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57" r:id="rId3"/>
    <p:sldMasterId id="2147483660" r:id="rId4"/>
  </p:sldMasterIdLst>
  <p:notesMasterIdLst>
    <p:notesMasterId r:id="rId162"/>
  </p:notesMasterIdLst>
  <p:handoutMasterIdLst>
    <p:handoutMasterId r:id="rId163"/>
  </p:handoutMasterIdLst>
  <p:sldIdLst>
    <p:sldId id="372" r:id="rId5"/>
    <p:sldId id="423" r:id="rId6"/>
    <p:sldId id="425" r:id="rId7"/>
    <p:sldId id="1275" r:id="rId8"/>
    <p:sldId id="1281" r:id="rId9"/>
    <p:sldId id="1293" r:id="rId10"/>
    <p:sldId id="1282" r:id="rId11"/>
    <p:sldId id="1470" r:id="rId12"/>
    <p:sldId id="1283" r:id="rId13"/>
    <p:sldId id="1299" r:id="rId14"/>
    <p:sldId id="1284" r:id="rId15"/>
    <p:sldId id="1300" r:id="rId16"/>
    <p:sldId id="1308" r:id="rId17"/>
    <p:sldId id="1309" r:id="rId18"/>
    <p:sldId id="1310" r:id="rId19"/>
    <p:sldId id="1311" r:id="rId20"/>
    <p:sldId id="1274" r:id="rId21"/>
    <p:sldId id="769" r:id="rId22"/>
    <p:sldId id="770" r:id="rId23"/>
    <p:sldId id="1138" r:id="rId24"/>
    <p:sldId id="772" r:id="rId25"/>
    <p:sldId id="771" r:id="rId26"/>
    <p:sldId id="426" r:id="rId27"/>
    <p:sldId id="787" r:id="rId28"/>
    <p:sldId id="1844" r:id="rId29"/>
    <p:sldId id="1981" r:id="rId30"/>
    <p:sldId id="1982" r:id="rId31"/>
    <p:sldId id="741" r:id="rId32"/>
    <p:sldId id="788" r:id="rId33"/>
    <p:sldId id="455" r:id="rId34"/>
    <p:sldId id="789" r:id="rId35"/>
    <p:sldId id="456" r:id="rId36"/>
    <p:sldId id="746" r:id="rId37"/>
    <p:sldId id="481" r:id="rId38"/>
    <p:sldId id="900" r:id="rId39"/>
    <p:sldId id="484" r:id="rId40"/>
    <p:sldId id="489" r:id="rId41"/>
    <p:sldId id="901" r:id="rId42"/>
    <p:sldId id="494" r:id="rId43"/>
    <p:sldId id="902" r:id="rId44"/>
    <p:sldId id="515" r:id="rId45"/>
    <p:sldId id="903" r:id="rId46"/>
    <p:sldId id="498" r:id="rId47"/>
    <p:sldId id="904" r:id="rId48"/>
    <p:sldId id="499" r:id="rId49"/>
    <p:sldId id="905" r:id="rId50"/>
    <p:sldId id="897" r:id="rId51"/>
    <p:sldId id="898" r:id="rId52"/>
    <p:sldId id="899" r:id="rId53"/>
    <p:sldId id="745" r:id="rId54"/>
    <p:sldId id="402" r:id="rId55"/>
    <p:sldId id="428" r:id="rId56"/>
    <p:sldId id="437" r:id="rId57"/>
    <p:sldId id="438" r:id="rId58"/>
    <p:sldId id="439" r:id="rId59"/>
    <p:sldId id="440" r:id="rId60"/>
    <p:sldId id="441" r:id="rId61"/>
    <p:sldId id="442" r:id="rId62"/>
    <p:sldId id="913" r:id="rId63"/>
    <p:sldId id="443" r:id="rId64"/>
    <p:sldId id="449" r:id="rId65"/>
    <p:sldId id="448" r:id="rId66"/>
    <p:sldId id="529" r:id="rId67"/>
    <p:sldId id="530" r:id="rId68"/>
    <p:sldId id="541" r:id="rId69"/>
    <p:sldId id="542" r:id="rId70"/>
    <p:sldId id="1002" r:id="rId71"/>
    <p:sldId id="1003" r:id="rId72"/>
    <p:sldId id="1004" r:id="rId73"/>
    <p:sldId id="1005" r:id="rId74"/>
    <p:sldId id="1006" r:id="rId75"/>
    <p:sldId id="1262" r:id="rId76"/>
    <p:sldId id="1471" r:id="rId77"/>
    <p:sldId id="1605" r:id="rId78"/>
    <p:sldId id="1624" r:id="rId79"/>
    <p:sldId id="1625" r:id="rId80"/>
    <p:sldId id="1626" r:id="rId81"/>
    <p:sldId id="1627" r:id="rId82"/>
    <p:sldId id="1628" r:id="rId83"/>
    <p:sldId id="1629" r:id="rId84"/>
    <p:sldId id="1614" r:id="rId85"/>
    <p:sldId id="1615" r:id="rId86"/>
    <p:sldId id="1630" r:id="rId87"/>
    <p:sldId id="1631" r:id="rId88"/>
    <p:sldId id="1632" r:id="rId89"/>
    <p:sldId id="1633" r:id="rId90"/>
    <p:sldId id="1634" r:id="rId91"/>
    <p:sldId id="1635" r:id="rId92"/>
    <p:sldId id="1636" r:id="rId93"/>
    <p:sldId id="1637" r:id="rId94"/>
    <p:sldId id="1638" r:id="rId95"/>
    <p:sldId id="1640" r:id="rId96"/>
    <p:sldId id="1641" r:id="rId97"/>
    <p:sldId id="1642" r:id="rId98"/>
    <p:sldId id="1639" r:id="rId99"/>
    <p:sldId id="1261" r:id="rId100"/>
    <p:sldId id="1264" r:id="rId101"/>
    <p:sldId id="1717" r:id="rId102"/>
    <p:sldId id="1716" r:id="rId103"/>
    <p:sldId id="1721" r:id="rId104"/>
    <p:sldId id="1723" r:id="rId105"/>
    <p:sldId id="1718" r:id="rId106"/>
    <p:sldId id="1270" r:id="rId107"/>
    <p:sldId id="1271" r:id="rId108"/>
    <p:sldId id="1728" r:id="rId109"/>
    <p:sldId id="1729" r:id="rId110"/>
    <p:sldId id="1737" r:id="rId111"/>
    <p:sldId id="1738" r:id="rId112"/>
    <p:sldId id="1739" r:id="rId113"/>
    <p:sldId id="1740" r:id="rId114"/>
    <p:sldId id="1741" r:id="rId115"/>
    <p:sldId id="1742" r:id="rId116"/>
    <p:sldId id="1743" r:id="rId117"/>
    <p:sldId id="1744" r:id="rId118"/>
    <p:sldId id="1745" r:id="rId119"/>
    <p:sldId id="1746" r:id="rId120"/>
    <p:sldId id="1730" r:id="rId121"/>
    <p:sldId id="1749" r:id="rId122"/>
    <p:sldId id="1731" r:id="rId123"/>
    <p:sldId id="1790" r:id="rId124"/>
    <p:sldId id="1732" r:id="rId125"/>
    <p:sldId id="1733" r:id="rId126"/>
    <p:sldId id="447" r:id="rId127"/>
    <p:sldId id="557" r:id="rId128"/>
    <p:sldId id="543" r:id="rId129"/>
    <p:sldId id="539" r:id="rId130"/>
    <p:sldId id="540" r:id="rId131"/>
    <p:sldId id="558" r:id="rId132"/>
    <p:sldId id="684" r:id="rId133"/>
    <p:sldId id="569" r:id="rId134"/>
    <p:sldId id="574" r:id="rId135"/>
    <p:sldId id="546" r:id="rId136"/>
    <p:sldId id="617" r:id="rId137"/>
    <p:sldId id="618" r:id="rId138"/>
    <p:sldId id="622" r:id="rId139"/>
    <p:sldId id="609" r:id="rId140"/>
    <p:sldId id="612" r:id="rId141"/>
    <p:sldId id="619" r:id="rId142"/>
    <p:sldId id="623" r:id="rId143"/>
    <p:sldId id="614" r:id="rId144"/>
    <p:sldId id="624" r:id="rId145"/>
    <p:sldId id="627" r:id="rId146"/>
    <p:sldId id="643" r:id="rId147"/>
    <p:sldId id="647" r:id="rId148"/>
    <p:sldId id="646" r:id="rId149"/>
    <p:sldId id="644" r:id="rId150"/>
    <p:sldId id="645" r:id="rId151"/>
    <p:sldId id="649" r:id="rId152"/>
    <p:sldId id="651" r:id="rId153"/>
    <p:sldId id="664" r:id="rId154"/>
    <p:sldId id="545" r:id="rId155"/>
    <p:sldId id="547" r:id="rId156"/>
    <p:sldId id="666" r:id="rId157"/>
    <p:sldId id="667" r:id="rId158"/>
    <p:sldId id="1750" r:id="rId159"/>
    <p:sldId id="1753" r:id="rId160"/>
    <p:sldId id="1843" r:id="rId161"/>
  </p:sldIdLst>
  <p:sldSz cx="9144000" cy="6858000" type="screen4x3"/>
  <p:notesSz cx="6834188" cy="9979025"/>
  <p:defaultTextStyle>
    <a:defPPr>
      <a:defRPr lang="en-US"/>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defRPr>
    </a:lvl9pPr>
  </p:defaultTextStyle>
  <p:extLst>
    <p:ext uri="{EFAFB233-063F-42B5-8137-9DF3F51BA10A}">
      <p15:sldGuideLst xmlns:p15="http://schemas.microsoft.com/office/powerpoint/2012/main">
        <p15:guide id="1" orient="horz" pos="2138">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jxy"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80808"/>
    <a:srgbClr val="000066"/>
    <a:srgbClr val="666699"/>
    <a:srgbClr val="808000"/>
    <a:srgbClr val="006600"/>
    <a:srgbClr val="FFFF00"/>
    <a:srgbClr val="7A0000"/>
    <a:srgbClr val="6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79"/>
    <p:restoredTop sz="94660"/>
  </p:normalViewPr>
  <p:slideViewPr>
    <p:cSldViewPr showGuides="1">
      <p:cViewPr varScale="1">
        <p:scale>
          <a:sx n="109" d="100"/>
          <a:sy n="109" d="100"/>
        </p:scale>
        <p:origin x="1272" y="96"/>
      </p:cViewPr>
      <p:guideLst>
        <p:guide orient="horz" pos="2138"/>
        <p:guide pos="288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handoutMaster" Target="handoutMasters/handoutMaster1.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presProps" Target="presProps.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页眉占位符 252929"/>
          <p:cNvSpPr>
            <a:spLocks noGrp="1"/>
          </p:cNvSpPr>
          <p:nvPr>
            <p:ph type="hdr" sz="quarter"/>
          </p:nvPr>
        </p:nvSpPr>
        <p:spPr>
          <a:xfrm>
            <a:off x="0" y="0"/>
            <a:ext cx="2962275" cy="498475"/>
          </a:xfrm>
          <a:prstGeom prst="rect">
            <a:avLst/>
          </a:prstGeom>
          <a:noFill/>
          <a:ln w="9525">
            <a:noFill/>
          </a:ln>
        </p:spPr>
        <p:txBody>
          <a:bodyPr/>
          <a:lstStyle/>
          <a:p>
            <a:pPr lvl="0" fontAlgn="base"/>
            <a:endParaRPr lang="zh-CN" altLang="en-US" sz="1200" strike="noStrike" noProof="1">
              <a:ea typeface="宋体" panose="02010600030101010101" pitchFamily="2" charset="-122"/>
            </a:endParaRPr>
          </a:p>
        </p:txBody>
      </p:sp>
      <p:sp>
        <p:nvSpPr>
          <p:cNvPr id="252931" name="日期占位符 252930"/>
          <p:cNvSpPr>
            <a:spLocks noGrp="1"/>
          </p:cNvSpPr>
          <p:nvPr>
            <p:ph type="dt" sz="quarter" idx="1"/>
          </p:nvPr>
        </p:nvSpPr>
        <p:spPr>
          <a:xfrm>
            <a:off x="3871913" y="0"/>
            <a:ext cx="2960688" cy="498475"/>
          </a:xfrm>
          <a:prstGeom prst="rect">
            <a:avLst/>
          </a:prstGeom>
          <a:noFill/>
          <a:ln w="9525">
            <a:noFill/>
          </a:ln>
        </p:spPr>
        <p:txBody>
          <a:bodyPr/>
          <a:lstStyle/>
          <a:p>
            <a:pPr lvl="0" algn="r" fontAlgn="base"/>
            <a:endParaRPr lang="zh-CN" altLang="en-US" sz="1200" strike="noStrike" noProof="1">
              <a:ea typeface="宋体" panose="02010600030101010101" pitchFamily="2" charset="-122"/>
            </a:endParaRPr>
          </a:p>
        </p:txBody>
      </p:sp>
      <p:sp>
        <p:nvSpPr>
          <p:cNvPr id="252932" name="页脚占位符 252931"/>
          <p:cNvSpPr>
            <a:spLocks noGrp="1"/>
          </p:cNvSpPr>
          <p:nvPr>
            <p:ph type="ftr" sz="quarter" idx="2"/>
          </p:nvPr>
        </p:nvSpPr>
        <p:spPr>
          <a:xfrm>
            <a:off x="0" y="9478963"/>
            <a:ext cx="2962275" cy="498475"/>
          </a:xfrm>
          <a:prstGeom prst="rect">
            <a:avLst/>
          </a:prstGeom>
          <a:noFill/>
          <a:ln w="9525">
            <a:noFill/>
          </a:ln>
        </p:spPr>
        <p:txBody>
          <a:bodyPr anchor="b"/>
          <a:lstStyle/>
          <a:p>
            <a:pPr lvl="0" fontAlgn="base"/>
            <a:endParaRPr lang="zh-CN" altLang="en-US" sz="1200" strike="noStrike" noProof="1">
              <a:ea typeface="宋体" panose="02010600030101010101" pitchFamily="2" charset="-122"/>
            </a:endParaRPr>
          </a:p>
        </p:txBody>
      </p:sp>
      <p:sp>
        <p:nvSpPr>
          <p:cNvPr id="252933" name="灯片编号占位符 252932"/>
          <p:cNvSpPr>
            <a:spLocks noGrp="1"/>
          </p:cNvSpPr>
          <p:nvPr>
            <p:ph type="sldNum" sz="quarter" idx="3"/>
          </p:nvPr>
        </p:nvSpPr>
        <p:spPr>
          <a:xfrm>
            <a:off x="3871913" y="9478963"/>
            <a:ext cx="2960688" cy="498475"/>
          </a:xfrm>
          <a:prstGeom prst="rect">
            <a:avLst/>
          </a:prstGeom>
          <a:noFill/>
          <a:ln w="9525">
            <a:noFill/>
          </a:ln>
        </p:spPr>
        <p:txBody>
          <a:bodyPr anchor="b"/>
          <a:lstStyle/>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t>‹#›</a:t>
            </a:fld>
            <a:endParaRPr lang="zh-CN" altLang="en-US" sz="1200" strike="noStrike" noProof="1">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页眉占位符 84993"/>
          <p:cNvSpPr>
            <a:spLocks noGrp="1"/>
          </p:cNvSpPr>
          <p:nvPr>
            <p:ph type="hdr" sz="quarter"/>
          </p:nvPr>
        </p:nvSpPr>
        <p:spPr>
          <a:xfrm>
            <a:off x="0" y="0"/>
            <a:ext cx="2962275" cy="500063"/>
          </a:xfrm>
          <a:prstGeom prst="rect">
            <a:avLst/>
          </a:prstGeom>
          <a:noFill/>
          <a:ln w="9525">
            <a:noFill/>
          </a:ln>
        </p:spPr>
        <p:txBody>
          <a:bodyPr lIns="92382" tIns="46191" rIns="92382" bIns="46191"/>
          <a:lstStyle/>
          <a:p>
            <a:pPr lvl="0" defTabSz="923925" fontAlgn="base"/>
            <a:endParaRPr lang="zh-CN" altLang="en-US" sz="1200" strike="noStrike" noProof="1">
              <a:ea typeface="宋体" panose="02010600030101010101" pitchFamily="2" charset="-122"/>
            </a:endParaRPr>
          </a:p>
        </p:txBody>
      </p:sp>
      <p:sp>
        <p:nvSpPr>
          <p:cNvPr id="84995" name="日期占位符 84994"/>
          <p:cNvSpPr>
            <a:spLocks noGrp="1"/>
          </p:cNvSpPr>
          <p:nvPr>
            <p:ph type="dt" idx="1"/>
          </p:nvPr>
        </p:nvSpPr>
        <p:spPr>
          <a:xfrm>
            <a:off x="3870325" y="0"/>
            <a:ext cx="2962275" cy="500063"/>
          </a:xfrm>
          <a:prstGeom prst="rect">
            <a:avLst/>
          </a:prstGeom>
          <a:noFill/>
          <a:ln w="9525">
            <a:noFill/>
          </a:ln>
        </p:spPr>
        <p:txBody>
          <a:bodyPr lIns="92382" tIns="46191" rIns="92382" bIns="46191"/>
          <a:lstStyle/>
          <a:p>
            <a:pPr lvl="0" algn="r" defTabSz="923925" fontAlgn="base"/>
            <a:endParaRPr lang="zh-CN" altLang="en-US" sz="1200" strike="noStrike" noProof="1">
              <a:ea typeface="宋体" panose="02010600030101010101" pitchFamily="2" charset="-122"/>
            </a:endParaRPr>
          </a:p>
        </p:txBody>
      </p:sp>
      <p:sp>
        <p:nvSpPr>
          <p:cNvPr id="8196" name="幻灯片图像占位符 84995"/>
          <p:cNvSpPr>
            <a:spLocks noGrp="1" noRot="1" noChangeAspect="1" noTextEdit="1"/>
          </p:cNvSpPr>
          <p:nvPr>
            <p:ph type="sldImg"/>
          </p:nvPr>
        </p:nvSpPr>
        <p:spPr>
          <a:xfrm>
            <a:off x="922338" y="747713"/>
            <a:ext cx="4991100" cy="3743325"/>
          </a:xfrm>
          <a:prstGeom prst="rect">
            <a:avLst/>
          </a:prstGeom>
          <a:noFill/>
          <a:ln w="9525" cap="flat" cmpd="sng">
            <a:solidFill>
              <a:srgbClr val="000000"/>
            </a:solidFill>
            <a:prstDash val="solid"/>
            <a:miter/>
            <a:headEnd type="none" w="med" len="med"/>
            <a:tailEnd type="none" w="med" len="med"/>
          </a:ln>
        </p:spPr>
      </p:sp>
      <p:sp>
        <p:nvSpPr>
          <p:cNvPr id="8197" name="文本占位符 84996"/>
          <p:cNvSpPr>
            <a:spLocks noGrp="1"/>
          </p:cNvSpPr>
          <p:nvPr>
            <p:ph type="body" sz="quarter"/>
          </p:nvPr>
        </p:nvSpPr>
        <p:spPr>
          <a:xfrm>
            <a:off x="684213" y="4740275"/>
            <a:ext cx="5467350" cy="4491038"/>
          </a:xfrm>
          <a:prstGeom prst="rect">
            <a:avLst/>
          </a:prstGeom>
          <a:noFill/>
          <a:ln w="9525">
            <a:noFill/>
          </a:ln>
        </p:spPr>
        <p:txBody>
          <a:bodyPr lIns="92382" tIns="46191" rIns="92382" bIns="46191" anchor="t"/>
          <a:lstStyle/>
          <a:p>
            <a:pPr lvl="0" indent="0"/>
            <a:r>
              <a:rPr lang="zh-CN" altLang="en-US" dirty="0"/>
              <a:t>单击此处编辑母版文本样式</a:t>
            </a:r>
          </a:p>
          <a:p>
            <a:pPr lvl="1" indent="0"/>
            <a:r>
              <a:rPr lang="zh-CN" altLang="en-US" dirty="0"/>
              <a:t>第二级</a:t>
            </a:r>
          </a:p>
          <a:p>
            <a:pPr lvl="2" indent="0"/>
            <a:r>
              <a:rPr lang="zh-CN" altLang="en-US" dirty="0"/>
              <a:t>第三级</a:t>
            </a:r>
          </a:p>
          <a:p>
            <a:pPr lvl="3" indent="0"/>
            <a:r>
              <a:rPr lang="zh-CN" altLang="en-US" dirty="0"/>
              <a:t>第四级</a:t>
            </a:r>
          </a:p>
          <a:p>
            <a:pPr lvl="4" indent="0"/>
            <a:r>
              <a:rPr lang="zh-CN" altLang="en-US" dirty="0"/>
              <a:t>第五级</a:t>
            </a:r>
          </a:p>
        </p:txBody>
      </p:sp>
      <p:sp>
        <p:nvSpPr>
          <p:cNvPr id="84998" name="页脚占位符 84997"/>
          <p:cNvSpPr>
            <a:spLocks noGrp="1"/>
          </p:cNvSpPr>
          <p:nvPr>
            <p:ph type="ftr" sz="quarter" idx="4"/>
          </p:nvPr>
        </p:nvSpPr>
        <p:spPr>
          <a:xfrm>
            <a:off x="0" y="9477375"/>
            <a:ext cx="2962275" cy="500063"/>
          </a:xfrm>
          <a:prstGeom prst="rect">
            <a:avLst/>
          </a:prstGeom>
          <a:noFill/>
          <a:ln w="9525">
            <a:noFill/>
          </a:ln>
        </p:spPr>
        <p:txBody>
          <a:bodyPr lIns="92382" tIns="46191" rIns="92382" bIns="46191" anchor="b"/>
          <a:lstStyle/>
          <a:p>
            <a:pPr lvl="0" defTabSz="923925" fontAlgn="base"/>
            <a:endParaRPr lang="zh-CN" altLang="en-US" sz="1200" strike="noStrike" noProof="1">
              <a:ea typeface="宋体" panose="02010600030101010101" pitchFamily="2" charset="-122"/>
            </a:endParaRPr>
          </a:p>
        </p:txBody>
      </p:sp>
      <p:sp>
        <p:nvSpPr>
          <p:cNvPr id="84999" name="灯片编号占位符 84998"/>
          <p:cNvSpPr>
            <a:spLocks noGrp="1"/>
          </p:cNvSpPr>
          <p:nvPr>
            <p:ph type="sldNum" sz="quarter" idx="5"/>
          </p:nvPr>
        </p:nvSpPr>
        <p:spPr>
          <a:xfrm>
            <a:off x="3870325" y="9477375"/>
            <a:ext cx="2962275" cy="500063"/>
          </a:xfrm>
          <a:prstGeom prst="rect">
            <a:avLst/>
          </a:prstGeom>
          <a:noFill/>
          <a:ln w="9525">
            <a:noFill/>
          </a:ln>
        </p:spPr>
        <p:txBody>
          <a:bodyPr lIns="92382" tIns="46191" rIns="92382" bIns="46191" anchor="b"/>
          <a:lstStyle/>
          <a:p>
            <a:pPr lvl="0" algn="r" defTabSz="923925"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t>‹#›</a:t>
            </a:fld>
            <a:endParaRPr lang="zh-CN" altLang="en-US" sz="1200" strike="noStrike" noProof="1">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p:nvPr>
        </p:nvSpPr>
        <p:spPr/>
        <p:txBody>
          <a:bodyPr/>
          <a:lstStyle/>
          <a:p>
            <a:r>
              <a:rPr lang="zh-CN" altLang="en-US"/>
              <a:t>清道光皇帝某日与大学士闲谈，问大学士早餐吃什么，大学士说：“吃了三个果儿（荷包蛋的俗称）。”道光大吃一惊说：“你好阔气！”其实，鸡蛋是寻常物，那年月的市价是三文钱买十来个，大学士一餐吃三个是再普通不过的事了。可在道光的印象里，内务府给的御膳账目上每个鸡蛋的价格都是30两银子，一餐吃三个，就要花近百两银子，岂不是过于奢侈？</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p:cNvSpPr>
          <p:nvPr>
            <p:ph type="sldNum" sz="quarter"/>
          </p:nvPr>
        </p:nvSpPr>
        <p:spPr>
          <a:xfrm>
            <a:off x="3871913" y="9478963"/>
            <a:ext cx="2960687" cy="498475"/>
          </a:xfrm>
          <a:prstGeom prst="rect">
            <a:avLst/>
          </a:prstGeom>
          <a:noFill/>
          <a:ln w="9525">
            <a:noFill/>
          </a:ln>
        </p:spPr>
        <p:txBody>
          <a:bodyPr wrap="square" lIns="91430" tIns="45715" rIns="91430" bIns="45715" anchor="b"/>
          <a:lstStyle/>
          <a:p>
            <a:pPr lvl="0" indent="0" algn="r"/>
            <a:fld id="{9A0DB2DC-4C9A-4742-B13C-FB6460FD3503}" type="slidenum">
              <a:rPr lang="en-US" altLang="zh-CN" sz="1200" dirty="0">
                <a:latin typeface="Arial" panose="020B0604020202020204" pitchFamily="34" charset="0"/>
              </a:rPr>
              <a:t>81</a:t>
            </a:fld>
            <a:endParaRPr lang="en-US" altLang="zh-CN" sz="1200" dirty="0">
              <a:latin typeface="Arial" panose="020B0604020202020204" pitchFamily="34" charset="0"/>
            </a:endParaRPr>
          </a:p>
        </p:txBody>
      </p:sp>
      <p:sp>
        <p:nvSpPr>
          <p:cNvPr id="16386" name="Rectangle 2"/>
          <p:cNvSpPr>
            <a:spLocks noGrp="1" noRot="1" noChangeAspect="1" noTextEdit="1"/>
          </p:cNvSpPr>
          <p:nvPr>
            <p:ph type="sldImg"/>
          </p:nvPr>
        </p:nvSpPr>
        <p:spPr/>
      </p:sp>
      <p:sp>
        <p:nvSpPr>
          <p:cNvPr id="16387" name="Rectangle 3"/>
          <p:cNvSpPr>
            <a:spLocks noGrp="1"/>
          </p:cNvSpPr>
          <p:nvPr>
            <p:ph type="body"/>
          </p:nvPr>
        </p:nvSpPr>
        <p:spPr>
          <a:xfrm>
            <a:off x="682625" y="4740275"/>
            <a:ext cx="5468938" cy="4491038"/>
          </a:xfrm>
        </p:spPr>
        <p:txBody>
          <a:bodyPr wrap="square" lIns="91430" tIns="45715" rIns="91430" bIns="45715" anchor="t"/>
          <a:lstStyle/>
          <a:p>
            <a:pPr lvl="0" eaLnBrk="1" hangingPunct="1"/>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p:cNvSpPr>
          <p:nvPr>
            <p:ph type="sldNum" sz="quarter"/>
          </p:nvPr>
        </p:nvSpPr>
        <p:spPr>
          <a:xfrm>
            <a:off x="3871913" y="9478963"/>
            <a:ext cx="2960687" cy="498475"/>
          </a:xfrm>
          <a:prstGeom prst="rect">
            <a:avLst/>
          </a:prstGeom>
          <a:noFill/>
          <a:ln w="9525">
            <a:noFill/>
          </a:ln>
        </p:spPr>
        <p:txBody>
          <a:bodyPr wrap="square" lIns="91430" tIns="45715" rIns="91430" bIns="45715" anchor="b"/>
          <a:lstStyle/>
          <a:p>
            <a:pPr lvl="0" indent="0" algn="r"/>
            <a:fld id="{9A0DB2DC-4C9A-4742-B13C-FB6460FD3503}" type="slidenum">
              <a:rPr lang="en-US" altLang="zh-CN" sz="1200" dirty="0">
                <a:latin typeface="Arial" panose="020B0604020202020204" pitchFamily="34" charset="0"/>
              </a:rPr>
              <a:t>82</a:t>
            </a:fld>
            <a:endParaRPr lang="en-US" altLang="zh-CN" sz="1200" dirty="0">
              <a:latin typeface="Arial" panose="020B0604020202020204" pitchFamily="34" charset="0"/>
            </a:endParaRPr>
          </a:p>
        </p:txBody>
      </p:sp>
      <p:sp>
        <p:nvSpPr>
          <p:cNvPr id="18434" name="Rectangle 2"/>
          <p:cNvSpPr>
            <a:spLocks noGrp="1" noRot="1" noChangeAspect="1" noTextEdit="1"/>
          </p:cNvSpPr>
          <p:nvPr>
            <p:ph type="sldImg"/>
          </p:nvPr>
        </p:nvSpPr>
        <p:spPr/>
      </p:sp>
      <p:sp>
        <p:nvSpPr>
          <p:cNvPr id="18435" name="Rectangle 3"/>
          <p:cNvSpPr>
            <a:spLocks noGrp="1"/>
          </p:cNvSpPr>
          <p:nvPr>
            <p:ph type="body"/>
          </p:nvPr>
        </p:nvSpPr>
        <p:spPr>
          <a:xfrm>
            <a:off x="682625" y="4740275"/>
            <a:ext cx="5468938" cy="4491038"/>
          </a:xfrm>
        </p:spPr>
        <p:txBody>
          <a:bodyPr wrap="square" lIns="91430" tIns="45715" rIns="91430" bIns="45715" anchor="t"/>
          <a:lstStyle/>
          <a:p>
            <a:pPr lvl="0" eaLnBrk="1" hangingPunct="1"/>
            <a:endParaRPr lang="zh-CN"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p:sp>
      <p:sp>
        <p:nvSpPr>
          <p:cNvPr id="86018" name="文本占位符 2"/>
          <p:cNvSpPr>
            <a:spLocks noGrp="1"/>
          </p:cNvSpPr>
          <p:nvPr>
            <p:ph type="body"/>
          </p:nvPr>
        </p:nvSpPr>
        <p:spPr/>
        <p:txBody>
          <a:bodyPr lIns="92382" tIns="46191" rIns="92382" bIns="46191" anchor="t"/>
          <a:lstStyle/>
          <a:p>
            <a:pPr lvl="0" indent="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p:sp>
      <p:sp>
        <p:nvSpPr>
          <p:cNvPr id="88066" name="文本占位符 2"/>
          <p:cNvSpPr>
            <a:spLocks noGrp="1"/>
          </p:cNvSpPr>
          <p:nvPr>
            <p:ph type="body"/>
          </p:nvPr>
        </p:nvSpPr>
        <p:spPr/>
        <p:txBody>
          <a:bodyPr lIns="92382" tIns="46191" rIns="92382" bIns="46191" anchor="t"/>
          <a:lstStyle/>
          <a:p>
            <a:pPr lvl="0" indent="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a:xfrm>
            <a:off x="3079750" y="6492875"/>
            <a:ext cx="5205413" cy="228600"/>
          </a:xfrm>
          <a:prstGeom prst="rect">
            <a:avLst/>
          </a:prstGeom>
          <a:noFill/>
          <a:ln w="9525">
            <a:noFill/>
          </a:ln>
        </p:spPr>
        <p:txBody>
          <a:bodyPr lIns="0" tIns="0" rIns="0" bIns="0" anchor="b"/>
          <a:lstStyle/>
          <a:p>
            <a:pPr algn="ctr">
              <a:buClrTx/>
            </a:pPr>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sym typeface="Wingdings" panose="05000000000000000000" pitchFamily="2" charset="2"/>
              </a:rPr>
              <a:t>2024年10月</a:t>
            </a:fld>
            <a:r>
              <a:rPr lang="zh-CN" altLang="en-US" dirty="0">
                <a:solidFill>
                  <a:srgbClr val="6C0000"/>
                </a:solidFill>
                <a:latin typeface="华文新魏" panose="02010800040101010101" pitchFamily="2" charset="-122"/>
                <a:ea typeface="华文新魏" panose="02010800040101010101" pitchFamily="2" charset="-122"/>
                <a:sym typeface="宋体" panose="02010600030101010101" pitchFamily="2" charset="-122"/>
              </a:rPr>
              <a:t>                                       </a:t>
            </a:r>
            <a:r>
              <a:rPr lang="en-US" altLang="zh-CN">
                <a:solidFill>
                  <a:srgbClr val="6C0000"/>
                </a:solidFill>
                <a:latin typeface="华文新魏" panose="0201080004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sym typeface="黑体" panose="02010600030101010101" pitchFamily="2" charset="-122"/>
              </a:rPr>
              <a:t>‹#›</a:t>
            </a:fld>
            <a:r>
              <a:rPr lang="en-US" altLang="zh-CN">
                <a:solidFill>
                  <a:srgbClr val="6C0000"/>
                </a:solidFill>
                <a:latin typeface="华文新魏" panose="02010800040101010101" pitchFamily="2" charset="-122"/>
                <a:sym typeface="黑体" panose="02010600030101010101" pitchFamily="2" charset="-122"/>
              </a:rPr>
              <a:t> .</a:t>
            </a:r>
            <a:endParaRPr lang="en-US" altLang="zh-CN">
              <a:latin typeface="华文楷体" pitchFamily="2" charset="-122"/>
              <a:ea typeface="华文楷体" pitchFamily="2" charset="-122"/>
              <a:sym typeface="Wingdings" panose="05000000000000000000" pitchFamily="2" charset="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灯片编号占位符 3"/>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66713" y="1009650"/>
            <a:ext cx="4161631" cy="52990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98207" y="1009650"/>
            <a:ext cx="4161631" cy="52990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灯片编号占位符 4"/>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灯片编号占位符 6"/>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灯片编号占位符 4"/>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灯片编号占位符 4"/>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lvl5pPr marL="1828800" indent="0">
              <a:buNone/>
              <a:defRPr/>
            </a:lvl5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endParaRPr lang="zh-CN" altLang="en-US" strike="noStrike" noProof="1"/>
          </a:p>
        </p:txBody>
      </p:sp>
      <p:sp>
        <p:nvSpPr>
          <p:cNvPr id="4" name="日期占位符 3"/>
          <p:cNvSpPr>
            <a:spLocks noGrp="1"/>
          </p:cNvSpPr>
          <p:nvPr>
            <p:ph type="dt" sz="half" idx="10"/>
          </p:nvPr>
        </p:nvSpPr>
        <p:spPr>
          <a:xfrm>
            <a:off x="2889250" y="6492875"/>
            <a:ext cx="3140075" cy="260350"/>
          </a:xfrm>
          <a:prstGeom prst="rect">
            <a:avLst/>
          </a:prstGeom>
          <a:noFill/>
          <a:ln w="9525">
            <a:noFill/>
          </a:ln>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36160" y="101600"/>
            <a:ext cx="2123678" cy="62071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65125" y="101600"/>
            <a:ext cx="6247923" cy="6207125"/>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66713" y="1009650"/>
            <a:ext cx="4161631" cy="5299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8207" y="1009650"/>
            <a:ext cx="4161631" cy="5299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灯片编号占位符 6"/>
          <p:cNvSpPr>
            <a:spLocks noGrp="1"/>
          </p:cNvSpPr>
          <p:nvPr>
            <p:ph type="sldNum" sz="quarter" idx="12"/>
          </p:nvPr>
        </p:nvSpPr>
        <p:spPr>
          <a:xfrm>
            <a:off x="4067175" y="6491288"/>
            <a:ext cx="4465638" cy="177800"/>
          </a:xfrm>
        </p:spPr>
        <p:txBody>
          <a:bodyPr/>
          <a:lstStyle/>
          <a:p>
            <a:pPr lvl="0">
              <a:buClr>
                <a:schemeClr val="bg1"/>
              </a:buClr>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en-US"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4067175" y="6491288"/>
            <a:ext cx="4465638" cy="177800"/>
          </a:xfrm>
        </p:spPr>
        <p:txBody>
          <a:bodyPr/>
          <a:lstStyle/>
          <a:p>
            <a:pPr lvl="0">
              <a:buClr>
                <a:schemeClr val="bg1"/>
              </a:buClr>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en-US"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lvl5pPr marL="1828800" indent="0">
              <a:buNone/>
              <a:defRPr/>
            </a:lvl5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endParaRPr lang="zh-CN" altLang="en-US" strike="noStrike" noProof="1"/>
          </a:p>
        </p:txBody>
      </p:sp>
      <p:sp>
        <p:nvSpPr>
          <p:cNvPr id="4" name="日期占位符 3"/>
          <p:cNvSpPr>
            <a:spLocks noGrp="1"/>
          </p:cNvSpPr>
          <p:nvPr>
            <p:ph type="dt" sz="half" idx="10"/>
          </p:nvPr>
        </p:nvSpPr>
        <p:spPr>
          <a:xfrm>
            <a:off x="2889250" y="6492875"/>
            <a:ext cx="3140075" cy="260350"/>
          </a:xfrm>
          <a:prstGeom prst="rect">
            <a:avLst/>
          </a:prstGeom>
          <a:noFill/>
          <a:ln w="9525">
            <a:noFill/>
          </a:ln>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lvl5pPr marL="1828800" indent="0">
              <a:buNone/>
              <a:defRPr/>
            </a:lvl5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endParaRPr lang="zh-CN" altLang="en-US" strike="noStrike" noProof="1"/>
          </a:p>
        </p:txBody>
      </p:sp>
      <p:sp>
        <p:nvSpPr>
          <p:cNvPr id="4" name="日期占位符 3"/>
          <p:cNvSpPr>
            <a:spLocks noGrp="1"/>
          </p:cNvSpPr>
          <p:nvPr>
            <p:ph type="dt" sz="half" idx="10"/>
          </p:nvPr>
        </p:nvSpPr>
        <p:spPr>
          <a:xfrm>
            <a:off x="2889250" y="6492875"/>
            <a:ext cx="3140075" cy="260350"/>
          </a:xfrm>
          <a:prstGeom prst="rect">
            <a:avLst/>
          </a:prstGeom>
          <a:noFill/>
          <a:ln w="9525">
            <a:noFill/>
          </a:ln>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1.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 1093"/>
          <p:cNvSpPr>
            <a:spLocks noGrp="1"/>
          </p:cNvSpPr>
          <p:nvPr>
            <p:ph type="title"/>
          </p:nvPr>
        </p:nvSpPr>
        <p:spPr>
          <a:xfrm>
            <a:off x="250825" y="115888"/>
            <a:ext cx="8642350" cy="647700"/>
          </a:xfrm>
          <a:prstGeom prst="rect">
            <a:avLst/>
          </a:prstGeom>
          <a:noFill/>
          <a:ln w="9525">
            <a:noFill/>
          </a:ln>
        </p:spPr>
        <p:txBody>
          <a:bodyPr anchor="ctr"/>
          <a:lstStyle/>
          <a:p>
            <a:pPr lvl="0" indent="0"/>
            <a:r>
              <a:rPr lang="zh-CN" altLang="en-US" dirty="0"/>
              <a:t>单击此处编辑母版标题样式</a:t>
            </a:r>
          </a:p>
        </p:txBody>
      </p:sp>
      <p:sp>
        <p:nvSpPr>
          <p:cNvPr id="1027" name="直接连接符 1095"/>
          <p:cNvSpPr/>
          <p:nvPr userDrawn="1"/>
        </p:nvSpPr>
        <p:spPr>
          <a:xfrm flipH="1">
            <a:off x="250825" y="908050"/>
            <a:ext cx="8642350" cy="0"/>
          </a:xfrm>
          <a:prstGeom prst="line">
            <a:avLst/>
          </a:prstGeom>
          <a:ln w="57150" cap="flat" cmpd="thinThick">
            <a:solidFill>
              <a:srgbClr val="990033"/>
            </a:solidFill>
            <a:prstDash val="solid"/>
            <a:round/>
            <a:headEnd type="none" w="med" len="med"/>
            <a:tailEnd type="none" w="med" len="med"/>
          </a:ln>
        </p:spPr>
        <p:txBody>
          <a:bodyPr anchor="t"/>
          <a:lstStyle/>
          <a:p>
            <a:pPr lvl="0" indent="0" algn="ctr"/>
            <a:endParaRPr lang="zh-CN" altLang="en-US">
              <a:latin typeface="Arial" panose="020B0604020202020204" pitchFamily="34" charset="0"/>
              <a:ea typeface="Arial" panose="020B0604020202020204" pitchFamily="34" charset="0"/>
            </a:endParaRPr>
          </a:p>
        </p:txBody>
      </p:sp>
      <p:sp>
        <p:nvSpPr>
          <p:cNvPr id="1028" name="文本占位符 1096"/>
          <p:cNvSpPr>
            <a:spLocks noGrp="1"/>
          </p:cNvSpPr>
          <p:nvPr>
            <p:ph type="body"/>
          </p:nvPr>
        </p:nvSpPr>
        <p:spPr>
          <a:xfrm>
            <a:off x="250825" y="1052513"/>
            <a:ext cx="8642350" cy="5256212"/>
          </a:xfrm>
          <a:prstGeom prst="rect">
            <a:avLst/>
          </a:prstGeom>
          <a:noFill/>
          <a:ln w="9525">
            <a:noFill/>
          </a:ln>
        </p:spPr>
        <p:txBody>
          <a:bodyPr anchor="t"/>
          <a:lstStyle/>
          <a:p>
            <a:pPr lvl="0" indent="541655"/>
            <a:endParaRPr lang="zh-CN" altLang="en-US" dirty="0"/>
          </a:p>
        </p:txBody>
      </p:sp>
      <p:pic>
        <p:nvPicPr>
          <p:cNvPr id="1029" name="图片 1097" descr="Q@7N7MK9RI{3P)0MM8Q_HHN"/>
          <p:cNvPicPr>
            <a:picLocks noChangeAspect="1"/>
          </p:cNvPicPr>
          <p:nvPr userDrawn="1"/>
        </p:nvPicPr>
        <p:blipFill>
          <a:blip r:embed="rId7"/>
          <a:stretch>
            <a:fillRect/>
          </a:stretch>
        </p:blipFill>
        <p:spPr>
          <a:xfrm>
            <a:off x="7069138" y="6396038"/>
            <a:ext cx="1584325" cy="461962"/>
          </a:xfrm>
          <a:prstGeom prst="rect">
            <a:avLst/>
          </a:prstGeom>
          <a:noFill/>
          <a:ln w="9525">
            <a:noFill/>
          </a:ln>
        </p:spPr>
      </p:pic>
      <p:sp>
        <p:nvSpPr>
          <p:cNvPr id="1100" name="日期占位符 1099"/>
          <p:cNvSpPr>
            <a:spLocks noGrp="1"/>
          </p:cNvSpPr>
          <p:nvPr>
            <p:ph type="dt" sz="half" idx="2"/>
          </p:nvPr>
        </p:nvSpPr>
        <p:spPr>
          <a:xfrm>
            <a:off x="808038" y="6492875"/>
            <a:ext cx="2133600" cy="260350"/>
          </a:xfrm>
          <a:prstGeom prst="rect">
            <a:avLst/>
          </a:prstGeom>
          <a:noFill/>
          <a:ln w="9525">
            <a:noFill/>
          </a:ln>
        </p:spPr>
        <p:txBody>
          <a:bodyPr/>
          <a:lstStyle>
            <a:lvl1pPr>
              <a:defRPr sz="1200" b="1">
                <a:solidFill>
                  <a:srgbClr val="6C0000"/>
                </a:solidFill>
                <a:latin typeface="华文新魏" panose="02010800040101010101" pitchFamily="2" charset="-122"/>
                <a:ea typeface="华文新魏" panose="02010800040101010101" pitchFamily="2" charset="-122"/>
              </a:defRPr>
            </a:lvl1p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
        <p:nvSpPr>
          <p:cNvPr id="1031" name="直接连接符 1102"/>
          <p:cNvSpPr/>
          <p:nvPr userDrawn="1"/>
        </p:nvSpPr>
        <p:spPr>
          <a:xfrm>
            <a:off x="0" y="6396038"/>
            <a:ext cx="9144000" cy="0"/>
          </a:xfrm>
          <a:prstGeom prst="line">
            <a:avLst/>
          </a:prstGeom>
          <a:ln w="9525" cap="flat" cmpd="sng">
            <a:solidFill>
              <a:srgbClr val="7A0000"/>
            </a:solidFill>
            <a:prstDash val="dashDot"/>
            <a:round/>
            <a:headEnd type="none" w="med" len="med"/>
            <a:tailEnd type="none" w="med" len="med"/>
          </a:ln>
        </p:spPr>
        <p:txBody>
          <a:bodyPr anchor="t"/>
          <a:lstStyle/>
          <a:p>
            <a:pPr lvl="0" indent="0" algn="ctr"/>
            <a:endParaRPr lang="zh-CN" altLang="en-US">
              <a:latin typeface="Arial" panose="020B0604020202020204" pitchFamily="34" charset="0"/>
              <a:ea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p:txStyles>
    <p:title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p:titleStyle>
    <p:body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 1093"/>
          <p:cNvSpPr>
            <a:spLocks noGrp="1"/>
          </p:cNvSpPr>
          <p:nvPr>
            <p:ph type="title"/>
          </p:nvPr>
        </p:nvSpPr>
        <p:spPr>
          <a:xfrm>
            <a:off x="250825" y="115888"/>
            <a:ext cx="8642350" cy="647700"/>
          </a:xfrm>
          <a:prstGeom prst="rect">
            <a:avLst/>
          </a:prstGeom>
          <a:noFill/>
          <a:ln w="9525">
            <a:noFill/>
          </a:ln>
        </p:spPr>
        <p:txBody>
          <a:bodyPr anchor="ctr"/>
          <a:lstStyle/>
          <a:p>
            <a:pPr lvl="0" indent="0"/>
            <a:r>
              <a:rPr lang="zh-CN" altLang="en-US" dirty="0"/>
              <a:t>单击此处编辑母版标题样式</a:t>
            </a:r>
          </a:p>
        </p:txBody>
      </p:sp>
      <p:sp>
        <p:nvSpPr>
          <p:cNvPr id="2051" name="直接连接符 1095"/>
          <p:cNvSpPr/>
          <p:nvPr userDrawn="1"/>
        </p:nvSpPr>
        <p:spPr>
          <a:xfrm flipH="1">
            <a:off x="250825" y="908050"/>
            <a:ext cx="8642350" cy="0"/>
          </a:xfrm>
          <a:prstGeom prst="line">
            <a:avLst/>
          </a:prstGeom>
          <a:ln w="57150" cap="flat" cmpd="thinThick">
            <a:solidFill>
              <a:srgbClr val="990033"/>
            </a:solidFill>
            <a:prstDash val="solid"/>
            <a:round/>
            <a:headEnd type="none" w="med" len="med"/>
            <a:tailEnd type="none" w="med" len="med"/>
          </a:ln>
        </p:spPr>
        <p:txBody>
          <a:bodyPr anchor="t"/>
          <a:lstStyle/>
          <a:p>
            <a:pPr lvl="0" indent="0" algn="ctr"/>
            <a:endParaRPr lang="zh-CN" altLang="en-US">
              <a:latin typeface="Verdana" panose="020B0604030504040204" pitchFamily="34" charset="0"/>
              <a:ea typeface="黑体" panose="02010600030101010101" pitchFamily="2" charset="-122"/>
            </a:endParaRPr>
          </a:p>
        </p:txBody>
      </p:sp>
      <p:sp>
        <p:nvSpPr>
          <p:cNvPr id="2052" name="文本占位符 1096"/>
          <p:cNvSpPr>
            <a:spLocks noGrp="1"/>
          </p:cNvSpPr>
          <p:nvPr>
            <p:ph type="body"/>
          </p:nvPr>
        </p:nvSpPr>
        <p:spPr>
          <a:xfrm>
            <a:off x="250825" y="1052513"/>
            <a:ext cx="8642350" cy="5256212"/>
          </a:xfrm>
          <a:prstGeom prst="rect">
            <a:avLst/>
          </a:prstGeom>
          <a:noFill/>
          <a:ln w="9525">
            <a:noFill/>
          </a:ln>
        </p:spPr>
        <p:txBody>
          <a:bodyPr anchor="t"/>
          <a:lstStyle/>
          <a:p>
            <a:pPr lvl="0" indent="541655"/>
            <a:endParaRPr lang="zh-CN" altLang="en-US" dirty="0"/>
          </a:p>
        </p:txBody>
      </p:sp>
      <p:pic>
        <p:nvPicPr>
          <p:cNvPr id="2053" name="图片 1097" descr="Q@7N7MK9RI{3P)0MM8Q_HHN"/>
          <p:cNvPicPr>
            <a:picLocks noChangeAspect="1"/>
          </p:cNvPicPr>
          <p:nvPr userDrawn="1"/>
        </p:nvPicPr>
        <p:blipFill>
          <a:blip r:embed="rId4"/>
          <a:stretch>
            <a:fillRect/>
          </a:stretch>
        </p:blipFill>
        <p:spPr>
          <a:xfrm>
            <a:off x="7069138" y="6396038"/>
            <a:ext cx="1584325" cy="461962"/>
          </a:xfrm>
          <a:prstGeom prst="rect">
            <a:avLst/>
          </a:prstGeom>
          <a:noFill/>
          <a:ln w="9525">
            <a:noFill/>
          </a:ln>
        </p:spPr>
      </p:pic>
      <p:sp>
        <p:nvSpPr>
          <p:cNvPr id="1100" name="日期占位符 1099"/>
          <p:cNvSpPr>
            <a:spLocks noGrp="1"/>
          </p:cNvSpPr>
          <p:nvPr>
            <p:ph type="dt" sz="half" idx="2"/>
          </p:nvPr>
        </p:nvSpPr>
        <p:spPr>
          <a:xfrm>
            <a:off x="808038" y="6492875"/>
            <a:ext cx="2133600" cy="260350"/>
          </a:xfrm>
          <a:prstGeom prst="rect">
            <a:avLst/>
          </a:prstGeom>
          <a:noFill/>
          <a:ln w="9525">
            <a:noFill/>
          </a:ln>
        </p:spPr>
        <p:txBody>
          <a:bodyPr/>
          <a:lstStyle>
            <a:lvl1pPr>
              <a:defRPr sz="1200" b="1">
                <a:solidFill>
                  <a:srgbClr val="6C0000"/>
                </a:solidFill>
                <a:latin typeface="华文新魏" panose="02010800040101010101" pitchFamily="2" charset="-122"/>
                <a:ea typeface="华文新魏" panose="02010800040101010101" pitchFamily="2" charset="-122"/>
              </a:defRPr>
            </a:lvl1p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
        <p:nvSpPr>
          <p:cNvPr id="2055" name="直接连接符 1102"/>
          <p:cNvSpPr/>
          <p:nvPr userDrawn="1"/>
        </p:nvSpPr>
        <p:spPr>
          <a:xfrm>
            <a:off x="0" y="6396038"/>
            <a:ext cx="9144000" cy="0"/>
          </a:xfrm>
          <a:prstGeom prst="line">
            <a:avLst/>
          </a:prstGeom>
          <a:ln w="9525" cap="flat" cmpd="sng">
            <a:solidFill>
              <a:srgbClr val="7A0000"/>
            </a:solidFill>
            <a:prstDash val="dashDot"/>
            <a:round/>
            <a:headEnd type="none" w="med" len="med"/>
            <a:tailEnd type="none" w="med" len="med"/>
          </a:ln>
        </p:spPr>
        <p:txBody>
          <a:bodyPr anchor="t"/>
          <a:lstStyle/>
          <a:p>
            <a:pPr lvl="0" indent="0" algn="ctr"/>
            <a:endParaRPr lang="zh-CN" altLang="en-US">
              <a:latin typeface="Verdana" panose="020B0604030504040204" pitchFamily="34" charset="0"/>
              <a:ea typeface="黑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Lst>
  <p:hf sldNum="0" hdr="0" ftr="0"/>
  <p:txStyles>
    <p:title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p:titleStyle>
    <p:body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标题 1093"/>
          <p:cNvSpPr>
            <a:spLocks noGrp="1"/>
          </p:cNvSpPr>
          <p:nvPr>
            <p:ph type="title"/>
          </p:nvPr>
        </p:nvSpPr>
        <p:spPr>
          <a:xfrm>
            <a:off x="250825" y="115888"/>
            <a:ext cx="8642350" cy="647700"/>
          </a:xfrm>
          <a:prstGeom prst="rect">
            <a:avLst/>
          </a:prstGeom>
          <a:noFill/>
          <a:ln w="9525">
            <a:noFill/>
          </a:ln>
        </p:spPr>
        <p:txBody>
          <a:bodyPr anchor="ctr"/>
          <a:lstStyle/>
          <a:p>
            <a:pPr lvl="0" indent="0"/>
            <a:r>
              <a:rPr lang="zh-CN" altLang="en-US" dirty="0"/>
              <a:t>单击此处编辑母版标题样式</a:t>
            </a:r>
          </a:p>
        </p:txBody>
      </p:sp>
      <p:sp>
        <p:nvSpPr>
          <p:cNvPr id="3075" name="直接连接符 1095"/>
          <p:cNvSpPr/>
          <p:nvPr userDrawn="1"/>
        </p:nvSpPr>
        <p:spPr>
          <a:xfrm flipH="1">
            <a:off x="250825" y="908050"/>
            <a:ext cx="8642350" cy="0"/>
          </a:xfrm>
          <a:prstGeom prst="line">
            <a:avLst/>
          </a:prstGeom>
          <a:ln w="57150" cap="flat" cmpd="thinThick">
            <a:solidFill>
              <a:srgbClr val="990033"/>
            </a:solidFill>
            <a:prstDash val="solid"/>
            <a:round/>
            <a:headEnd type="none" w="med" len="med"/>
            <a:tailEnd type="none" w="med" len="med"/>
          </a:ln>
        </p:spPr>
        <p:txBody>
          <a:bodyPr anchor="t"/>
          <a:lstStyle/>
          <a:p>
            <a:pPr lvl="0" indent="0" algn="ctr"/>
            <a:endParaRPr lang="zh-CN" altLang="en-US">
              <a:latin typeface="Verdana" panose="020B0604030504040204" pitchFamily="34" charset="0"/>
              <a:ea typeface="黑体" panose="02010600030101010101" pitchFamily="2" charset="-122"/>
            </a:endParaRPr>
          </a:p>
        </p:txBody>
      </p:sp>
      <p:sp>
        <p:nvSpPr>
          <p:cNvPr id="3076" name="文本占位符 1096"/>
          <p:cNvSpPr>
            <a:spLocks noGrp="1"/>
          </p:cNvSpPr>
          <p:nvPr>
            <p:ph type="body"/>
          </p:nvPr>
        </p:nvSpPr>
        <p:spPr>
          <a:xfrm>
            <a:off x="250825" y="1052513"/>
            <a:ext cx="8642350" cy="5256212"/>
          </a:xfrm>
          <a:prstGeom prst="rect">
            <a:avLst/>
          </a:prstGeom>
          <a:noFill/>
          <a:ln w="9525">
            <a:noFill/>
          </a:ln>
        </p:spPr>
        <p:txBody>
          <a:bodyPr anchor="t"/>
          <a:lstStyle/>
          <a:p>
            <a:pPr lvl="0" indent="541655"/>
            <a:endParaRPr lang="zh-CN" altLang="en-US" dirty="0"/>
          </a:p>
        </p:txBody>
      </p:sp>
      <p:pic>
        <p:nvPicPr>
          <p:cNvPr id="3077" name="图片 1097" descr="Q@7N7MK9RI{3P)0MM8Q_HHN"/>
          <p:cNvPicPr>
            <a:picLocks noChangeAspect="1"/>
          </p:cNvPicPr>
          <p:nvPr userDrawn="1"/>
        </p:nvPicPr>
        <p:blipFill>
          <a:blip r:embed="rId4"/>
          <a:stretch>
            <a:fillRect/>
          </a:stretch>
        </p:blipFill>
        <p:spPr>
          <a:xfrm>
            <a:off x="7069138" y="6396038"/>
            <a:ext cx="1584325" cy="461962"/>
          </a:xfrm>
          <a:prstGeom prst="rect">
            <a:avLst/>
          </a:prstGeom>
          <a:noFill/>
          <a:ln w="9525">
            <a:noFill/>
          </a:ln>
        </p:spPr>
      </p:pic>
      <p:sp>
        <p:nvSpPr>
          <p:cNvPr id="1100" name="日期占位符 1099"/>
          <p:cNvSpPr>
            <a:spLocks noGrp="1"/>
          </p:cNvSpPr>
          <p:nvPr>
            <p:ph type="dt" sz="half" idx="2"/>
          </p:nvPr>
        </p:nvSpPr>
        <p:spPr>
          <a:xfrm>
            <a:off x="808038" y="6492875"/>
            <a:ext cx="2133600" cy="260350"/>
          </a:xfrm>
          <a:prstGeom prst="rect">
            <a:avLst/>
          </a:prstGeom>
          <a:noFill/>
          <a:ln w="9525">
            <a:noFill/>
          </a:ln>
        </p:spPr>
        <p:txBody>
          <a:bodyPr/>
          <a:lstStyle>
            <a:lvl1pPr>
              <a:defRPr sz="1200" b="1">
                <a:solidFill>
                  <a:srgbClr val="6C0000"/>
                </a:solidFill>
                <a:latin typeface="华文新魏" panose="02010800040101010101" pitchFamily="2" charset="-122"/>
                <a:ea typeface="华文新魏" panose="02010800040101010101" pitchFamily="2" charset="-122"/>
              </a:defRPr>
            </a:lvl1pPr>
          </a:lstStyle>
          <a:p>
            <a:pPr lvl="0" fontAlgn="base"/>
            <a:fld id="{BB962C8B-B14F-4D97-AF65-F5344CB8AC3E}" type="datetime6">
              <a:rPr lang="zh-CN" altLang="en-US" strike="noStrike" noProof="1" dirty="0">
                <a:latin typeface="华文新魏" panose="02010800040101010101" pitchFamily="2" charset="-122"/>
                <a:ea typeface="华文新魏" panose="02010800040101010101" pitchFamily="2" charset="-122"/>
                <a:cs typeface="+mn-ea"/>
              </a:rPr>
              <a:t>2024年10月</a:t>
            </a:fld>
            <a:endParaRPr lang="zh-CN" altLang="en-US" strike="noStrike" noProof="1"/>
          </a:p>
        </p:txBody>
      </p:sp>
      <p:sp>
        <p:nvSpPr>
          <p:cNvPr id="3079" name="直接连接符 1102"/>
          <p:cNvSpPr/>
          <p:nvPr userDrawn="1"/>
        </p:nvSpPr>
        <p:spPr>
          <a:xfrm>
            <a:off x="0" y="6396038"/>
            <a:ext cx="9144000" cy="0"/>
          </a:xfrm>
          <a:prstGeom prst="line">
            <a:avLst/>
          </a:prstGeom>
          <a:ln w="9525" cap="flat" cmpd="sng">
            <a:solidFill>
              <a:srgbClr val="7A0000"/>
            </a:solidFill>
            <a:prstDash val="dashDot"/>
            <a:round/>
            <a:headEnd type="none" w="med" len="med"/>
            <a:tailEnd type="none" w="med" len="med"/>
          </a:ln>
        </p:spPr>
        <p:txBody>
          <a:bodyPr anchor="t"/>
          <a:lstStyle/>
          <a:p>
            <a:pPr lvl="0" indent="0" algn="ctr"/>
            <a:endParaRPr lang="zh-CN" altLang="en-US">
              <a:latin typeface="Verdana" panose="020B0604030504040204" pitchFamily="34" charset="0"/>
              <a:ea typeface="黑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hf sldNum="0" hdr="0" ftr="0"/>
  <p:txStyles>
    <p:title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p:titleStyle>
    <p:body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ctr"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图片 1097" descr="Q@7N7MK9RI{3P)0MM8Q_HHN"/>
          <p:cNvPicPr>
            <a:picLocks noChangeAspect="1"/>
          </p:cNvPicPr>
          <p:nvPr userDrawn="1"/>
        </p:nvPicPr>
        <p:blipFill>
          <a:blip r:embed="rId13"/>
          <a:stretch>
            <a:fillRect/>
          </a:stretch>
        </p:blipFill>
        <p:spPr>
          <a:xfrm>
            <a:off x="250825" y="6378575"/>
            <a:ext cx="1584325" cy="461963"/>
          </a:xfrm>
          <a:prstGeom prst="rect">
            <a:avLst/>
          </a:prstGeom>
          <a:noFill/>
          <a:ln w="9525">
            <a:noFill/>
          </a:ln>
        </p:spPr>
      </p:pic>
      <p:sp>
        <p:nvSpPr>
          <p:cNvPr id="1027" name="标题 8194"/>
          <p:cNvSpPr>
            <a:spLocks noGrp="1"/>
          </p:cNvSpPr>
          <p:nvPr>
            <p:ph type="title"/>
          </p:nvPr>
        </p:nvSpPr>
        <p:spPr>
          <a:xfrm>
            <a:off x="365125" y="101600"/>
            <a:ext cx="8458200" cy="735013"/>
          </a:xfrm>
          <a:prstGeom prst="rect">
            <a:avLst/>
          </a:prstGeom>
          <a:noFill/>
          <a:ln w="9525">
            <a:noFill/>
          </a:ln>
        </p:spPr>
        <p:txBody>
          <a:bodyPr lIns="0" tIns="0" rIns="0" bIns="0" anchor="ctr"/>
          <a:lstStyle/>
          <a:p>
            <a:pPr lvl="0" indent="0"/>
            <a:endParaRPr lang="en-US" altLang="zh-TW" dirty="0"/>
          </a:p>
        </p:txBody>
      </p:sp>
      <p:sp>
        <p:nvSpPr>
          <p:cNvPr id="1028" name="文本占位符 8195"/>
          <p:cNvSpPr>
            <a:spLocks noGrp="1"/>
          </p:cNvSpPr>
          <p:nvPr>
            <p:ph type="body"/>
          </p:nvPr>
        </p:nvSpPr>
        <p:spPr>
          <a:xfrm>
            <a:off x="366713" y="1009650"/>
            <a:ext cx="8493125" cy="5299075"/>
          </a:xfrm>
          <a:prstGeom prst="rect">
            <a:avLst/>
          </a:prstGeom>
          <a:noFill/>
          <a:ln w="9525">
            <a:noFill/>
          </a:ln>
        </p:spPr>
        <p:txBody>
          <a:bodyPr lIns="0" tIns="0" rIns="0" bIns="0" anchor="t"/>
          <a:lstStyle/>
          <a:p>
            <a:pPr lvl="3" indent="0"/>
            <a:endParaRPr lang="zh-TW" altLang="en-US" dirty="0"/>
          </a:p>
        </p:txBody>
      </p:sp>
      <p:sp>
        <p:nvSpPr>
          <p:cNvPr id="8198" name="灯片编号占位符 8197"/>
          <p:cNvSpPr>
            <a:spLocks noGrp="1"/>
          </p:cNvSpPr>
          <p:nvPr>
            <p:ph type="sldNum" sz="quarter" idx="4"/>
          </p:nvPr>
        </p:nvSpPr>
        <p:spPr>
          <a:xfrm>
            <a:off x="4067175" y="6491288"/>
            <a:ext cx="4465638" cy="177800"/>
          </a:xfrm>
          <a:prstGeom prst="rect">
            <a:avLst/>
          </a:prstGeom>
          <a:noFill/>
          <a:ln w="9525">
            <a:noFill/>
          </a:ln>
        </p:spPr>
        <p:txBody>
          <a:bodyPr lIns="0" tIns="0" rIns="0" bIns="0" anchor="b"/>
          <a:lstStyle>
            <a:lvl1pPr indent="0" algn="r">
              <a:defRPr sz="1000" b="1">
                <a:solidFill>
                  <a:schemeClr val="hlink"/>
                </a:solidFill>
                <a:latin typeface="华文楷体" pitchFamily="2" charset="-122"/>
                <a:ea typeface="华文楷体" pitchFamily="2" charset="-122"/>
              </a:defRPr>
            </a:lvl1pPr>
          </a:lstStyle>
          <a:p>
            <a:pPr lvl="0">
              <a:buClrTx/>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zh-CN" sz="1000" b="1" dirty="0">
                <a:solidFill>
                  <a:schemeClr val="hlink"/>
                </a:solidFill>
                <a:latin typeface="华文楷体" pitchFamily="2" charset="-122"/>
                <a:ea typeface="华文楷体" pitchFamily="2" charset="-122"/>
              </a:rPr>
              <a:t>‹#›</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
        <p:nvSpPr>
          <p:cNvPr id="1030" name="矩形 8209"/>
          <p:cNvSpPr/>
          <p:nvPr userDrawn="1"/>
        </p:nvSpPr>
        <p:spPr>
          <a:xfrm>
            <a:off x="342900" y="881063"/>
            <a:ext cx="8564563" cy="57150"/>
          </a:xfrm>
          <a:prstGeom prst="rect">
            <a:avLst/>
          </a:prstGeom>
          <a:gradFill rotWithShape="1">
            <a:gsLst>
              <a:gs pos="0">
                <a:srgbClr val="74020B"/>
              </a:gs>
              <a:gs pos="100000">
                <a:srgbClr val="FB0517">
                  <a:alpha val="5000"/>
                </a:srgbClr>
              </a:gs>
            </a:gsLst>
            <a:lin ang="0" scaled="1"/>
            <a:tileRect/>
          </a:gradFill>
          <a:ln w="9525">
            <a:noFill/>
          </a:ln>
        </p:spPr>
        <p:txBody>
          <a:bodyPr anchor="t"/>
          <a:lstStyle/>
          <a:p>
            <a:pPr lvl="0" indent="0" algn="ctr"/>
            <a:endParaRPr lang="zh-CN" altLang="en-US" sz="3600">
              <a:latin typeface="Arial" panose="020B0604020202020204" pitchFamily="34" charset="0"/>
              <a:ea typeface="宋体" panose="02010600030101010101" pitchFamily="2" charset="-122"/>
            </a:endParaRPr>
          </a:p>
        </p:txBody>
      </p:sp>
      <p:sp>
        <p:nvSpPr>
          <p:cNvPr id="1031" name="直接连接符 8215"/>
          <p:cNvSpPr/>
          <p:nvPr userDrawn="1"/>
        </p:nvSpPr>
        <p:spPr>
          <a:xfrm>
            <a:off x="0" y="6383338"/>
            <a:ext cx="9144000" cy="0"/>
          </a:xfrm>
          <a:prstGeom prst="line">
            <a:avLst/>
          </a:prstGeom>
          <a:ln w="9525" cap="flat" cmpd="sng">
            <a:solidFill>
              <a:srgbClr val="FF0000"/>
            </a:solidFill>
            <a:prstDash val="solid"/>
            <a:round/>
            <a:headEnd type="none" w="med" len="med"/>
            <a:tailEnd type="none" w="med" len="med"/>
          </a:ln>
        </p:spPr>
        <p:txBody>
          <a:bodyPr anchor="t"/>
          <a:lstStyle/>
          <a:p>
            <a:pPr lvl="0" indent="0" algn="ctr"/>
            <a:endParaRPr lang="zh-CN" altLang="en-US" sz="3600">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990000"/>
          </a:solidFill>
          <a:latin typeface="+mj-lt"/>
          <a:ea typeface="+mj-ea"/>
          <a:cs typeface="+mj-cs"/>
        </a:defRPr>
      </a:lvl1pPr>
    </p:titleStyle>
    <p:bodyStyle>
      <a:lvl1pPr marL="482600" lvl="0" indent="-482600" algn="l" defTabSz="914400" eaLnBrk="1" fontAlgn="base" latinLnBrk="0" hangingPunct="1">
        <a:lnSpc>
          <a:spcPct val="120000"/>
        </a:lnSpc>
        <a:spcBef>
          <a:spcPct val="55000"/>
        </a:spcBef>
        <a:spcAft>
          <a:spcPct val="0"/>
        </a:spcAft>
        <a:buClr>
          <a:schemeClr val="bg2"/>
        </a:buClr>
        <a:buFont typeface="Wingdings" panose="05000000000000000000" pitchFamily="2" charset="2"/>
        <a:buChar char="q"/>
        <a:defRPr sz="2600" b="0" i="0" u="none" kern="1200" baseline="0">
          <a:solidFill>
            <a:schemeClr val="tx1"/>
          </a:solidFill>
          <a:latin typeface="+mn-lt"/>
          <a:ea typeface="+mn-ea"/>
          <a:cs typeface="+mn-cs"/>
        </a:defRPr>
      </a:lvl1pPr>
      <a:lvl2pPr marL="958850" lvl="1" indent="-285750" algn="l" defTabSz="914400" eaLnBrk="1" fontAlgn="base" latinLnBrk="0" hangingPunct="1">
        <a:lnSpc>
          <a:spcPct val="120000"/>
        </a:lnSpc>
        <a:spcBef>
          <a:spcPct val="0"/>
        </a:spcBef>
        <a:spcAft>
          <a:spcPct val="0"/>
        </a:spcAft>
        <a:buClr>
          <a:schemeClr val="bg2"/>
        </a:buClr>
        <a:buFont typeface="Wingdings" panose="05000000000000000000" pitchFamily="2" charset="2"/>
        <a:buChar char="Ø"/>
        <a:defRPr sz="2000" b="0" i="0" u="none" kern="1200" baseline="0">
          <a:solidFill>
            <a:schemeClr val="tx1"/>
          </a:solidFill>
          <a:latin typeface="+mn-lt"/>
          <a:ea typeface="+mn-ea"/>
          <a:cs typeface="+mn-cs"/>
        </a:defRPr>
      </a:lvl2pPr>
      <a:lvl3pPr marL="1377950" lvl="2" indent="-228600" algn="l" defTabSz="914400" eaLnBrk="1" fontAlgn="base" latinLnBrk="0" hangingPunct="1">
        <a:lnSpc>
          <a:spcPct val="150000"/>
        </a:lnSpc>
        <a:spcBef>
          <a:spcPct val="0"/>
        </a:spcBef>
        <a:spcAft>
          <a:spcPct val="0"/>
        </a:spcAft>
        <a:buFont typeface="Wingdings" panose="05000000000000000000" pitchFamily="2" charset="2"/>
        <a:buChar char="•"/>
        <a:defRPr sz="1700" b="0" i="0" u="none" kern="1200" baseline="0">
          <a:solidFill>
            <a:schemeClr val="tx1"/>
          </a:solidFill>
          <a:latin typeface="+mn-lt"/>
          <a:ea typeface="+mn-ea"/>
          <a:cs typeface="+mn-cs"/>
        </a:defRPr>
      </a:lvl3pPr>
      <a:lvl4pPr marL="1568450" lvl="3" indent="0" algn="l" defTabSz="914400" eaLnBrk="1" fontAlgn="base" latinLnBrk="0" hangingPunct="1">
        <a:lnSpc>
          <a:spcPct val="100000"/>
        </a:lnSpc>
        <a:spcBef>
          <a:spcPct val="20000"/>
        </a:spcBef>
        <a:spcAft>
          <a:spcPct val="0"/>
        </a:spcAft>
        <a:buFont typeface="Wingdings" panose="05000000000000000000" pitchFamily="2" charset="2"/>
        <a:buNone/>
        <a:defRPr sz="2400" b="0" i="0" u="none" kern="1200" baseline="0">
          <a:solidFill>
            <a:srgbClr val="000099"/>
          </a:solidFill>
          <a:latin typeface="+mn-lt"/>
          <a:ea typeface="+mn-ea"/>
          <a:cs typeface="+mn-cs"/>
        </a:defRPr>
      </a:lvl4pPr>
      <a:lvl5pPr marL="1758950" lvl="4" indent="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2pPr>
      <a:lvl3pPr marL="914400" lvl="2"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3pPr>
      <a:lvl4pPr marL="1371600" lvl="3"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4pPr>
      <a:lvl5pPr marL="1828800" lvl="4"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5pPr>
      <a:lvl6pPr marL="2286000" lvl="5"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6pPr>
      <a:lvl7pPr marL="2743200" lvl="6"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7pPr>
      <a:lvl8pPr marL="3200400" lvl="7"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8pPr>
      <a:lvl9pPr marL="3657600" lvl="8" indent="0" algn="ctr" defTabSz="914400" eaLnBrk="1" fontAlgn="base" latinLnBrk="0" hangingPunct="1">
        <a:lnSpc>
          <a:spcPct val="100000"/>
        </a:lnSpc>
        <a:spcBef>
          <a:spcPct val="0"/>
        </a:spcBef>
        <a:spcAft>
          <a:spcPct val="0"/>
        </a:spcAft>
        <a:buNone/>
        <a:defRPr sz="36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6.emf"/></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61.xml"/><Relationship Id="rId7" Type="http://schemas.openxmlformats.org/officeDocument/2006/relationships/slide" Target="slide103.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96.xml"/><Relationship Id="rId5" Type="http://schemas.openxmlformats.org/officeDocument/2006/relationships/slide" Target="slide72.xml"/><Relationship Id="rId4" Type="http://schemas.openxmlformats.org/officeDocument/2006/relationships/slide" Target="slide62.xml"/><Relationship Id="rId9" Type="http://schemas.openxmlformats.org/officeDocument/2006/relationships/slide" Target="slide1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file:///E:\&#34892;&#25919;&#20107;&#19994;&#21333;&#20301;&#20869;&#37096;&#25511;&#21046;&#22521;&#35757;2016.8\&#23433;&#24509;&#30465;&#36130;&#25919;&#21381;&#20840;&#38754;&#25512;&#36827;&#20869;&#25511;&#24314;&#35774;&#23454;&#26045;&#24847;&#35265;%20&#36130;&#20250;&#12308;2016&#12309;212&#21495;&#25991;&#20214;.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file:///C:\Users\Administrator\Desktop\&#36212;&#39321;&#28207;&#21442;&#21152;2017&#20250;&#35745;&#19982;&#21830;&#19994;&#31649;&#29702;&#26696;&#20363;&#31454;&#36187;&#25253;&#38144;&#28165;&#21333;&#34920;.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7" name="文本框 199683"/>
          <p:cNvSpPr txBox="1"/>
          <p:nvPr/>
        </p:nvSpPr>
        <p:spPr>
          <a:xfrm>
            <a:off x="6347460" y="5036503"/>
            <a:ext cx="1878013" cy="368300"/>
          </a:xfrm>
          <a:prstGeom prst="rect">
            <a:avLst/>
          </a:prstGeom>
          <a:noFill/>
          <a:ln w="9525">
            <a:noFill/>
          </a:ln>
        </p:spPr>
        <p:txBody>
          <a:bodyPr wrap="square" anchor="t">
            <a:spAutoFit/>
          </a:bodyPr>
          <a:lstStyle/>
          <a:p>
            <a:pPr lvl="0" indent="0" algn="r">
              <a:spcBef>
                <a:spcPct val="50000"/>
              </a:spcBef>
            </a:pPr>
            <a:r>
              <a:rPr lang="en-US" altLang="zh-CN" b="1">
                <a:solidFill>
                  <a:srgbClr val="080808"/>
                </a:solidFill>
                <a:latin typeface="华文新魏" panose="02010800040101010101" pitchFamily="2" charset="-122"/>
                <a:ea typeface="华文新魏" panose="02010800040101010101" pitchFamily="2" charset="-122"/>
              </a:rPr>
              <a:t>2017</a:t>
            </a:r>
            <a:r>
              <a:rPr lang="zh-CN" altLang="en-US" b="1" dirty="0">
                <a:solidFill>
                  <a:srgbClr val="080808"/>
                </a:solidFill>
                <a:latin typeface="华文新魏" panose="02010800040101010101" pitchFamily="2" charset="-122"/>
                <a:ea typeface="华文新魏" panose="02010800040101010101" pitchFamily="2" charset="-122"/>
              </a:rPr>
              <a:t>年</a:t>
            </a:r>
            <a:r>
              <a:rPr lang="en-US" altLang="zh-CN" b="1">
                <a:solidFill>
                  <a:srgbClr val="080808"/>
                </a:solidFill>
                <a:latin typeface="华文新魏" panose="02010800040101010101" pitchFamily="2" charset="-122"/>
                <a:ea typeface="华文新魏" panose="02010800040101010101" pitchFamily="2" charset="-122"/>
              </a:rPr>
              <a:t>11</a:t>
            </a:r>
            <a:r>
              <a:rPr lang="zh-CN" altLang="en-US" b="1" dirty="0">
                <a:solidFill>
                  <a:srgbClr val="080808"/>
                </a:solidFill>
                <a:latin typeface="华文新魏" panose="02010800040101010101" pitchFamily="2" charset="-122"/>
                <a:ea typeface="华文新魏" panose="02010800040101010101" pitchFamily="2" charset="-122"/>
              </a:rPr>
              <a:t>月</a:t>
            </a:r>
            <a:r>
              <a:rPr lang="en-US" altLang="zh-CN" b="1" dirty="0">
                <a:solidFill>
                  <a:srgbClr val="080808"/>
                </a:solidFill>
                <a:latin typeface="华文新魏" panose="02010800040101010101" pitchFamily="2" charset="-122"/>
                <a:ea typeface="华文新魏" panose="02010800040101010101" pitchFamily="2" charset="-122"/>
              </a:rPr>
              <a:t>29</a:t>
            </a:r>
            <a:r>
              <a:rPr lang="zh-CN" altLang="en-US" b="1" dirty="0">
                <a:solidFill>
                  <a:srgbClr val="080808"/>
                </a:solidFill>
                <a:latin typeface="华文新魏" panose="02010800040101010101" pitchFamily="2" charset="-122"/>
                <a:ea typeface="华文新魏" panose="02010800040101010101" pitchFamily="2" charset="-122"/>
              </a:rPr>
              <a:t>日</a:t>
            </a:r>
          </a:p>
        </p:txBody>
      </p:sp>
      <p:sp>
        <p:nvSpPr>
          <p:cNvPr id="9218" name="矩形 199684"/>
          <p:cNvSpPr/>
          <p:nvPr/>
        </p:nvSpPr>
        <p:spPr>
          <a:xfrm>
            <a:off x="-10160" y="2707640"/>
            <a:ext cx="9156700" cy="1107440"/>
          </a:xfrm>
          <a:prstGeom prst="rect">
            <a:avLst/>
          </a:prstGeom>
          <a:solidFill>
            <a:srgbClr val="C00000"/>
          </a:solidFill>
          <a:ln w="9525" cap="flat" cmpd="sng">
            <a:solidFill>
              <a:srgbClr val="C00000"/>
            </a:solidFill>
            <a:prstDash val="solid"/>
            <a:miter/>
            <a:headEnd type="none" w="med" len="med"/>
            <a:tailEnd type="none" w="med" len="med"/>
          </a:ln>
        </p:spPr>
        <p:txBody>
          <a:bodyPr wrap="none" anchor="ctr"/>
          <a:lstStyle/>
          <a:p>
            <a:pPr lvl="0" indent="0" algn="ctr"/>
            <a:endParaRPr lang="zh-CN" altLang="en-US" dirty="0">
              <a:solidFill>
                <a:srgbClr val="FF3300"/>
              </a:solidFill>
              <a:latin typeface="Arial" panose="020B0604020202020204" pitchFamily="34" charset="0"/>
              <a:ea typeface="宋体" panose="02010600030101010101" pitchFamily="2" charset="-122"/>
            </a:endParaRPr>
          </a:p>
        </p:txBody>
      </p:sp>
      <p:sp>
        <p:nvSpPr>
          <p:cNvPr id="9219" name="矩形 199685"/>
          <p:cNvSpPr/>
          <p:nvPr/>
        </p:nvSpPr>
        <p:spPr>
          <a:xfrm>
            <a:off x="684530" y="2717165"/>
            <a:ext cx="7848600" cy="1016635"/>
          </a:xfrm>
          <a:prstGeom prst="rect">
            <a:avLst/>
          </a:prstGeom>
          <a:noFill/>
          <a:ln w="9525">
            <a:noFill/>
          </a:ln>
        </p:spPr>
        <p:txBody>
          <a:bodyPr wrap="none" anchor="ctr"/>
          <a:lstStyle/>
          <a:p>
            <a:pPr lvl="0" indent="0" algn="ctr">
              <a:lnSpc>
                <a:spcPct val="120000"/>
              </a:lnSpc>
            </a:pPr>
            <a:r>
              <a:rPr lang="zh-CN" altLang="en-US" sz="5400" b="1" dirty="0">
                <a:solidFill>
                  <a:srgbClr val="FFFF00"/>
                </a:solidFill>
                <a:latin typeface="Arial" panose="020B0604020202020204" pitchFamily="34" charset="0"/>
                <a:ea typeface="黑体" panose="02010600030101010101" pitchFamily="2" charset="-122"/>
              </a:rPr>
              <a:t>内部控制建设专题讲座</a:t>
            </a:r>
          </a:p>
        </p:txBody>
      </p:sp>
      <p:sp>
        <p:nvSpPr>
          <p:cNvPr id="9221" name="矩形 199717"/>
          <p:cNvSpPr/>
          <p:nvPr/>
        </p:nvSpPr>
        <p:spPr>
          <a:xfrm>
            <a:off x="869315" y="4479290"/>
            <a:ext cx="4027170" cy="521970"/>
          </a:xfrm>
          <a:prstGeom prst="rect">
            <a:avLst/>
          </a:prstGeom>
          <a:noFill/>
          <a:ln w="9525">
            <a:noFill/>
          </a:ln>
        </p:spPr>
        <p:txBody>
          <a:bodyPr wrap="square" anchor="t">
            <a:spAutoFit/>
          </a:bodyPr>
          <a:lstStyle/>
          <a:p>
            <a:pPr lvl="0" indent="0" algn="r">
              <a:spcBef>
                <a:spcPct val="50000"/>
              </a:spcBef>
              <a:buClr>
                <a:srgbClr val="000000"/>
              </a:buClr>
            </a:pPr>
            <a:r>
              <a:rPr lang="zh-CN" altLang="en-US" sz="2800" b="1" dirty="0">
                <a:solidFill>
                  <a:schemeClr val="tx2"/>
                </a:solidFill>
                <a:latin typeface="Arial" panose="020B0604020202020204" pitchFamily="34" charset="0"/>
                <a:ea typeface="黑体" panose="02010600030101010101" pitchFamily="2" charset="-122"/>
              </a:rPr>
              <a:t>讲人：               周兴荣</a:t>
            </a:r>
          </a:p>
        </p:txBody>
      </p:sp>
      <p:sp>
        <p:nvSpPr>
          <p:cNvPr id="9222" name="矩形 199718"/>
          <p:cNvSpPr/>
          <p:nvPr/>
        </p:nvSpPr>
        <p:spPr>
          <a:xfrm>
            <a:off x="2452370" y="5459730"/>
            <a:ext cx="5773420" cy="1008380"/>
          </a:xfrm>
          <a:prstGeom prst="rect">
            <a:avLst/>
          </a:prstGeom>
          <a:noFill/>
          <a:ln w="9525">
            <a:noFill/>
          </a:ln>
        </p:spPr>
        <p:txBody>
          <a:bodyPr anchor="t"/>
          <a:lstStyle/>
          <a:p>
            <a:pPr lvl="0" indent="365125" algn="r">
              <a:lnSpc>
                <a:spcPct val="145000"/>
              </a:lnSpc>
              <a:spcBef>
                <a:spcPct val="20000"/>
              </a:spcBef>
              <a:buClr>
                <a:schemeClr val="hlink"/>
              </a:buClr>
              <a:buFont typeface="Wingdings" panose="05000000000000000000" pitchFamily="2" charset="2"/>
              <a:buNone/>
            </a:pPr>
            <a:r>
              <a:rPr lang="zh-CN" altLang="en-US" b="1">
                <a:solidFill>
                  <a:schemeClr val="tx2"/>
                </a:solidFill>
                <a:latin typeface="华文新魏" panose="02010800040101010101" pitchFamily="2" charset="-122"/>
                <a:ea typeface="华文新魏" panose="02010800040101010101" pitchFamily="2" charset="-122"/>
                <a:sym typeface="Wingdings 2" panose="05020102010507070707" pitchFamily="18" charset="2"/>
              </a:rPr>
              <a:t> </a:t>
            </a:r>
            <a:r>
              <a:rPr lang="en-US" altLang="zh-CN" b="1">
                <a:solidFill>
                  <a:schemeClr val="tx2"/>
                </a:solidFill>
                <a:latin typeface="华文新魏" panose="02010800040101010101" pitchFamily="2" charset="-122"/>
                <a:ea typeface="华文新魏" panose="02010800040101010101" pitchFamily="2" charset="-122"/>
                <a:sym typeface="Wingdings 2" panose="05020102010507070707" pitchFamily="18" charset="2"/>
              </a:rPr>
              <a:t>Tel</a:t>
            </a:r>
            <a:r>
              <a:rPr lang="zh-CN" altLang="en-US" b="1" dirty="0">
                <a:solidFill>
                  <a:schemeClr val="tx2"/>
                </a:solidFill>
                <a:latin typeface="华文新魏" panose="02010800040101010101" pitchFamily="2" charset="-122"/>
                <a:ea typeface="华文新魏" panose="02010800040101010101" pitchFamily="2" charset="-122"/>
                <a:sym typeface="Wingdings 2" panose="05020102010507070707" pitchFamily="18" charset="2"/>
              </a:rPr>
              <a:t>： </a:t>
            </a:r>
            <a:r>
              <a:rPr lang="en-US" altLang="zh-CN" b="1">
                <a:solidFill>
                  <a:schemeClr val="tx2"/>
                </a:solidFill>
                <a:latin typeface="华文新魏" panose="02010800040101010101" pitchFamily="2" charset="-122"/>
                <a:ea typeface="华文新魏" panose="02010800040101010101" pitchFamily="2" charset="-122"/>
                <a:sym typeface="Wingdings 2" panose="05020102010507070707" pitchFamily="18" charset="2"/>
              </a:rPr>
              <a:t>18931152788</a:t>
            </a:r>
          </a:p>
          <a:p>
            <a:pPr lvl="0" indent="365125" algn="r">
              <a:lnSpc>
                <a:spcPct val="145000"/>
              </a:lnSpc>
              <a:spcBef>
                <a:spcPct val="20000"/>
              </a:spcBef>
              <a:buClr>
                <a:schemeClr val="hlink"/>
              </a:buClr>
              <a:buFont typeface="Wingdings" panose="05000000000000000000" pitchFamily="2" charset="2"/>
              <a:buNone/>
            </a:pPr>
            <a:r>
              <a:rPr lang="en-US" altLang="zh-CN" b="1">
                <a:solidFill>
                  <a:schemeClr val="tx2"/>
                </a:solidFill>
                <a:latin typeface="华文新魏" panose="02010800040101010101" pitchFamily="2" charset="-122"/>
                <a:ea typeface="华文新魏" panose="02010800040101010101" pitchFamily="2" charset="-122"/>
              </a:rPr>
              <a:t>Email: z</a:t>
            </a:r>
            <a:r>
              <a:rPr lang="en-GB" altLang="zh-CN" b="1" err="1">
                <a:solidFill>
                  <a:schemeClr val="tx2"/>
                </a:solidFill>
                <a:latin typeface="华文新魏" panose="02010800040101010101" pitchFamily="2" charset="-122"/>
                <a:ea typeface="华文新魏" panose="02010800040101010101" pitchFamily="2" charset="-122"/>
              </a:rPr>
              <a:t>hou</a:t>
            </a:r>
            <a:r>
              <a:rPr lang="en-US" altLang="zh-CN" b="1">
                <a:solidFill>
                  <a:schemeClr val="tx2"/>
                </a:solidFill>
                <a:latin typeface="华文新魏" panose="02010800040101010101" pitchFamily="2" charset="-122"/>
                <a:ea typeface="华文新魏" panose="02010800040101010101" pitchFamily="2" charset="-122"/>
              </a:rPr>
              <a:t>xingrong@hgu.edu.cn</a:t>
            </a:r>
            <a:r>
              <a:rPr lang="en-US" altLang="zh-CN" b="1">
                <a:solidFill>
                  <a:schemeClr val="tx2"/>
                </a:solidFill>
                <a:latin typeface="华文新魏" panose="02010800040101010101" pitchFamily="2" charset="-122"/>
                <a:ea typeface="华文新魏" panose="02010800040101010101" pitchFamily="2" charset="-122"/>
                <a:sym typeface="Wingdings 2" panose="05020102010507070707" pitchFamily="18" charset="2"/>
              </a:rPr>
              <a:t>    </a:t>
            </a:r>
          </a:p>
        </p:txBody>
      </p:sp>
      <p:pic>
        <p:nvPicPr>
          <p:cNvPr id="9223" name="图片 199719" descr="Q@7N7MK9RI{3P)0MM8Q_HHN"/>
          <p:cNvPicPr>
            <a:picLocks noChangeAspect="1"/>
          </p:cNvPicPr>
          <p:nvPr/>
        </p:nvPicPr>
        <p:blipFill>
          <a:blip r:embed="rId2"/>
          <a:stretch>
            <a:fillRect/>
          </a:stretch>
        </p:blipFill>
        <p:spPr>
          <a:xfrm>
            <a:off x="868998" y="4385310"/>
            <a:ext cx="2592387" cy="754063"/>
          </a:xfrm>
          <a:prstGeom prst="rect">
            <a:avLst/>
          </a:prstGeom>
          <a:noFill/>
          <a:ln w="9525">
            <a:noFill/>
          </a:ln>
        </p:spPr>
      </p:pic>
      <p:sp>
        <p:nvSpPr>
          <p:cNvPr id="3" name="矩形 199685"/>
          <p:cNvSpPr/>
          <p:nvPr/>
        </p:nvSpPr>
        <p:spPr>
          <a:xfrm>
            <a:off x="2045335" y="1276350"/>
            <a:ext cx="6586855" cy="732790"/>
          </a:xfrm>
          <a:prstGeom prst="rect">
            <a:avLst/>
          </a:prstGeom>
          <a:noFill/>
          <a:ln w="9525">
            <a:noFill/>
          </a:ln>
        </p:spPr>
        <p:txBody>
          <a:bodyPr wrap="none" anchor="ctr"/>
          <a:lstStyle/>
          <a:p>
            <a:pPr lvl="0" indent="0" algn="ctr">
              <a:lnSpc>
                <a:spcPct val="120000"/>
              </a:lnSpc>
            </a:pPr>
            <a:r>
              <a:rPr lang="zh-CN" altLang="en-US" sz="3600" b="1" dirty="0">
                <a:solidFill>
                  <a:srgbClr val="000066"/>
                </a:solidFill>
                <a:latin typeface="Arial" panose="020B0604020202020204" pitchFamily="34" charset="0"/>
                <a:ea typeface="黑体" panose="02010600030101010101" pitchFamily="2" charset="-122"/>
              </a:rPr>
              <a:t>唐山市财政局</a:t>
            </a:r>
          </a:p>
        </p:txBody>
      </p:sp>
      <p:pic>
        <p:nvPicPr>
          <p:cNvPr id="2" name="图片 1"/>
          <p:cNvPicPr>
            <a:picLocks noChangeAspect="1"/>
          </p:cNvPicPr>
          <p:nvPr/>
        </p:nvPicPr>
        <p:blipFill>
          <a:blip r:embed="rId3"/>
          <a:stretch>
            <a:fillRect/>
          </a:stretch>
        </p:blipFill>
        <p:spPr>
          <a:xfrm>
            <a:off x="869315" y="161925"/>
            <a:ext cx="2388870" cy="23888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4"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 grpId="2"/>
      <p:bldP spid="3" grpId="3"/>
      <p:bldP spid="3" grpId="4"/>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政策背景</a:t>
            </a:r>
            <a:r>
              <a:rPr lang="zh-CN" altLang="en-US"/>
              <a:t>：</a:t>
            </a:r>
          </a:p>
        </p:txBody>
      </p:sp>
      <p:sp>
        <p:nvSpPr>
          <p:cNvPr id="3" name="内容占位符 2"/>
          <p:cNvSpPr>
            <a:spLocks noGrp="1"/>
          </p:cNvSpPr>
          <p:nvPr>
            <p:ph idx="1"/>
          </p:nvPr>
        </p:nvSpPr>
        <p:spPr/>
        <p:txBody>
          <a:bodyPr/>
          <a:lstStyle/>
          <a:p>
            <a:r>
              <a:rPr lang="zh-CN" altLang="en-US" sz="2400" b="1">
                <a:solidFill>
                  <a:srgbClr val="0000FF"/>
                </a:solidFill>
                <a:sym typeface="+mn-ea"/>
              </a:rPr>
              <a:t>（5）国务院治理“小金库”和打击“假发票”的要求。</a:t>
            </a:r>
            <a:endParaRPr lang="zh-CN" altLang="en-US"/>
          </a:p>
          <a:p>
            <a:endParaRPr lang="zh-CN" altLang="en-US" sz="2400"/>
          </a:p>
          <a:p>
            <a:r>
              <a:rPr lang="zh-CN" altLang="en-US" sz="2800"/>
              <a:t>2010年审计署抽查发现，56个中央部门已报销的29000多张可疑发票中，有5170张（数量约18%）为虚假发票。列支金额高达1.42亿元。</a:t>
            </a:r>
          </a:p>
          <a:p>
            <a:r>
              <a:rPr lang="zh-CN" altLang="en-US" sz="2800"/>
              <a:t> 中央部门将近</a:t>
            </a:r>
            <a:r>
              <a:rPr lang="zh-CN" altLang="en-US" sz="2800" b="1">
                <a:solidFill>
                  <a:srgbClr val="FF0000"/>
                </a:solidFill>
              </a:rPr>
              <a:t>两成</a:t>
            </a:r>
            <a:r>
              <a:rPr lang="zh-CN" altLang="en-US" sz="2800"/>
              <a:t>的发票是假发票，一些单位正是利用这些假发票，把本该用作工作上的钱款变成了账外“小金库”，用于发放职工福利补贴，甚至是个人贪污或行贿。</a:t>
            </a:r>
          </a:p>
          <a:p>
            <a:r>
              <a:rPr lang="zh-CN" altLang="en-US" sz="2400"/>
              <a:t> </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2"/>
          <p:cNvSpPr>
            <a:spLocks noGrp="1"/>
          </p:cNvSpPr>
          <p:nvPr>
            <p:ph type="title"/>
          </p:nvPr>
        </p:nvSpPr>
        <p:spPr/>
        <p:txBody>
          <a:bodyPr wrap="square" lIns="0" tIns="0" rIns="0" bIns="0" anchor="ctr"/>
          <a:lstStyle/>
          <a:p>
            <a:pPr algn="ctr"/>
            <a:r>
              <a:rPr lang="zh-CN" altLang="en-US" sz="2800" dirty="0">
                <a:latin typeface="黑体" panose="02010600030101010101" pitchFamily="2" charset="-122"/>
              </a:rPr>
              <a:t>纵式流程图： 产品收入管理业务流程图</a:t>
            </a:r>
            <a:r>
              <a:rPr lang="en-US" altLang="zh-CN" sz="2800">
                <a:solidFill>
                  <a:schemeClr val="hlink"/>
                </a:solidFill>
                <a:latin typeface="黑体" panose="02010600030101010101" pitchFamily="2" charset="-122"/>
              </a:rPr>
              <a:t>【</a:t>
            </a:r>
            <a:r>
              <a:rPr lang="zh-CN" altLang="en-US" sz="2800" dirty="0">
                <a:solidFill>
                  <a:schemeClr val="hlink"/>
                </a:solidFill>
                <a:latin typeface="黑体" panose="02010600030101010101" pitchFamily="2" charset="-122"/>
              </a:rPr>
              <a:t>企业</a:t>
            </a:r>
            <a:r>
              <a:rPr lang="en-US" altLang="zh-CN" sz="2800">
                <a:solidFill>
                  <a:schemeClr val="hlink"/>
                </a:solidFill>
                <a:latin typeface="黑体" panose="02010600030101010101" pitchFamily="2" charset="-122"/>
              </a:rPr>
              <a:t>】</a:t>
            </a:r>
            <a:r>
              <a:rPr lang="en-US" altLang="zh-CN" sz="2800">
                <a:latin typeface="黑体" panose="02010600030101010101" pitchFamily="2" charset="-122"/>
              </a:rPr>
              <a:t> </a:t>
            </a:r>
          </a:p>
        </p:txBody>
      </p:sp>
      <p:sp>
        <p:nvSpPr>
          <p:cNvPr id="1295363" name="Oval 3"/>
          <p:cNvSpPr/>
          <p:nvPr/>
        </p:nvSpPr>
        <p:spPr>
          <a:xfrm>
            <a:off x="2409825" y="1223963"/>
            <a:ext cx="4029075" cy="541337"/>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t"/>
          <a:lstStyle/>
          <a:p>
            <a:pPr algn="ctr" defTabSz="841375"/>
            <a:r>
              <a:rPr lang="en-US" altLang="zh-CN" sz="1700" b="1">
                <a:latin typeface="黑体" panose="02010600030101010101" pitchFamily="2" charset="-122"/>
                <a:ea typeface="黑体" panose="02010600030101010101" pitchFamily="2" charset="-122"/>
              </a:rPr>
              <a:t>1.</a:t>
            </a:r>
            <a:r>
              <a:rPr lang="zh-CN" altLang="en-US" sz="1700" b="1" dirty="0">
                <a:latin typeface="黑体" panose="02010600030101010101" pitchFamily="2" charset="-122"/>
                <a:ea typeface="黑体" panose="02010600030101010101" pitchFamily="2" charset="-122"/>
              </a:rPr>
              <a:t>销售计划编制与审定</a:t>
            </a:r>
            <a:endParaRPr lang="zh-CN" altLang="en-US" sz="1700" b="1" dirty="0">
              <a:latin typeface="Arial" panose="020B0604020202020204" pitchFamily="34" charset="0"/>
              <a:ea typeface="黑体" panose="02010600030101010101" pitchFamily="2" charset="-122"/>
            </a:endParaRPr>
          </a:p>
        </p:txBody>
      </p:sp>
      <p:sp>
        <p:nvSpPr>
          <p:cNvPr id="1295364" name="Oval 4"/>
          <p:cNvSpPr/>
          <p:nvPr/>
        </p:nvSpPr>
        <p:spPr>
          <a:xfrm>
            <a:off x="2409825" y="2087563"/>
            <a:ext cx="4029075" cy="539750"/>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ctr" anchorCtr="1"/>
          <a:lstStyle/>
          <a:p>
            <a:pPr algn="ctr" defTabSz="841375"/>
            <a:r>
              <a:rPr lang="en-US" altLang="zh-CN" sz="1700" b="1">
                <a:latin typeface="黑体" panose="02010600030101010101" pitchFamily="2" charset="-122"/>
                <a:ea typeface="黑体" panose="02010600030101010101" pitchFamily="2" charset="-122"/>
              </a:rPr>
              <a:t>2.</a:t>
            </a:r>
            <a:r>
              <a:rPr lang="zh-CN" altLang="en-US" sz="1700" b="1" dirty="0">
                <a:latin typeface="黑体" panose="02010600030101010101" pitchFamily="2" charset="-122"/>
                <a:ea typeface="黑体" panose="02010600030101010101" pitchFamily="2" charset="-122"/>
              </a:rPr>
              <a:t>销售方案确定与合同签订</a:t>
            </a:r>
          </a:p>
        </p:txBody>
      </p:sp>
      <p:sp>
        <p:nvSpPr>
          <p:cNvPr id="1295365" name="Oval 5"/>
          <p:cNvSpPr/>
          <p:nvPr/>
        </p:nvSpPr>
        <p:spPr>
          <a:xfrm>
            <a:off x="2422525" y="2967038"/>
            <a:ext cx="4030663" cy="541337"/>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ctr"/>
          <a:lstStyle/>
          <a:p>
            <a:pPr algn="ctr" defTabSz="841375"/>
            <a:r>
              <a:rPr lang="en-US" altLang="zh-CN" sz="1700" b="1">
                <a:latin typeface="黑体" panose="02010600030101010101" pitchFamily="2" charset="-122"/>
                <a:ea typeface="黑体" panose="02010600030101010101" pitchFamily="2" charset="-122"/>
              </a:rPr>
              <a:t>3.</a:t>
            </a:r>
            <a:r>
              <a:rPr lang="zh-CN" altLang="en-US" sz="1700" b="1" dirty="0">
                <a:latin typeface="黑体" panose="02010600030101010101" pitchFamily="2" charset="-122"/>
                <a:ea typeface="黑体" panose="02010600030101010101" pitchFamily="2" charset="-122"/>
              </a:rPr>
              <a:t>销售发货</a:t>
            </a:r>
          </a:p>
        </p:txBody>
      </p:sp>
      <p:sp>
        <p:nvSpPr>
          <p:cNvPr id="1295366" name="Oval 6"/>
          <p:cNvSpPr/>
          <p:nvPr/>
        </p:nvSpPr>
        <p:spPr>
          <a:xfrm>
            <a:off x="2438400" y="3860800"/>
            <a:ext cx="4029075" cy="538163"/>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t"/>
          <a:lstStyle/>
          <a:p>
            <a:pPr algn="ctr" defTabSz="841375"/>
            <a:r>
              <a:rPr lang="en-US" altLang="zh-CN" sz="1700" b="1">
                <a:latin typeface="黑体" panose="02010600030101010101" pitchFamily="2" charset="-122"/>
                <a:ea typeface="黑体" panose="02010600030101010101" pitchFamily="2" charset="-122"/>
              </a:rPr>
              <a:t>4.</a:t>
            </a:r>
            <a:r>
              <a:rPr lang="zh-CN" altLang="en-US" sz="1700" b="1" dirty="0">
                <a:latin typeface="黑体" panose="02010600030101010101" pitchFamily="2" charset="-122"/>
                <a:ea typeface="黑体" panose="02010600030101010101" pitchFamily="2" charset="-122"/>
              </a:rPr>
              <a:t>销售款项收取</a:t>
            </a:r>
            <a:r>
              <a:rPr lang="en-US" altLang="zh-CN" sz="1700" b="1">
                <a:latin typeface="黑体" panose="02010600030101010101" pitchFamily="2" charset="-122"/>
                <a:ea typeface="黑体" panose="02010600030101010101" pitchFamily="2" charset="-122"/>
              </a:rPr>
              <a:t>(</a:t>
            </a:r>
            <a:r>
              <a:rPr lang="zh-CN" altLang="en-US" sz="1700" b="1" dirty="0">
                <a:latin typeface="黑体" panose="02010600030101010101" pitchFamily="2" charset="-122"/>
                <a:ea typeface="黑体" panose="02010600030101010101" pitchFamily="2" charset="-122"/>
              </a:rPr>
              <a:t>催收</a:t>
            </a:r>
            <a:r>
              <a:rPr lang="en-US" altLang="zh-CN" sz="1700" b="1">
                <a:latin typeface="黑体" panose="02010600030101010101" pitchFamily="2" charset="-122"/>
                <a:ea typeface="黑体" panose="02010600030101010101" pitchFamily="2" charset="-122"/>
              </a:rPr>
              <a:t>)</a:t>
            </a:r>
          </a:p>
        </p:txBody>
      </p:sp>
      <p:sp>
        <p:nvSpPr>
          <p:cNvPr id="1295367" name="Oval 7"/>
          <p:cNvSpPr/>
          <p:nvPr/>
        </p:nvSpPr>
        <p:spPr>
          <a:xfrm>
            <a:off x="2457450" y="4779963"/>
            <a:ext cx="4032250" cy="538162"/>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ctr"/>
          <a:lstStyle/>
          <a:p>
            <a:pPr algn="ctr" defTabSz="841375"/>
            <a:r>
              <a:rPr lang="en-US" altLang="zh-CN" sz="1700" b="1">
                <a:latin typeface="黑体" panose="02010600030101010101" pitchFamily="2" charset="-122"/>
                <a:ea typeface="黑体" panose="02010600030101010101" pitchFamily="2" charset="-122"/>
              </a:rPr>
              <a:t>5.</a:t>
            </a:r>
            <a:r>
              <a:rPr lang="zh-CN" altLang="en-US" sz="1700" b="1" dirty="0">
                <a:latin typeface="黑体" panose="02010600030101010101" pitchFamily="2" charset="-122"/>
                <a:ea typeface="黑体" panose="02010600030101010101" pitchFamily="2" charset="-122"/>
              </a:rPr>
              <a:t>盘点对账</a:t>
            </a:r>
          </a:p>
        </p:txBody>
      </p:sp>
      <p:sp>
        <p:nvSpPr>
          <p:cNvPr id="1295368" name="Oval 8"/>
          <p:cNvSpPr/>
          <p:nvPr/>
        </p:nvSpPr>
        <p:spPr>
          <a:xfrm>
            <a:off x="2466975" y="5634038"/>
            <a:ext cx="4030663" cy="536575"/>
          </a:xfrm>
          <a:prstGeom prst="ellipse">
            <a:avLst/>
          </a:prstGeom>
          <a:solidFill>
            <a:srgbClr val="CCFFFF"/>
          </a:solidFill>
          <a:ln w="9525" cap="flat" cmpd="sng">
            <a:solidFill>
              <a:srgbClr val="000000"/>
            </a:solidFill>
            <a:prstDash val="solid"/>
            <a:round/>
            <a:headEnd type="none" w="med" len="med"/>
            <a:tailEnd type="none" w="med" len="med"/>
          </a:ln>
        </p:spPr>
        <p:txBody>
          <a:bodyPr lIns="0" tIns="0" rIns="0" bIns="0" anchor="ctr"/>
          <a:lstStyle/>
          <a:p>
            <a:pPr algn="ctr" defTabSz="841375"/>
            <a:r>
              <a:rPr lang="en-US" altLang="zh-CN" sz="1700" b="1">
                <a:latin typeface="黑体" panose="02010600030101010101" pitchFamily="2" charset="-122"/>
                <a:ea typeface="黑体" panose="02010600030101010101" pitchFamily="2" charset="-122"/>
              </a:rPr>
              <a:t>6.</a:t>
            </a:r>
            <a:r>
              <a:rPr lang="zh-CN" altLang="en-US" sz="1700" b="1" dirty="0">
                <a:latin typeface="黑体" panose="02010600030101010101" pitchFamily="2" charset="-122"/>
                <a:ea typeface="黑体" panose="02010600030101010101" pitchFamily="2" charset="-122"/>
              </a:rPr>
              <a:t>分析与考核</a:t>
            </a:r>
          </a:p>
        </p:txBody>
      </p:sp>
      <p:sp>
        <p:nvSpPr>
          <p:cNvPr id="1295369" name="Line 9"/>
          <p:cNvSpPr/>
          <p:nvPr/>
        </p:nvSpPr>
        <p:spPr>
          <a:xfrm>
            <a:off x="4452938" y="1773238"/>
            <a:ext cx="0" cy="360362"/>
          </a:xfrm>
          <a:prstGeom prst="line">
            <a:avLst/>
          </a:prstGeom>
          <a:ln w="57150" cap="flat" cmpd="sng">
            <a:solidFill>
              <a:srgbClr val="FF0000"/>
            </a:solidFill>
            <a:prstDash val="solid"/>
            <a:round/>
            <a:headEnd type="none" w="med" len="med"/>
            <a:tailEnd type="triangle" w="med" len="med"/>
          </a:ln>
        </p:spPr>
      </p:sp>
      <p:sp>
        <p:nvSpPr>
          <p:cNvPr id="1295370" name="Line 10"/>
          <p:cNvSpPr/>
          <p:nvPr/>
        </p:nvSpPr>
        <p:spPr>
          <a:xfrm>
            <a:off x="4441825" y="2636838"/>
            <a:ext cx="0" cy="358775"/>
          </a:xfrm>
          <a:prstGeom prst="line">
            <a:avLst/>
          </a:prstGeom>
          <a:ln w="57150" cap="flat" cmpd="sng">
            <a:solidFill>
              <a:srgbClr val="FF0000"/>
            </a:solidFill>
            <a:prstDash val="solid"/>
            <a:round/>
            <a:headEnd type="none" w="med" len="med"/>
            <a:tailEnd type="triangle" w="med" len="med"/>
          </a:ln>
        </p:spPr>
      </p:sp>
      <p:sp>
        <p:nvSpPr>
          <p:cNvPr id="1295371" name="Line 11"/>
          <p:cNvSpPr/>
          <p:nvPr/>
        </p:nvSpPr>
        <p:spPr>
          <a:xfrm>
            <a:off x="4452938" y="3516313"/>
            <a:ext cx="0" cy="360362"/>
          </a:xfrm>
          <a:prstGeom prst="line">
            <a:avLst/>
          </a:prstGeom>
          <a:ln w="57150" cap="flat" cmpd="sng">
            <a:solidFill>
              <a:srgbClr val="FF0000"/>
            </a:solidFill>
            <a:prstDash val="solid"/>
            <a:round/>
            <a:headEnd type="none" w="med" len="med"/>
            <a:tailEnd type="triangle" w="med" len="med"/>
          </a:ln>
        </p:spPr>
      </p:sp>
      <p:sp>
        <p:nvSpPr>
          <p:cNvPr id="1295372" name="Line 12"/>
          <p:cNvSpPr/>
          <p:nvPr/>
        </p:nvSpPr>
        <p:spPr>
          <a:xfrm>
            <a:off x="4456113" y="4437063"/>
            <a:ext cx="0" cy="358775"/>
          </a:xfrm>
          <a:prstGeom prst="line">
            <a:avLst/>
          </a:prstGeom>
          <a:ln w="57150" cap="flat" cmpd="sng">
            <a:solidFill>
              <a:srgbClr val="FF0000"/>
            </a:solidFill>
            <a:prstDash val="solid"/>
            <a:round/>
            <a:headEnd type="none" w="med" len="med"/>
            <a:tailEnd type="triangle" w="med" len="med"/>
          </a:ln>
        </p:spPr>
      </p:sp>
      <p:sp>
        <p:nvSpPr>
          <p:cNvPr id="1295373" name="Line 13"/>
          <p:cNvSpPr/>
          <p:nvPr/>
        </p:nvSpPr>
        <p:spPr>
          <a:xfrm>
            <a:off x="4456113" y="5300663"/>
            <a:ext cx="0" cy="360362"/>
          </a:xfrm>
          <a:prstGeom prst="line">
            <a:avLst/>
          </a:prstGeom>
          <a:ln w="57150" cap="flat" cmpd="sng">
            <a:solidFill>
              <a:srgbClr val="FF0000"/>
            </a:solidFill>
            <a:prstDash val="solid"/>
            <a:round/>
            <a:headEnd type="none" w="med" len="med"/>
            <a:tailEnd type="triangle" w="med" len="med"/>
          </a:ln>
        </p:spPr>
      </p:sp>
      <p:sp>
        <p:nvSpPr>
          <p:cNvPr id="1295374" name="AutoShape 14"/>
          <p:cNvSpPr/>
          <p:nvPr/>
        </p:nvSpPr>
        <p:spPr>
          <a:xfrm>
            <a:off x="323850" y="1196975"/>
            <a:ext cx="1800225" cy="1152525"/>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84127" tIns="42064" rIns="84127" bIns="42064" anchor="t"/>
          <a:lstStyle/>
          <a:p>
            <a:pPr defTabSz="841375"/>
            <a:r>
              <a:rPr lang="en-US" altLang="zh-CN" sz="1600" b="1">
                <a:latin typeface="Times New Roman" panose="02020603050405020304" pitchFamily="18" charset="0"/>
                <a:ea typeface="宋体" panose="02010600030101010101" pitchFamily="2" charset="-122"/>
              </a:rPr>
              <a:t>1.1 </a:t>
            </a:r>
            <a:r>
              <a:rPr lang="zh-CN" altLang="en-US" sz="1600" b="1" dirty="0">
                <a:latin typeface="Times New Roman" panose="02020603050405020304" pitchFamily="18" charset="0"/>
                <a:ea typeface="宋体" panose="02010600030101010101" pitchFamily="2" charset="-122"/>
              </a:rPr>
              <a:t>客户订单的承接与审核；  </a:t>
            </a:r>
          </a:p>
          <a:p>
            <a:pPr defTabSz="841375"/>
            <a:r>
              <a:rPr lang="en-US" altLang="zh-CN" sz="1600" b="1">
                <a:latin typeface="Times New Roman" panose="02020603050405020304" pitchFamily="18" charset="0"/>
                <a:ea typeface="宋体" panose="02010600030101010101" pitchFamily="2" charset="-122"/>
              </a:rPr>
              <a:t>1.2 </a:t>
            </a:r>
            <a:r>
              <a:rPr lang="zh-CN" altLang="en-US" sz="1600" b="1" dirty="0">
                <a:latin typeface="Times New Roman" panose="02020603050405020304" pitchFamily="18" charset="0"/>
                <a:ea typeface="宋体" panose="02010600030101010101" pitchFamily="2" charset="-122"/>
              </a:rPr>
              <a:t>编制、审定销售计划。</a:t>
            </a:r>
          </a:p>
        </p:txBody>
      </p:sp>
      <p:sp>
        <p:nvSpPr>
          <p:cNvPr id="1295375" name="AutoShape 15"/>
          <p:cNvSpPr/>
          <p:nvPr/>
        </p:nvSpPr>
        <p:spPr>
          <a:xfrm>
            <a:off x="6732588" y="1490663"/>
            <a:ext cx="2087562" cy="1709737"/>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16560" tIns="9938" rIns="16560" bIns="9938" anchor="t"/>
          <a:lstStyle/>
          <a:p>
            <a:pPr algn="just" defTabSz="841375"/>
            <a:r>
              <a:rPr lang="en-US" altLang="zh-CN" sz="1600" b="1">
                <a:latin typeface="Times New Roman" panose="02020603050405020304" pitchFamily="18" charset="0"/>
                <a:ea typeface="宋体" panose="02010600030101010101" pitchFamily="2" charset="-122"/>
              </a:rPr>
              <a:t>2.1 </a:t>
            </a:r>
            <a:r>
              <a:rPr lang="zh-CN" altLang="en-US" sz="1600" b="1" dirty="0">
                <a:latin typeface="Times New Roman" panose="02020603050405020304" pitchFamily="18" charset="0"/>
                <a:ea typeface="宋体" panose="02010600030101010101" pitchFamily="2" charset="-122"/>
              </a:rPr>
              <a:t>销售谈判；</a:t>
            </a:r>
          </a:p>
          <a:p>
            <a:pPr algn="just" defTabSz="841375"/>
            <a:r>
              <a:rPr lang="en-US" altLang="zh-CN" sz="1600" b="1">
                <a:latin typeface="Times New Roman" panose="02020603050405020304" pitchFamily="18" charset="0"/>
                <a:ea typeface="宋体" panose="02010600030101010101" pitchFamily="2" charset="-122"/>
              </a:rPr>
              <a:t>2.2 </a:t>
            </a:r>
            <a:r>
              <a:rPr lang="zh-CN" altLang="en-US" sz="1600" b="1" dirty="0">
                <a:latin typeface="Times New Roman" panose="02020603050405020304" pitchFamily="18" charset="0"/>
                <a:ea typeface="宋体" panose="02010600030101010101" pitchFamily="2" charset="-122"/>
              </a:rPr>
              <a:t>价格确认；</a:t>
            </a:r>
          </a:p>
          <a:p>
            <a:pPr algn="just" defTabSz="841375"/>
            <a:r>
              <a:rPr lang="en-US" altLang="zh-CN" sz="1600" b="1">
                <a:latin typeface="Times New Roman" panose="02020603050405020304" pitchFamily="18" charset="0"/>
                <a:ea typeface="宋体" panose="02010600030101010101" pitchFamily="2" charset="-122"/>
              </a:rPr>
              <a:t>2.3 </a:t>
            </a:r>
            <a:r>
              <a:rPr lang="zh-CN" altLang="en-US" sz="1600" b="1" dirty="0">
                <a:latin typeface="Times New Roman" panose="02020603050405020304" pitchFamily="18" charset="0"/>
                <a:ea typeface="宋体" panose="02010600030101010101" pitchFamily="2" charset="-122"/>
              </a:rPr>
              <a:t>赊销方案的审定；</a:t>
            </a:r>
          </a:p>
          <a:p>
            <a:pPr algn="just" defTabSz="841375"/>
            <a:r>
              <a:rPr lang="en-US" altLang="zh-CN" sz="1600" b="1">
                <a:latin typeface="Times New Roman" panose="02020603050405020304" pitchFamily="18" charset="0"/>
                <a:ea typeface="宋体" panose="02010600030101010101" pitchFamily="2" charset="-122"/>
              </a:rPr>
              <a:t>2.4 </a:t>
            </a:r>
            <a:r>
              <a:rPr lang="zh-CN" altLang="en-US" sz="1600" b="1" dirty="0">
                <a:latin typeface="Times New Roman" panose="02020603050405020304" pitchFamily="18" charset="0"/>
                <a:ea typeface="宋体" panose="02010600030101010101" pitchFamily="2" charset="-122"/>
              </a:rPr>
              <a:t>合同审查与签订；</a:t>
            </a:r>
          </a:p>
          <a:p>
            <a:pPr algn="just" defTabSz="841375"/>
            <a:r>
              <a:rPr lang="en-US" altLang="zh-CN" sz="1600" b="1">
                <a:latin typeface="Times New Roman" panose="02020603050405020304" pitchFamily="18" charset="0"/>
                <a:ea typeface="宋体" panose="02010600030101010101" pitchFamily="2" charset="-122"/>
              </a:rPr>
              <a:t>2.5 </a:t>
            </a:r>
            <a:r>
              <a:rPr lang="zh-CN" altLang="en-US" sz="1600" b="1" dirty="0">
                <a:latin typeface="Times New Roman" panose="02020603050405020304" pitchFamily="18" charset="0"/>
                <a:ea typeface="宋体" panose="02010600030101010101" pitchFamily="2" charset="-122"/>
              </a:rPr>
              <a:t>合同变更与提前终止。</a:t>
            </a:r>
          </a:p>
          <a:p>
            <a:pPr defTabSz="841375"/>
            <a:endParaRPr lang="zh-CN" altLang="en-US" sz="1600" b="1" dirty="0">
              <a:latin typeface="Times New Roman" panose="02020603050405020304" pitchFamily="18" charset="0"/>
              <a:ea typeface="宋体" panose="02010600030101010101" pitchFamily="2" charset="-122"/>
            </a:endParaRPr>
          </a:p>
        </p:txBody>
      </p:sp>
      <p:sp>
        <p:nvSpPr>
          <p:cNvPr id="1295376" name="AutoShape 16"/>
          <p:cNvSpPr/>
          <p:nvPr/>
        </p:nvSpPr>
        <p:spPr>
          <a:xfrm>
            <a:off x="338138" y="2708275"/>
            <a:ext cx="1792287" cy="1366838"/>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84127" tIns="42064" rIns="84127" bIns="42064" anchor="t"/>
          <a:lstStyle/>
          <a:p>
            <a:pPr defTabSz="841375"/>
            <a:r>
              <a:rPr lang="en-US" altLang="zh-CN" sz="1600" b="1">
                <a:latin typeface="Times New Roman" panose="02020603050405020304" pitchFamily="18" charset="0"/>
                <a:ea typeface="宋体" panose="02010600030101010101" pitchFamily="2" charset="-122"/>
              </a:rPr>
              <a:t>3.1 </a:t>
            </a:r>
            <a:r>
              <a:rPr lang="zh-CN" altLang="en-US" sz="1600" b="1" dirty="0">
                <a:latin typeface="Times New Roman" panose="02020603050405020304" pitchFamily="18" charset="0"/>
                <a:ea typeface="宋体" panose="02010600030101010101" pitchFamily="2" charset="-122"/>
              </a:rPr>
              <a:t>销售通知与核实；</a:t>
            </a:r>
          </a:p>
          <a:p>
            <a:pPr defTabSz="841375"/>
            <a:r>
              <a:rPr lang="en-US" altLang="zh-CN" sz="1600" b="1">
                <a:latin typeface="Times New Roman" panose="02020603050405020304" pitchFamily="18" charset="0"/>
                <a:ea typeface="宋体" panose="02010600030101010101" pitchFamily="2" charset="-122"/>
              </a:rPr>
              <a:t>3.2 </a:t>
            </a:r>
            <a:r>
              <a:rPr lang="zh-CN" altLang="en-US" sz="1600" b="1" dirty="0">
                <a:latin typeface="Times New Roman" panose="02020603050405020304" pitchFamily="18" charset="0"/>
                <a:ea typeface="宋体" panose="02010600030101010101" pitchFamily="2" charset="-122"/>
              </a:rPr>
              <a:t>组织发货；        </a:t>
            </a:r>
          </a:p>
          <a:p>
            <a:pPr defTabSz="841375"/>
            <a:r>
              <a:rPr lang="en-US" altLang="zh-CN" sz="1600" b="1">
                <a:latin typeface="Times New Roman" panose="02020603050405020304" pitchFamily="18" charset="0"/>
                <a:ea typeface="宋体" panose="02010600030101010101" pitchFamily="2" charset="-122"/>
              </a:rPr>
              <a:t>3.3 </a:t>
            </a:r>
            <a:r>
              <a:rPr lang="zh-CN" altLang="en-US" sz="1600" b="1" dirty="0">
                <a:latin typeface="Times New Roman" panose="02020603050405020304" pitchFamily="18" charset="0"/>
                <a:ea typeface="宋体" panose="02010600030101010101" pitchFamily="2" charset="-122"/>
              </a:rPr>
              <a:t>销售退回与折让处理。</a:t>
            </a:r>
          </a:p>
        </p:txBody>
      </p:sp>
      <p:sp>
        <p:nvSpPr>
          <p:cNvPr id="1295377" name="AutoShape 17"/>
          <p:cNvSpPr/>
          <p:nvPr/>
        </p:nvSpPr>
        <p:spPr>
          <a:xfrm>
            <a:off x="6791325" y="3559175"/>
            <a:ext cx="1962150" cy="1220788"/>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84127" tIns="42064" rIns="84127" bIns="42064" anchor="t"/>
          <a:lstStyle/>
          <a:p>
            <a:pPr defTabSz="841375"/>
            <a:r>
              <a:rPr lang="en-US" altLang="zh-CN" sz="1600" b="1">
                <a:latin typeface="Times New Roman" panose="02020603050405020304" pitchFamily="18" charset="0"/>
                <a:ea typeface="宋体" panose="02010600030101010101" pitchFamily="2" charset="-122"/>
              </a:rPr>
              <a:t>4.1 </a:t>
            </a:r>
            <a:r>
              <a:rPr lang="zh-CN" altLang="en-US" sz="1600" b="1" dirty="0">
                <a:latin typeface="Times New Roman" panose="02020603050405020304" pitchFamily="18" charset="0"/>
                <a:ea typeface="宋体" panose="02010600030101010101" pitchFamily="2" charset="-122"/>
              </a:rPr>
              <a:t>销售收款与发票开具；</a:t>
            </a:r>
          </a:p>
          <a:p>
            <a:pPr defTabSz="841375"/>
            <a:r>
              <a:rPr lang="en-US" altLang="zh-CN" sz="1600" b="1">
                <a:latin typeface="Times New Roman" panose="02020603050405020304" pitchFamily="18" charset="0"/>
                <a:ea typeface="宋体" panose="02010600030101010101" pitchFamily="2" charset="-122"/>
              </a:rPr>
              <a:t>4.2 </a:t>
            </a:r>
            <a:r>
              <a:rPr lang="zh-CN" altLang="en-US" sz="1600" b="1" dirty="0">
                <a:latin typeface="Times New Roman" panose="02020603050405020304" pitchFamily="18" charset="0"/>
                <a:ea typeface="宋体" panose="02010600030101010101" pitchFamily="2" charset="-122"/>
              </a:rPr>
              <a:t>赊销款的监控；</a:t>
            </a:r>
          </a:p>
          <a:p>
            <a:pPr defTabSz="841375"/>
            <a:r>
              <a:rPr lang="en-US" altLang="zh-CN" sz="1600" b="1">
                <a:latin typeface="Times New Roman" panose="02020603050405020304" pitchFamily="18" charset="0"/>
                <a:ea typeface="宋体" panose="02010600030101010101" pitchFamily="2" charset="-122"/>
              </a:rPr>
              <a:t>4.3 </a:t>
            </a:r>
            <a:r>
              <a:rPr lang="zh-CN" altLang="en-US" sz="1600" b="1" dirty="0">
                <a:latin typeface="Times New Roman" panose="02020603050405020304" pitchFamily="18" charset="0"/>
                <a:ea typeface="宋体" panose="02010600030101010101" pitchFamily="2" charset="-122"/>
              </a:rPr>
              <a:t>欠款催收。</a:t>
            </a:r>
          </a:p>
        </p:txBody>
      </p:sp>
      <p:sp>
        <p:nvSpPr>
          <p:cNvPr id="1295378" name="AutoShape 18"/>
          <p:cNvSpPr/>
          <p:nvPr/>
        </p:nvSpPr>
        <p:spPr>
          <a:xfrm>
            <a:off x="338138" y="4711700"/>
            <a:ext cx="1792287" cy="674688"/>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84127" tIns="42064" rIns="84127" bIns="42064" anchor="t"/>
          <a:lstStyle/>
          <a:p>
            <a:pPr defTabSz="841375"/>
            <a:r>
              <a:rPr lang="en-US" altLang="zh-CN" sz="1600" b="1">
                <a:latin typeface="Times New Roman" panose="02020603050405020304" pitchFamily="18" charset="0"/>
                <a:ea typeface="宋体" panose="02010600030101010101" pitchFamily="2" charset="-122"/>
              </a:rPr>
              <a:t>5.1 </a:t>
            </a:r>
            <a:r>
              <a:rPr lang="zh-CN" altLang="en-US" sz="1600" b="1" dirty="0">
                <a:latin typeface="Times New Roman" panose="02020603050405020304" pitchFamily="18" charset="0"/>
                <a:ea typeface="宋体" panose="02010600030101010101" pitchFamily="2" charset="-122"/>
              </a:rPr>
              <a:t>库存盘点；     </a:t>
            </a:r>
          </a:p>
          <a:p>
            <a:pPr defTabSz="841375"/>
            <a:r>
              <a:rPr lang="en-US" altLang="zh-CN" sz="1600" b="1">
                <a:latin typeface="Times New Roman" panose="02020603050405020304" pitchFamily="18" charset="0"/>
                <a:ea typeface="宋体" panose="02010600030101010101" pitchFamily="2" charset="-122"/>
              </a:rPr>
              <a:t>5.2 </a:t>
            </a:r>
            <a:r>
              <a:rPr lang="zh-CN" altLang="en-US" sz="1600" b="1" dirty="0">
                <a:latin typeface="Times New Roman" panose="02020603050405020304" pitchFamily="18" charset="0"/>
                <a:ea typeface="宋体" panose="02010600030101010101" pitchFamily="2" charset="-122"/>
              </a:rPr>
              <a:t>往来对账。</a:t>
            </a:r>
          </a:p>
        </p:txBody>
      </p:sp>
      <p:sp>
        <p:nvSpPr>
          <p:cNvPr id="1295379" name="AutoShape 19"/>
          <p:cNvSpPr/>
          <p:nvPr/>
        </p:nvSpPr>
        <p:spPr>
          <a:xfrm>
            <a:off x="6818313" y="5543550"/>
            <a:ext cx="1870075" cy="650875"/>
          </a:xfrm>
          <a:prstGeom prst="roundRect">
            <a:avLst>
              <a:gd name="adj" fmla="val 16667"/>
            </a:avLst>
          </a:prstGeom>
          <a:solidFill>
            <a:srgbClr val="FFFFCC"/>
          </a:solidFill>
          <a:ln w="9525" cap="flat" cmpd="sng">
            <a:solidFill>
              <a:srgbClr val="000000"/>
            </a:solidFill>
            <a:prstDash val="solid"/>
            <a:round/>
            <a:headEnd type="none" w="med" len="med"/>
            <a:tailEnd type="none" w="med" len="med"/>
          </a:ln>
        </p:spPr>
        <p:txBody>
          <a:bodyPr lIns="84127" tIns="42064" rIns="84127" bIns="42064" anchor="t"/>
          <a:lstStyle/>
          <a:p>
            <a:pPr algn="just" defTabSz="841375"/>
            <a:r>
              <a:rPr lang="en-US" altLang="zh-CN" sz="1600" b="1">
                <a:latin typeface="Times New Roman" panose="02020603050405020304" pitchFamily="18" charset="0"/>
                <a:ea typeface="宋体" panose="02010600030101010101" pitchFamily="2" charset="-122"/>
              </a:rPr>
              <a:t>6.1 </a:t>
            </a:r>
            <a:r>
              <a:rPr lang="zh-CN" altLang="en-US" sz="1600" b="1" dirty="0">
                <a:latin typeface="Times New Roman" panose="02020603050405020304" pitchFamily="18" charset="0"/>
                <a:ea typeface="宋体" panose="02010600030101010101" pitchFamily="2" charset="-122"/>
              </a:rPr>
              <a:t>分析；</a:t>
            </a:r>
          </a:p>
          <a:p>
            <a:pPr algn="just" defTabSz="841375"/>
            <a:r>
              <a:rPr lang="en-US" altLang="zh-CN" sz="1600" b="1">
                <a:latin typeface="Times New Roman" panose="02020603050405020304" pitchFamily="18" charset="0"/>
                <a:ea typeface="宋体" panose="02010600030101010101" pitchFamily="2" charset="-122"/>
              </a:rPr>
              <a:t>6.2 </a:t>
            </a:r>
            <a:r>
              <a:rPr lang="zh-CN" altLang="en-US" sz="1600" b="1" dirty="0">
                <a:latin typeface="Times New Roman" panose="02020603050405020304" pitchFamily="18" charset="0"/>
                <a:ea typeface="宋体" panose="02010600030101010101" pitchFamily="2" charset="-122"/>
              </a:rPr>
              <a:t>考核。</a:t>
            </a:r>
          </a:p>
        </p:txBody>
      </p:sp>
      <p:sp>
        <p:nvSpPr>
          <p:cNvPr id="1295380" name="Line 20"/>
          <p:cNvSpPr/>
          <p:nvPr/>
        </p:nvSpPr>
        <p:spPr>
          <a:xfrm>
            <a:off x="2093913" y="1484313"/>
            <a:ext cx="360362" cy="0"/>
          </a:xfrm>
          <a:prstGeom prst="line">
            <a:avLst/>
          </a:prstGeom>
          <a:ln w="57150" cap="flat" cmpd="sng">
            <a:solidFill>
              <a:srgbClr val="FF0000"/>
            </a:solidFill>
            <a:prstDash val="solid"/>
            <a:round/>
            <a:headEnd type="none" w="med" len="med"/>
            <a:tailEnd type="none" w="med" len="med"/>
          </a:ln>
        </p:spPr>
      </p:sp>
      <p:sp>
        <p:nvSpPr>
          <p:cNvPr id="1295381" name="Line 21"/>
          <p:cNvSpPr/>
          <p:nvPr/>
        </p:nvSpPr>
        <p:spPr>
          <a:xfrm>
            <a:off x="6470650" y="5892800"/>
            <a:ext cx="363538" cy="0"/>
          </a:xfrm>
          <a:prstGeom prst="line">
            <a:avLst/>
          </a:prstGeom>
          <a:ln w="57150" cap="flat" cmpd="sng">
            <a:solidFill>
              <a:srgbClr val="FF0000"/>
            </a:solidFill>
            <a:prstDash val="solid"/>
            <a:round/>
            <a:headEnd type="none" w="med" len="med"/>
            <a:tailEnd type="none" w="med" len="med"/>
          </a:ln>
        </p:spPr>
      </p:sp>
      <p:sp>
        <p:nvSpPr>
          <p:cNvPr id="1295382" name="Line 22"/>
          <p:cNvSpPr/>
          <p:nvPr/>
        </p:nvSpPr>
        <p:spPr>
          <a:xfrm>
            <a:off x="6443663" y="4149725"/>
            <a:ext cx="360362" cy="0"/>
          </a:xfrm>
          <a:prstGeom prst="line">
            <a:avLst/>
          </a:prstGeom>
          <a:ln w="57150" cap="flat" cmpd="sng">
            <a:solidFill>
              <a:srgbClr val="FF0000"/>
            </a:solidFill>
            <a:prstDash val="solid"/>
            <a:round/>
            <a:headEnd type="none" w="med" len="med"/>
            <a:tailEnd type="none" w="med" len="med"/>
          </a:ln>
        </p:spPr>
      </p:sp>
      <p:sp>
        <p:nvSpPr>
          <p:cNvPr id="1295383" name="Line 23"/>
          <p:cNvSpPr/>
          <p:nvPr/>
        </p:nvSpPr>
        <p:spPr>
          <a:xfrm>
            <a:off x="6388100" y="2349500"/>
            <a:ext cx="357188" cy="0"/>
          </a:xfrm>
          <a:prstGeom prst="line">
            <a:avLst/>
          </a:prstGeom>
          <a:ln w="57150" cap="flat" cmpd="sng">
            <a:solidFill>
              <a:srgbClr val="FF0000"/>
            </a:solidFill>
            <a:prstDash val="solid"/>
            <a:round/>
            <a:headEnd type="none" w="med" len="med"/>
            <a:tailEnd type="none" w="med" len="med"/>
          </a:ln>
        </p:spPr>
      </p:sp>
      <p:sp>
        <p:nvSpPr>
          <p:cNvPr id="1295384" name="Line 24"/>
          <p:cNvSpPr/>
          <p:nvPr/>
        </p:nvSpPr>
        <p:spPr>
          <a:xfrm>
            <a:off x="2138363" y="5041900"/>
            <a:ext cx="360362" cy="0"/>
          </a:xfrm>
          <a:prstGeom prst="line">
            <a:avLst/>
          </a:prstGeom>
          <a:ln w="57150" cap="flat" cmpd="sng">
            <a:solidFill>
              <a:srgbClr val="FF0000"/>
            </a:solidFill>
            <a:prstDash val="solid"/>
            <a:round/>
            <a:headEnd type="none" w="med" len="med"/>
            <a:tailEnd type="none" w="med" len="med"/>
          </a:ln>
        </p:spPr>
      </p:sp>
      <p:sp>
        <p:nvSpPr>
          <p:cNvPr id="1295385" name="Line 25"/>
          <p:cNvSpPr/>
          <p:nvPr/>
        </p:nvSpPr>
        <p:spPr>
          <a:xfrm>
            <a:off x="2095500" y="3241675"/>
            <a:ext cx="360363" cy="0"/>
          </a:xfrm>
          <a:prstGeom prst="line">
            <a:avLst/>
          </a:prstGeom>
          <a:ln w="57150" cap="flat" cmpd="sng">
            <a:solidFill>
              <a:srgbClr val="FF0000"/>
            </a:solidFill>
            <a:prstDash val="solid"/>
            <a:round/>
            <a:headEnd type="none" w="med" len="med"/>
            <a:tailEnd type="none" w="med" len="med"/>
          </a:ln>
        </p:spPr>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95363"/>
                                        </p:tgtEl>
                                        <p:attrNameLst>
                                          <p:attrName>style.visibility</p:attrName>
                                        </p:attrNameLst>
                                      </p:cBhvr>
                                      <p:to>
                                        <p:strVal val="visible"/>
                                      </p:to>
                                    </p:set>
                                    <p:anim calcmode="lin" valueType="num">
                                      <p:cBhvr>
                                        <p:cTn id="7" dur="500" fill="hold"/>
                                        <p:tgtEl>
                                          <p:spTgt spid="1295363"/>
                                        </p:tgtEl>
                                        <p:attrNameLst>
                                          <p:attrName>ppt_x</p:attrName>
                                        </p:attrNameLst>
                                      </p:cBhvr>
                                      <p:tavLst>
                                        <p:tav tm="0">
                                          <p:val>
                                            <p:strVal val="#ppt_x"/>
                                          </p:val>
                                        </p:tav>
                                        <p:tav tm="100000">
                                          <p:val>
                                            <p:strVal val="#ppt_x"/>
                                          </p:val>
                                        </p:tav>
                                      </p:tavLst>
                                    </p:anim>
                                    <p:anim calcmode="lin" valueType="num">
                                      <p:cBhvr>
                                        <p:cTn id="8" dur="500" fill="hold"/>
                                        <p:tgtEl>
                                          <p:spTgt spid="1295363"/>
                                        </p:tgtEl>
                                        <p:attrNameLst>
                                          <p:attrName>ppt_y</p:attrName>
                                        </p:attrNameLst>
                                      </p:cBhvr>
                                      <p:tavLst>
                                        <p:tav tm="0">
                                          <p:val>
                                            <p:strVal val="#ppt_y-#ppt_h/2"/>
                                          </p:val>
                                        </p:tav>
                                        <p:tav tm="100000">
                                          <p:val>
                                            <p:strVal val="#ppt_y"/>
                                          </p:val>
                                        </p:tav>
                                      </p:tavLst>
                                    </p:anim>
                                    <p:anim calcmode="lin" valueType="num">
                                      <p:cBhvr>
                                        <p:cTn id="9" dur="500" fill="hold"/>
                                        <p:tgtEl>
                                          <p:spTgt spid="1295363"/>
                                        </p:tgtEl>
                                        <p:attrNameLst>
                                          <p:attrName>ppt_w</p:attrName>
                                        </p:attrNameLst>
                                      </p:cBhvr>
                                      <p:tavLst>
                                        <p:tav tm="0">
                                          <p:val>
                                            <p:strVal val="#ppt_w"/>
                                          </p:val>
                                        </p:tav>
                                        <p:tav tm="100000">
                                          <p:val>
                                            <p:strVal val="#ppt_w"/>
                                          </p:val>
                                        </p:tav>
                                      </p:tavLst>
                                    </p:anim>
                                    <p:anim calcmode="lin" valueType="num">
                                      <p:cBhvr>
                                        <p:cTn id="10" dur="500" fill="hold"/>
                                        <p:tgtEl>
                                          <p:spTgt spid="1295363"/>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1295369"/>
                                        </p:tgtEl>
                                        <p:attrNameLst>
                                          <p:attrName>style.visibility</p:attrName>
                                        </p:attrNameLst>
                                      </p:cBhvr>
                                      <p:to>
                                        <p:strVal val="visible"/>
                                      </p:to>
                                    </p:set>
                                    <p:anim calcmode="lin" valueType="num">
                                      <p:cBhvr>
                                        <p:cTn id="14" dur="500" fill="hold"/>
                                        <p:tgtEl>
                                          <p:spTgt spid="1295369"/>
                                        </p:tgtEl>
                                        <p:attrNameLst>
                                          <p:attrName>ppt_x</p:attrName>
                                        </p:attrNameLst>
                                      </p:cBhvr>
                                      <p:tavLst>
                                        <p:tav tm="0">
                                          <p:val>
                                            <p:strVal val="#ppt_x"/>
                                          </p:val>
                                        </p:tav>
                                        <p:tav tm="100000">
                                          <p:val>
                                            <p:strVal val="#ppt_x"/>
                                          </p:val>
                                        </p:tav>
                                      </p:tavLst>
                                    </p:anim>
                                    <p:anim calcmode="lin" valueType="num">
                                      <p:cBhvr>
                                        <p:cTn id="15" dur="500" fill="hold"/>
                                        <p:tgtEl>
                                          <p:spTgt spid="1295369"/>
                                        </p:tgtEl>
                                        <p:attrNameLst>
                                          <p:attrName>ppt_y</p:attrName>
                                        </p:attrNameLst>
                                      </p:cBhvr>
                                      <p:tavLst>
                                        <p:tav tm="0">
                                          <p:val>
                                            <p:strVal val="#ppt_y-#ppt_h/2"/>
                                          </p:val>
                                        </p:tav>
                                        <p:tav tm="100000">
                                          <p:val>
                                            <p:strVal val="#ppt_y"/>
                                          </p:val>
                                        </p:tav>
                                      </p:tavLst>
                                    </p:anim>
                                    <p:anim calcmode="lin" valueType="num">
                                      <p:cBhvr>
                                        <p:cTn id="16" dur="500" fill="hold"/>
                                        <p:tgtEl>
                                          <p:spTgt spid="1295369"/>
                                        </p:tgtEl>
                                        <p:attrNameLst>
                                          <p:attrName>ppt_w</p:attrName>
                                        </p:attrNameLst>
                                      </p:cBhvr>
                                      <p:tavLst>
                                        <p:tav tm="0">
                                          <p:val>
                                            <p:strVal val="#ppt_w"/>
                                          </p:val>
                                        </p:tav>
                                        <p:tav tm="100000">
                                          <p:val>
                                            <p:strVal val="#ppt_w"/>
                                          </p:val>
                                        </p:tav>
                                      </p:tavLst>
                                    </p:anim>
                                    <p:anim calcmode="lin" valueType="num">
                                      <p:cBhvr>
                                        <p:cTn id="17" dur="500" fill="hold"/>
                                        <p:tgtEl>
                                          <p:spTgt spid="1295369"/>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grpId="0" nodeType="afterEffect">
                                  <p:stCondLst>
                                    <p:cond delay="0"/>
                                  </p:stCondLst>
                                  <p:childTnLst>
                                    <p:set>
                                      <p:cBhvr>
                                        <p:cTn id="20" dur="1" fill="hold">
                                          <p:stCondLst>
                                            <p:cond delay="0"/>
                                          </p:stCondLst>
                                        </p:cTn>
                                        <p:tgtEl>
                                          <p:spTgt spid="1295364"/>
                                        </p:tgtEl>
                                        <p:attrNameLst>
                                          <p:attrName>style.visibility</p:attrName>
                                        </p:attrNameLst>
                                      </p:cBhvr>
                                      <p:to>
                                        <p:strVal val="visible"/>
                                      </p:to>
                                    </p:set>
                                    <p:anim calcmode="lin" valueType="num">
                                      <p:cBhvr>
                                        <p:cTn id="21" dur="500" fill="hold"/>
                                        <p:tgtEl>
                                          <p:spTgt spid="1295364"/>
                                        </p:tgtEl>
                                        <p:attrNameLst>
                                          <p:attrName>ppt_x</p:attrName>
                                        </p:attrNameLst>
                                      </p:cBhvr>
                                      <p:tavLst>
                                        <p:tav tm="0">
                                          <p:val>
                                            <p:strVal val="#ppt_x"/>
                                          </p:val>
                                        </p:tav>
                                        <p:tav tm="100000">
                                          <p:val>
                                            <p:strVal val="#ppt_x"/>
                                          </p:val>
                                        </p:tav>
                                      </p:tavLst>
                                    </p:anim>
                                    <p:anim calcmode="lin" valueType="num">
                                      <p:cBhvr>
                                        <p:cTn id="22" dur="500" fill="hold"/>
                                        <p:tgtEl>
                                          <p:spTgt spid="1295364"/>
                                        </p:tgtEl>
                                        <p:attrNameLst>
                                          <p:attrName>ppt_y</p:attrName>
                                        </p:attrNameLst>
                                      </p:cBhvr>
                                      <p:tavLst>
                                        <p:tav tm="0">
                                          <p:val>
                                            <p:strVal val="#ppt_y-#ppt_h/2"/>
                                          </p:val>
                                        </p:tav>
                                        <p:tav tm="100000">
                                          <p:val>
                                            <p:strVal val="#ppt_y"/>
                                          </p:val>
                                        </p:tav>
                                      </p:tavLst>
                                    </p:anim>
                                    <p:anim calcmode="lin" valueType="num">
                                      <p:cBhvr>
                                        <p:cTn id="23" dur="500" fill="hold"/>
                                        <p:tgtEl>
                                          <p:spTgt spid="1295364"/>
                                        </p:tgtEl>
                                        <p:attrNameLst>
                                          <p:attrName>ppt_w</p:attrName>
                                        </p:attrNameLst>
                                      </p:cBhvr>
                                      <p:tavLst>
                                        <p:tav tm="0">
                                          <p:val>
                                            <p:strVal val="#ppt_w"/>
                                          </p:val>
                                        </p:tav>
                                        <p:tav tm="100000">
                                          <p:val>
                                            <p:strVal val="#ppt_w"/>
                                          </p:val>
                                        </p:tav>
                                      </p:tavLst>
                                    </p:anim>
                                    <p:anim calcmode="lin" valueType="num">
                                      <p:cBhvr>
                                        <p:cTn id="24" dur="500" fill="hold"/>
                                        <p:tgtEl>
                                          <p:spTgt spid="1295364"/>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17" presetClass="entr" presetSubtype="1" fill="hold" nodeType="afterEffect">
                                  <p:stCondLst>
                                    <p:cond delay="0"/>
                                  </p:stCondLst>
                                  <p:childTnLst>
                                    <p:set>
                                      <p:cBhvr>
                                        <p:cTn id="27" dur="1" fill="hold">
                                          <p:stCondLst>
                                            <p:cond delay="0"/>
                                          </p:stCondLst>
                                        </p:cTn>
                                        <p:tgtEl>
                                          <p:spTgt spid="1295370"/>
                                        </p:tgtEl>
                                        <p:attrNameLst>
                                          <p:attrName>style.visibility</p:attrName>
                                        </p:attrNameLst>
                                      </p:cBhvr>
                                      <p:to>
                                        <p:strVal val="visible"/>
                                      </p:to>
                                    </p:set>
                                    <p:anim calcmode="lin" valueType="num">
                                      <p:cBhvr>
                                        <p:cTn id="28" dur="500" fill="hold"/>
                                        <p:tgtEl>
                                          <p:spTgt spid="1295370"/>
                                        </p:tgtEl>
                                        <p:attrNameLst>
                                          <p:attrName>ppt_x</p:attrName>
                                        </p:attrNameLst>
                                      </p:cBhvr>
                                      <p:tavLst>
                                        <p:tav tm="0">
                                          <p:val>
                                            <p:strVal val="#ppt_x"/>
                                          </p:val>
                                        </p:tav>
                                        <p:tav tm="100000">
                                          <p:val>
                                            <p:strVal val="#ppt_x"/>
                                          </p:val>
                                        </p:tav>
                                      </p:tavLst>
                                    </p:anim>
                                    <p:anim calcmode="lin" valueType="num">
                                      <p:cBhvr>
                                        <p:cTn id="29" dur="500" fill="hold"/>
                                        <p:tgtEl>
                                          <p:spTgt spid="1295370"/>
                                        </p:tgtEl>
                                        <p:attrNameLst>
                                          <p:attrName>ppt_y</p:attrName>
                                        </p:attrNameLst>
                                      </p:cBhvr>
                                      <p:tavLst>
                                        <p:tav tm="0">
                                          <p:val>
                                            <p:strVal val="#ppt_y-#ppt_h/2"/>
                                          </p:val>
                                        </p:tav>
                                        <p:tav tm="100000">
                                          <p:val>
                                            <p:strVal val="#ppt_y"/>
                                          </p:val>
                                        </p:tav>
                                      </p:tavLst>
                                    </p:anim>
                                    <p:anim calcmode="lin" valueType="num">
                                      <p:cBhvr>
                                        <p:cTn id="30" dur="500" fill="hold"/>
                                        <p:tgtEl>
                                          <p:spTgt spid="1295370"/>
                                        </p:tgtEl>
                                        <p:attrNameLst>
                                          <p:attrName>ppt_w</p:attrName>
                                        </p:attrNameLst>
                                      </p:cBhvr>
                                      <p:tavLst>
                                        <p:tav tm="0">
                                          <p:val>
                                            <p:strVal val="#ppt_w"/>
                                          </p:val>
                                        </p:tav>
                                        <p:tav tm="100000">
                                          <p:val>
                                            <p:strVal val="#ppt_w"/>
                                          </p:val>
                                        </p:tav>
                                      </p:tavLst>
                                    </p:anim>
                                    <p:anim calcmode="lin" valueType="num">
                                      <p:cBhvr>
                                        <p:cTn id="31" dur="500" fill="hold"/>
                                        <p:tgtEl>
                                          <p:spTgt spid="1295370"/>
                                        </p:tgtEl>
                                        <p:attrNameLst>
                                          <p:attrName>ppt_h</p:attrName>
                                        </p:attrNameLst>
                                      </p:cBhvr>
                                      <p:tavLst>
                                        <p:tav tm="0">
                                          <p:val>
                                            <p:fltVal val="0"/>
                                          </p:val>
                                        </p:tav>
                                        <p:tav tm="100000">
                                          <p:val>
                                            <p:strVal val="#ppt_h"/>
                                          </p:val>
                                        </p:tav>
                                      </p:tavLst>
                                    </p:anim>
                                  </p:childTnLst>
                                </p:cTn>
                              </p:par>
                            </p:childTnLst>
                          </p:cTn>
                        </p:par>
                        <p:par>
                          <p:cTn id="32" fill="hold">
                            <p:stCondLst>
                              <p:cond delay="2000"/>
                            </p:stCondLst>
                            <p:childTnLst>
                              <p:par>
                                <p:cTn id="33" presetID="17" presetClass="entr" presetSubtype="1" fill="hold" grpId="0" nodeType="afterEffect">
                                  <p:stCondLst>
                                    <p:cond delay="0"/>
                                  </p:stCondLst>
                                  <p:childTnLst>
                                    <p:set>
                                      <p:cBhvr>
                                        <p:cTn id="34" dur="1" fill="hold">
                                          <p:stCondLst>
                                            <p:cond delay="0"/>
                                          </p:stCondLst>
                                        </p:cTn>
                                        <p:tgtEl>
                                          <p:spTgt spid="1295365"/>
                                        </p:tgtEl>
                                        <p:attrNameLst>
                                          <p:attrName>style.visibility</p:attrName>
                                        </p:attrNameLst>
                                      </p:cBhvr>
                                      <p:to>
                                        <p:strVal val="visible"/>
                                      </p:to>
                                    </p:set>
                                    <p:anim calcmode="lin" valueType="num">
                                      <p:cBhvr>
                                        <p:cTn id="35" dur="500" fill="hold"/>
                                        <p:tgtEl>
                                          <p:spTgt spid="1295365"/>
                                        </p:tgtEl>
                                        <p:attrNameLst>
                                          <p:attrName>ppt_x</p:attrName>
                                        </p:attrNameLst>
                                      </p:cBhvr>
                                      <p:tavLst>
                                        <p:tav tm="0">
                                          <p:val>
                                            <p:strVal val="#ppt_x"/>
                                          </p:val>
                                        </p:tav>
                                        <p:tav tm="100000">
                                          <p:val>
                                            <p:strVal val="#ppt_x"/>
                                          </p:val>
                                        </p:tav>
                                      </p:tavLst>
                                    </p:anim>
                                    <p:anim calcmode="lin" valueType="num">
                                      <p:cBhvr>
                                        <p:cTn id="36" dur="500" fill="hold"/>
                                        <p:tgtEl>
                                          <p:spTgt spid="1295365"/>
                                        </p:tgtEl>
                                        <p:attrNameLst>
                                          <p:attrName>ppt_y</p:attrName>
                                        </p:attrNameLst>
                                      </p:cBhvr>
                                      <p:tavLst>
                                        <p:tav tm="0">
                                          <p:val>
                                            <p:strVal val="#ppt_y-#ppt_h/2"/>
                                          </p:val>
                                        </p:tav>
                                        <p:tav tm="100000">
                                          <p:val>
                                            <p:strVal val="#ppt_y"/>
                                          </p:val>
                                        </p:tav>
                                      </p:tavLst>
                                    </p:anim>
                                    <p:anim calcmode="lin" valueType="num">
                                      <p:cBhvr>
                                        <p:cTn id="37" dur="500" fill="hold"/>
                                        <p:tgtEl>
                                          <p:spTgt spid="1295365"/>
                                        </p:tgtEl>
                                        <p:attrNameLst>
                                          <p:attrName>ppt_w</p:attrName>
                                        </p:attrNameLst>
                                      </p:cBhvr>
                                      <p:tavLst>
                                        <p:tav tm="0">
                                          <p:val>
                                            <p:strVal val="#ppt_w"/>
                                          </p:val>
                                        </p:tav>
                                        <p:tav tm="100000">
                                          <p:val>
                                            <p:strVal val="#ppt_w"/>
                                          </p:val>
                                        </p:tav>
                                      </p:tavLst>
                                    </p:anim>
                                    <p:anim calcmode="lin" valueType="num">
                                      <p:cBhvr>
                                        <p:cTn id="38" dur="500" fill="hold"/>
                                        <p:tgtEl>
                                          <p:spTgt spid="1295365"/>
                                        </p:tgtEl>
                                        <p:attrNameLst>
                                          <p:attrName>ppt_h</p:attrName>
                                        </p:attrNameLst>
                                      </p:cBhvr>
                                      <p:tavLst>
                                        <p:tav tm="0">
                                          <p:val>
                                            <p:fltVal val="0"/>
                                          </p:val>
                                        </p:tav>
                                        <p:tav tm="100000">
                                          <p:val>
                                            <p:strVal val="#ppt_h"/>
                                          </p:val>
                                        </p:tav>
                                      </p:tavLst>
                                    </p:anim>
                                  </p:childTnLst>
                                </p:cTn>
                              </p:par>
                            </p:childTnLst>
                          </p:cTn>
                        </p:par>
                        <p:par>
                          <p:cTn id="39" fill="hold">
                            <p:stCondLst>
                              <p:cond delay="2500"/>
                            </p:stCondLst>
                            <p:childTnLst>
                              <p:par>
                                <p:cTn id="40" presetID="17" presetClass="entr" presetSubtype="1" fill="hold" nodeType="afterEffect">
                                  <p:stCondLst>
                                    <p:cond delay="0"/>
                                  </p:stCondLst>
                                  <p:childTnLst>
                                    <p:set>
                                      <p:cBhvr>
                                        <p:cTn id="41" dur="1" fill="hold">
                                          <p:stCondLst>
                                            <p:cond delay="0"/>
                                          </p:stCondLst>
                                        </p:cTn>
                                        <p:tgtEl>
                                          <p:spTgt spid="1295371"/>
                                        </p:tgtEl>
                                        <p:attrNameLst>
                                          <p:attrName>style.visibility</p:attrName>
                                        </p:attrNameLst>
                                      </p:cBhvr>
                                      <p:to>
                                        <p:strVal val="visible"/>
                                      </p:to>
                                    </p:set>
                                    <p:anim calcmode="lin" valueType="num">
                                      <p:cBhvr>
                                        <p:cTn id="42" dur="500" fill="hold"/>
                                        <p:tgtEl>
                                          <p:spTgt spid="1295371"/>
                                        </p:tgtEl>
                                        <p:attrNameLst>
                                          <p:attrName>ppt_x</p:attrName>
                                        </p:attrNameLst>
                                      </p:cBhvr>
                                      <p:tavLst>
                                        <p:tav tm="0">
                                          <p:val>
                                            <p:strVal val="#ppt_x"/>
                                          </p:val>
                                        </p:tav>
                                        <p:tav tm="100000">
                                          <p:val>
                                            <p:strVal val="#ppt_x"/>
                                          </p:val>
                                        </p:tav>
                                      </p:tavLst>
                                    </p:anim>
                                    <p:anim calcmode="lin" valueType="num">
                                      <p:cBhvr>
                                        <p:cTn id="43" dur="500" fill="hold"/>
                                        <p:tgtEl>
                                          <p:spTgt spid="1295371"/>
                                        </p:tgtEl>
                                        <p:attrNameLst>
                                          <p:attrName>ppt_y</p:attrName>
                                        </p:attrNameLst>
                                      </p:cBhvr>
                                      <p:tavLst>
                                        <p:tav tm="0">
                                          <p:val>
                                            <p:strVal val="#ppt_y-#ppt_h/2"/>
                                          </p:val>
                                        </p:tav>
                                        <p:tav tm="100000">
                                          <p:val>
                                            <p:strVal val="#ppt_y"/>
                                          </p:val>
                                        </p:tav>
                                      </p:tavLst>
                                    </p:anim>
                                    <p:anim calcmode="lin" valueType="num">
                                      <p:cBhvr>
                                        <p:cTn id="44" dur="500" fill="hold"/>
                                        <p:tgtEl>
                                          <p:spTgt spid="1295371"/>
                                        </p:tgtEl>
                                        <p:attrNameLst>
                                          <p:attrName>ppt_w</p:attrName>
                                        </p:attrNameLst>
                                      </p:cBhvr>
                                      <p:tavLst>
                                        <p:tav tm="0">
                                          <p:val>
                                            <p:strVal val="#ppt_w"/>
                                          </p:val>
                                        </p:tav>
                                        <p:tav tm="100000">
                                          <p:val>
                                            <p:strVal val="#ppt_w"/>
                                          </p:val>
                                        </p:tav>
                                      </p:tavLst>
                                    </p:anim>
                                    <p:anim calcmode="lin" valueType="num">
                                      <p:cBhvr>
                                        <p:cTn id="45" dur="500" fill="hold"/>
                                        <p:tgtEl>
                                          <p:spTgt spid="1295371"/>
                                        </p:tgtEl>
                                        <p:attrNameLst>
                                          <p:attrName>ppt_h</p:attrName>
                                        </p:attrNameLst>
                                      </p:cBhvr>
                                      <p:tavLst>
                                        <p:tav tm="0">
                                          <p:val>
                                            <p:fltVal val="0"/>
                                          </p:val>
                                        </p:tav>
                                        <p:tav tm="100000">
                                          <p:val>
                                            <p:strVal val="#ppt_h"/>
                                          </p:val>
                                        </p:tav>
                                      </p:tavLst>
                                    </p:anim>
                                  </p:childTnLst>
                                </p:cTn>
                              </p:par>
                            </p:childTnLst>
                          </p:cTn>
                        </p:par>
                        <p:par>
                          <p:cTn id="46" fill="hold">
                            <p:stCondLst>
                              <p:cond delay="3000"/>
                            </p:stCondLst>
                            <p:childTnLst>
                              <p:par>
                                <p:cTn id="47" presetID="17" presetClass="entr" presetSubtype="1" fill="hold" grpId="0" nodeType="afterEffect">
                                  <p:stCondLst>
                                    <p:cond delay="0"/>
                                  </p:stCondLst>
                                  <p:childTnLst>
                                    <p:set>
                                      <p:cBhvr>
                                        <p:cTn id="48" dur="1" fill="hold">
                                          <p:stCondLst>
                                            <p:cond delay="0"/>
                                          </p:stCondLst>
                                        </p:cTn>
                                        <p:tgtEl>
                                          <p:spTgt spid="1295366"/>
                                        </p:tgtEl>
                                        <p:attrNameLst>
                                          <p:attrName>style.visibility</p:attrName>
                                        </p:attrNameLst>
                                      </p:cBhvr>
                                      <p:to>
                                        <p:strVal val="visible"/>
                                      </p:to>
                                    </p:set>
                                    <p:anim calcmode="lin" valueType="num">
                                      <p:cBhvr>
                                        <p:cTn id="49" dur="500" fill="hold"/>
                                        <p:tgtEl>
                                          <p:spTgt spid="1295366"/>
                                        </p:tgtEl>
                                        <p:attrNameLst>
                                          <p:attrName>ppt_x</p:attrName>
                                        </p:attrNameLst>
                                      </p:cBhvr>
                                      <p:tavLst>
                                        <p:tav tm="0">
                                          <p:val>
                                            <p:strVal val="#ppt_x"/>
                                          </p:val>
                                        </p:tav>
                                        <p:tav tm="100000">
                                          <p:val>
                                            <p:strVal val="#ppt_x"/>
                                          </p:val>
                                        </p:tav>
                                      </p:tavLst>
                                    </p:anim>
                                    <p:anim calcmode="lin" valueType="num">
                                      <p:cBhvr>
                                        <p:cTn id="50" dur="500" fill="hold"/>
                                        <p:tgtEl>
                                          <p:spTgt spid="1295366"/>
                                        </p:tgtEl>
                                        <p:attrNameLst>
                                          <p:attrName>ppt_y</p:attrName>
                                        </p:attrNameLst>
                                      </p:cBhvr>
                                      <p:tavLst>
                                        <p:tav tm="0">
                                          <p:val>
                                            <p:strVal val="#ppt_y-#ppt_h/2"/>
                                          </p:val>
                                        </p:tav>
                                        <p:tav tm="100000">
                                          <p:val>
                                            <p:strVal val="#ppt_y"/>
                                          </p:val>
                                        </p:tav>
                                      </p:tavLst>
                                    </p:anim>
                                    <p:anim calcmode="lin" valueType="num">
                                      <p:cBhvr>
                                        <p:cTn id="51" dur="500" fill="hold"/>
                                        <p:tgtEl>
                                          <p:spTgt spid="1295366"/>
                                        </p:tgtEl>
                                        <p:attrNameLst>
                                          <p:attrName>ppt_w</p:attrName>
                                        </p:attrNameLst>
                                      </p:cBhvr>
                                      <p:tavLst>
                                        <p:tav tm="0">
                                          <p:val>
                                            <p:strVal val="#ppt_w"/>
                                          </p:val>
                                        </p:tav>
                                        <p:tav tm="100000">
                                          <p:val>
                                            <p:strVal val="#ppt_w"/>
                                          </p:val>
                                        </p:tav>
                                      </p:tavLst>
                                    </p:anim>
                                    <p:anim calcmode="lin" valueType="num">
                                      <p:cBhvr>
                                        <p:cTn id="52" dur="500" fill="hold"/>
                                        <p:tgtEl>
                                          <p:spTgt spid="1295366"/>
                                        </p:tgtEl>
                                        <p:attrNameLst>
                                          <p:attrName>ppt_h</p:attrName>
                                        </p:attrNameLst>
                                      </p:cBhvr>
                                      <p:tavLst>
                                        <p:tav tm="0">
                                          <p:val>
                                            <p:fltVal val="0"/>
                                          </p:val>
                                        </p:tav>
                                        <p:tav tm="100000">
                                          <p:val>
                                            <p:strVal val="#ppt_h"/>
                                          </p:val>
                                        </p:tav>
                                      </p:tavLst>
                                    </p:anim>
                                  </p:childTnLst>
                                </p:cTn>
                              </p:par>
                            </p:childTnLst>
                          </p:cTn>
                        </p:par>
                        <p:par>
                          <p:cTn id="53" fill="hold">
                            <p:stCondLst>
                              <p:cond delay="3500"/>
                            </p:stCondLst>
                            <p:childTnLst>
                              <p:par>
                                <p:cTn id="54" presetID="17" presetClass="entr" presetSubtype="1" fill="hold" nodeType="afterEffect">
                                  <p:stCondLst>
                                    <p:cond delay="0"/>
                                  </p:stCondLst>
                                  <p:childTnLst>
                                    <p:set>
                                      <p:cBhvr>
                                        <p:cTn id="55" dur="1" fill="hold">
                                          <p:stCondLst>
                                            <p:cond delay="0"/>
                                          </p:stCondLst>
                                        </p:cTn>
                                        <p:tgtEl>
                                          <p:spTgt spid="1295372"/>
                                        </p:tgtEl>
                                        <p:attrNameLst>
                                          <p:attrName>style.visibility</p:attrName>
                                        </p:attrNameLst>
                                      </p:cBhvr>
                                      <p:to>
                                        <p:strVal val="visible"/>
                                      </p:to>
                                    </p:set>
                                    <p:anim calcmode="lin" valueType="num">
                                      <p:cBhvr>
                                        <p:cTn id="56" dur="500" fill="hold"/>
                                        <p:tgtEl>
                                          <p:spTgt spid="1295372"/>
                                        </p:tgtEl>
                                        <p:attrNameLst>
                                          <p:attrName>ppt_x</p:attrName>
                                        </p:attrNameLst>
                                      </p:cBhvr>
                                      <p:tavLst>
                                        <p:tav tm="0">
                                          <p:val>
                                            <p:strVal val="#ppt_x"/>
                                          </p:val>
                                        </p:tav>
                                        <p:tav tm="100000">
                                          <p:val>
                                            <p:strVal val="#ppt_x"/>
                                          </p:val>
                                        </p:tav>
                                      </p:tavLst>
                                    </p:anim>
                                    <p:anim calcmode="lin" valueType="num">
                                      <p:cBhvr>
                                        <p:cTn id="57" dur="500" fill="hold"/>
                                        <p:tgtEl>
                                          <p:spTgt spid="1295372"/>
                                        </p:tgtEl>
                                        <p:attrNameLst>
                                          <p:attrName>ppt_y</p:attrName>
                                        </p:attrNameLst>
                                      </p:cBhvr>
                                      <p:tavLst>
                                        <p:tav tm="0">
                                          <p:val>
                                            <p:strVal val="#ppt_y-#ppt_h/2"/>
                                          </p:val>
                                        </p:tav>
                                        <p:tav tm="100000">
                                          <p:val>
                                            <p:strVal val="#ppt_y"/>
                                          </p:val>
                                        </p:tav>
                                      </p:tavLst>
                                    </p:anim>
                                    <p:anim calcmode="lin" valueType="num">
                                      <p:cBhvr>
                                        <p:cTn id="58" dur="500" fill="hold"/>
                                        <p:tgtEl>
                                          <p:spTgt spid="1295372"/>
                                        </p:tgtEl>
                                        <p:attrNameLst>
                                          <p:attrName>ppt_w</p:attrName>
                                        </p:attrNameLst>
                                      </p:cBhvr>
                                      <p:tavLst>
                                        <p:tav tm="0">
                                          <p:val>
                                            <p:strVal val="#ppt_w"/>
                                          </p:val>
                                        </p:tav>
                                        <p:tav tm="100000">
                                          <p:val>
                                            <p:strVal val="#ppt_w"/>
                                          </p:val>
                                        </p:tav>
                                      </p:tavLst>
                                    </p:anim>
                                    <p:anim calcmode="lin" valueType="num">
                                      <p:cBhvr>
                                        <p:cTn id="59" dur="500" fill="hold"/>
                                        <p:tgtEl>
                                          <p:spTgt spid="1295372"/>
                                        </p:tgtEl>
                                        <p:attrNameLst>
                                          <p:attrName>ppt_h</p:attrName>
                                        </p:attrNameLst>
                                      </p:cBhvr>
                                      <p:tavLst>
                                        <p:tav tm="0">
                                          <p:val>
                                            <p:fltVal val="0"/>
                                          </p:val>
                                        </p:tav>
                                        <p:tav tm="100000">
                                          <p:val>
                                            <p:strVal val="#ppt_h"/>
                                          </p:val>
                                        </p:tav>
                                      </p:tavLst>
                                    </p:anim>
                                  </p:childTnLst>
                                </p:cTn>
                              </p:par>
                            </p:childTnLst>
                          </p:cTn>
                        </p:par>
                        <p:par>
                          <p:cTn id="60" fill="hold">
                            <p:stCondLst>
                              <p:cond delay="4000"/>
                            </p:stCondLst>
                            <p:childTnLst>
                              <p:par>
                                <p:cTn id="61" presetID="17" presetClass="entr" presetSubtype="1" fill="hold" grpId="0" nodeType="afterEffect">
                                  <p:stCondLst>
                                    <p:cond delay="0"/>
                                  </p:stCondLst>
                                  <p:childTnLst>
                                    <p:set>
                                      <p:cBhvr>
                                        <p:cTn id="62" dur="1" fill="hold">
                                          <p:stCondLst>
                                            <p:cond delay="0"/>
                                          </p:stCondLst>
                                        </p:cTn>
                                        <p:tgtEl>
                                          <p:spTgt spid="1295367"/>
                                        </p:tgtEl>
                                        <p:attrNameLst>
                                          <p:attrName>style.visibility</p:attrName>
                                        </p:attrNameLst>
                                      </p:cBhvr>
                                      <p:to>
                                        <p:strVal val="visible"/>
                                      </p:to>
                                    </p:set>
                                    <p:anim calcmode="lin" valueType="num">
                                      <p:cBhvr>
                                        <p:cTn id="63" dur="500" fill="hold"/>
                                        <p:tgtEl>
                                          <p:spTgt spid="1295367"/>
                                        </p:tgtEl>
                                        <p:attrNameLst>
                                          <p:attrName>ppt_x</p:attrName>
                                        </p:attrNameLst>
                                      </p:cBhvr>
                                      <p:tavLst>
                                        <p:tav tm="0">
                                          <p:val>
                                            <p:strVal val="#ppt_x"/>
                                          </p:val>
                                        </p:tav>
                                        <p:tav tm="100000">
                                          <p:val>
                                            <p:strVal val="#ppt_x"/>
                                          </p:val>
                                        </p:tav>
                                      </p:tavLst>
                                    </p:anim>
                                    <p:anim calcmode="lin" valueType="num">
                                      <p:cBhvr>
                                        <p:cTn id="64" dur="500" fill="hold"/>
                                        <p:tgtEl>
                                          <p:spTgt spid="1295367"/>
                                        </p:tgtEl>
                                        <p:attrNameLst>
                                          <p:attrName>ppt_y</p:attrName>
                                        </p:attrNameLst>
                                      </p:cBhvr>
                                      <p:tavLst>
                                        <p:tav tm="0">
                                          <p:val>
                                            <p:strVal val="#ppt_y-#ppt_h/2"/>
                                          </p:val>
                                        </p:tav>
                                        <p:tav tm="100000">
                                          <p:val>
                                            <p:strVal val="#ppt_y"/>
                                          </p:val>
                                        </p:tav>
                                      </p:tavLst>
                                    </p:anim>
                                    <p:anim calcmode="lin" valueType="num">
                                      <p:cBhvr>
                                        <p:cTn id="65" dur="500" fill="hold"/>
                                        <p:tgtEl>
                                          <p:spTgt spid="1295367"/>
                                        </p:tgtEl>
                                        <p:attrNameLst>
                                          <p:attrName>ppt_w</p:attrName>
                                        </p:attrNameLst>
                                      </p:cBhvr>
                                      <p:tavLst>
                                        <p:tav tm="0">
                                          <p:val>
                                            <p:strVal val="#ppt_w"/>
                                          </p:val>
                                        </p:tav>
                                        <p:tav tm="100000">
                                          <p:val>
                                            <p:strVal val="#ppt_w"/>
                                          </p:val>
                                        </p:tav>
                                      </p:tavLst>
                                    </p:anim>
                                    <p:anim calcmode="lin" valueType="num">
                                      <p:cBhvr>
                                        <p:cTn id="66" dur="500" fill="hold"/>
                                        <p:tgtEl>
                                          <p:spTgt spid="1295367"/>
                                        </p:tgtEl>
                                        <p:attrNameLst>
                                          <p:attrName>ppt_h</p:attrName>
                                        </p:attrNameLst>
                                      </p:cBhvr>
                                      <p:tavLst>
                                        <p:tav tm="0">
                                          <p:val>
                                            <p:fltVal val="0"/>
                                          </p:val>
                                        </p:tav>
                                        <p:tav tm="100000">
                                          <p:val>
                                            <p:strVal val="#ppt_h"/>
                                          </p:val>
                                        </p:tav>
                                      </p:tavLst>
                                    </p:anim>
                                  </p:childTnLst>
                                </p:cTn>
                              </p:par>
                            </p:childTnLst>
                          </p:cTn>
                        </p:par>
                        <p:par>
                          <p:cTn id="67" fill="hold">
                            <p:stCondLst>
                              <p:cond delay="4500"/>
                            </p:stCondLst>
                            <p:childTnLst>
                              <p:par>
                                <p:cTn id="68" presetID="17" presetClass="entr" presetSubtype="1" fill="hold" nodeType="afterEffect">
                                  <p:stCondLst>
                                    <p:cond delay="0"/>
                                  </p:stCondLst>
                                  <p:childTnLst>
                                    <p:set>
                                      <p:cBhvr>
                                        <p:cTn id="69" dur="1" fill="hold">
                                          <p:stCondLst>
                                            <p:cond delay="0"/>
                                          </p:stCondLst>
                                        </p:cTn>
                                        <p:tgtEl>
                                          <p:spTgt spid="1295373"/>
                                        </p:tgtEl>
                                        <p:attrNameLst>
                                          <p:attrName>style.visibility</p:attrName>
                                        </p:attrNameLst>
                                      </p:cBhvr>
                                      <p:to>
                                        <p:strVal val="visible"/>
                                      </p:to>
                                    </p:set>
                                    <p:anim calcmode="lin" valueType="num">
                                      <p:cBhvr>
                                        <p:cTn id="70" dur="500" fill="hold"/>
                                        <p:tgtEl>
                                          <p:spTgt spid="1295373"/>
                                        </p:tgtEl>
                                        <p:attrNameLst>
                                          <p:attrName>ppt_x</p:attrName>
                                        </p:attrNameLst>
                                      </p:cBhvr>
                                      <p:tavLst>
                                        <p:tav tm="0">
                                          <p:val>
                                            <p:strVal val="#ppt_x"/>
                                          </p:val>
                                        </p:tav>
                                        <p:tav tm="100000">
                                          <p:val>
                                            <p:strVal val="#ppt_x"/>
                                          </p:val>
                                        </p:tav>
                                      </p:tavLst>
                                    </p:anim>
                                    <p:anim calcmode="lin" valueType="num">
                                      <p:cBhvr>
                                        <p:cTn id="71" dur="500" fill="hold"/>
                                        <p:tgtEl>
                                          <p:spTgt spid="1295373"/>
                                        </p:tgtEl>
                                        <p:attrNameLst>
                                          <p:attrName>ppt_y</p:attrName>
                                        </p:attrNameLst>
                                      </p:cBhvr>
                                      <p:tavLst>
                                        <p:tav tm="0">
                                          <p:val>
                                            <p:strVal val="#ppt_y-#ppt_h/2"/>
                                          </p:val>
                                        </p:tav>
                                        <p:tav tm="100000">
                                          <p:val>
                                            <p:strVal val="#ppt_y"/>
                                          </p:val>
                                        </p:tav>
                                      </p:tavLst>
                                    </p:anim>
                                    <p:anim calcmode="lin" valueType="num">
                                      <p:cBhvr>
                                        <p:cTn id="72" dur="500" fill="hold"/>
                                        <p:tgtEl>
                                          <p:spTgt spid="1295373"/>
                                        </p:tgtEl>
                                        <p:attrNameLst>
                                          <p:attrName>ppt_w</p:attrName>
                                        </p:attrNameLst>
                                      </p:cBhvr>
                                      <p:tavLst>
                                        <p:tav tm="0">
                                          <p:val>
                                            <p:strVal val="#ppt_w"/>
                                          </p:val>
                                        </p:tav>
                                        <p:tav tm="100000">
                                          <p:val>
                                            <p:strVal val="#ppt_w"/>
                                          </p:val>
                                        </p:tav>
                                      </p:tavLst>
                                    </p:anim>
                                    <p:anim calcmode="lin" valueType="num">
                                      <p:cBhvr>
                                        <p:cTn id="73" dur="500" fill="hold"/>
                                        <p:tgtEl>
                                          <p:spTgt spid="1295373"/>
                                        </p:tgtEl>
                                        <p:attrNameLst>
                                          <p:attrName>ppt_h</p:attrName>
                                        </p:attrNameLst>
                                      </p:cBhvr>
                                      <p:tavLst>
                                        <p:tav tm="0">
                                          <p:val>
                                            <p:fltVal val="0"/>
                                          </p:val>
                                        </p:tav>
                                        <p:tav tm="100000">
                                          <p:val>
                                            <p:strVal val="#ppt_h"/>
                                          </p:val>
                                        </p:tav>
                                      </p:tavLst>
                                    </p:anim>
                                  </p:childTnLst>
                                </p:cTn>
                              </p:par>
                            </p:childTnLst>
                          </p:cTn>
                        </p:par>
                        <p:par>
                          <p:cTn id="74" fill="hold">
                            <p:stCondLst>
                              <p:cond delay="5000"/>
                            </p:stCondLst>
                            <p:childTnLst>
                              <p:par>
                                <p:cTn id="75" presetID="17" presetClass="entr" presetSubtype="1" fill="hold" grpId="0" nodeType="afterEffect">
                                  <p:stCondLst>
                                    <p:cond delay="0"/>
                                  </p:stCondLst>
                                  <p:childTnLst>
                                    <p:set>
                                      <p:cBhvr>
                                        <p:cTn id="76" dur="1" fill="hold">
                                          <p:stCondLst>
                                            <p:cond delay="0"/>
                                          </p:stCondLst>
                                        </p:cTn>
                                        <p:tgtEl>
                                          <p:spTgt spid="1295368"/>
                                        </p:tgtEl>
                                        <p:attrNameLst>
                                          <p:attrName>style.visibility</p:attrName>
                                        </p:attrNameLst>
                                      </p:cBhvr>
                                      <p:to>
                                        <p:strVal val="visible"/>
                                      </p:to>
                                    </p:set>
                                    <p:anim calcmode="lin" valueType="num">
                                      <p:cBhvr>
                                        <p:cTn id="77" dur="500" fill="hold"/>
                                        <p:tgtEl>
                                          <p:spTgt spid="1295368"/>
                                        </p:tgtEl>
                                        <p:attrNameLst>
                                          <p:attrName>ppt_x</p:attrName>
                                        </p:attrNameLst>
                                      </p:cBhvr>
                                      <p:tavLst>
                                        <p:tav tm="0">
                                          <p:val>
                                            <p:strVal val="#ppt_x"/>
                                          </p:val>
                                        </p:tav>
                                        <p:tav tm="100000">
                                          <p:val>
                                            <p:strVal val="#ppt_x"/>
                                          </p:val>
                                        </p:tav>
                                      </p:tavLst>
                                    </p:anim>
                                    <p:anim calcmode="lin" valueType="num">
                                      <p:cBhvr>
                                        <p:cTn id="78" dur="500" fill="hold"/>
                                        <p:tgtEl>
                                          <p:spTgt spid="1295368"/>
                                        </p:tgtEl>
                                        <p:attrNameLst>
                                          <p:attrName>ppt_y</p:attrName>
                                        </p:attrNameLst>
                                      </p:cBhvr>
                                      <p:tavLst>
                                        <p:tav tm="0">
                                          <p:val>
                                            <p:strVal val="#ppt_y-#ppt_h/2"/>
                                          </p:val>
                                        </p:tav>
                                        <p:tav tm="100000">
                                          <p:val>
                                            <p:strVal val="#ppt_y"/>
                                          </p:val>
                                        </p:tav>
                                      </p:tavLst>
                                    </p:anim>
                                    <p:anim calcmode="lin" valueType="num">
                                      <p:cBhvr>
                                        <p:cTn id="79" dur="500" fill="hold"/>
                                        <p:tgtEl>
                                          <p:spTgt spid="1295368"/>
                                        </p:tgtEl>
                                        <p:attrNameLst>
                                          <p:attrName>ppt_w</p:attrName>
                                        </p:attrNameLst>
                                      </p:cBhvr>
                                      <p:tavLst>
                                        <p:tav tm="0">
                                          <p:val>
                                            <p:strVal val="#ppt_w"/>
                                          </p:val>
                                        </p:tav>
                                        <p:tav tm="100000">
                                          <p:val>
                                            <p:strVal val="#ppt_w"/>
                                          </p:val>
                                        </p:tav>
                                      </p:tavLst>
                                    </p:anim>
                                    <p:anim calcmode="lin" valueType="num">
                                      <p:cBhvr>
                                        <p:cTn id="80" dur="500" fill="hold"/>
                                        <p:tgtEl>
                                          <p:spTgt spid="1295368"/>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8" presetClass="entr" presetSubtype="32" fill="hold" grpId="0" nodeType="clickEffect">
                                  <p:stCondLst>
                                    <p:cond delay="0"/>
                                  </p:stCondLst>
                                  <p:childTnLst>
                                    <p:set>
                                      <p:cBhvr>
                                        <p:cTn id="84" dur="1" fill="hold">
                                          <p:stCondLst>
                                            <p:cond delay="0"/>
                                          </p:stCondLst>
                                        </p:cTn>
                                        <p:tgtEl>
                                          <p:spTgt spid="1295374"/>
                                        </p:tgtEl>
                                        <p:attrNameLst>
                                          <p:attrName>style.visibility</p:attrName>
                                        </p:attrNameLst>
                                      </p:cBhvr>
                                      <p:to>
                                        <p:strVal val="visible"/>
                                      </p:to>
                                    </p:set>
                                    <p:animEffect transition="in" filter="diamond(out)">
                                      <p:cBhvr>
                                        <p:cTn id="85" dur="2000"/>
                                        <p:tgtEl>
                                          <p:spTgt spid="1295374"/>
                                        </p:tgtEl>
                                      </p:cBhvr>
                                    </p:animEffect>
                                  </p:childTnLst>
                                </p:cTn>
                              </p:par>
                            </p:childTnLst>
                          </p:cTn>
                        </p:par>
                        <p:par>
                          <p:cTn id="86" fill="hold">
                            <p:stCondLst>
                              <p:cond delay="2000"/>
                            </p:stCondLst>
                            <p:childTnLst>
                              <p:par>
                                <p:cTn id="87" presetID="17" presetClass="entr" presetSubtype="10" fill="hold" nodeType="afterEffect">
                                  <p:stCondLst>
                                    <p:cond delay="0"/>
                                  </p:stCondLst>
                                  <p:childTnLst>
                                    <p:set>
                                      <p:cBhvr>
                                        <p:cTn id="88" dur="1" fill="hold">
                                          <p:stCondLst>
                                            <p:cond delay="0"/>
                                          </p:stCondLst>
                                        </p:cTn>
                                        <p:tgtEl>
                                          <p:spTgt spid="1295380"/>
                                        </p:tgtEl>
                                        <p:attrNameLst>
                                          <p:attrName>style.visibility</p:attrName>
                                        </p:attrNameLst>
                                      </p:cBhvr>
                                      <p:to>
                                        <p:strVal val="visible"/>
                                      </p:to>
                                    </p:set>
                                    <p:anim calcmode="lin" valueType="num">
                                      <p:cBhvr>
                                        <p:cTn id="89" dur="500" fill="hold"/>
                                        <p:tgtEl>
                                          <p:spTgt spid="1295380"/>
                                        </p:tgtEl>
                                        <p:attrNameLst>
                                          <p:attrName>ppt_w</p:attrName>
                                        </p:attrNameLst>
                                      </p:cBhvr>
                                      <p:tavLst>
                                        <p:tav tm="0">
                                          <p:val>
                                            <p:fltVal val="0"/>
                                          </p:val>
                                        </p:tav>
                                        <p:tav tm="100000">
                                          <p:val>
                                            <p:strVal val="#ppt_w"/>
                                          </p:val>
                                        </p:tav>
                                      </p:tavLst>
                                    </p:anim>
                                    <p:anim calcmode="lin" valueType="num">
                                      <p:cBhvr>
                                        <p:cTn id="90" dur="500" fill="hold"/>
                                        <p:tgtEl>
                                          <p:spTgt spid="1295380"/>
                                        </p:tgtEl>
                                        <p:attrNameLst>
                                          <p:attrName>ppt_h</p:attrName>
                                        </p:attrNameLst>
                                      </p:cBhvr>
                                      <p:tavLst>
                                        <p:tav tm="0">
                                          <p:val>
                                            <p:strVal val="#ppt_h"/>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8" presetClass="entr" presetSubtype="32" fill="hold" grpId="0" nodeType="clickEffect">
                                  <p:stCondLst>
                                    <p:cond delay="0"/>
                                  </p:stCondLst>
                                  <p:childTnLst>
                                    <p:set>
                                      <p:cBhvr>
                                        <p:cTn id="94" dur="1" fill="hold">
                                          <p:stCondLst>
                                            <p:cond delay="0"/>
                                          </p:stCondLst>
                                        </p:cTn>
                                        <p:tgtEl>
                                          <p:spTgt spid="1295375"/>
                                        </p:tgtEl>
                                        <p:attrNameLst>
                                          <p:attrName>style.visibility</p:attrName>
                                        </p:attrNameLst>
                                      </p:cBhvr>
                                      <p:to>
                                        <p:strVal val="visible"/>
                                      </p:to>
                                    </p:set>
                                    <p:animEffect transition="in" filter="diamond(out)">
                                      <p:cBhvr>
                                        <p:cTn id="95" dur="2000"/>
                                        <p:tgtEl>
                                          <p:spTgt spid="1295375"/>
                                        </p:tgtEl>
                                      </p:cBhvr>
                                    </p:animEffect>
                                  </p:childTnLst>
                                </p:cTn>
                              </p:par>
                            </p:childTnLst>
                          </p:cTn>
                        </p:par>
                        <p:par>
                          <p:cTn id="96" fill="hold">
                            <p:stCondLst>
                              <p:cond delay="2000"/>
                            </p:stCondLst>
                            <p:childTnLst>
                              <p:par>
                                <p:cTn id="97" presetID="17" presetClass="entr" presetSubtype="10" fill="hold" nodeType="afterEffect">
                                  <p:stCondLst>
                                    <p:cond delay="0"/>
                                  </p:stCondLst>
                                  <p:childTnLst>
                                    <p:set>
                                      <p:cBhvr>
                                        <p:cTn id="98" dur="1" fill="hold">
                                          <p:stCondLst>
                                            <p:cond delay="0"/>
                                          </p:stCondLst>
                                        </p:cTn>
                                        <p:tgtEl>
                                          <p:spTgt spid="1295383"/>
                                        </p:tgtEl>
                                        <p:attrNameLst>
                                          <p:attrName>style.visibility</p:attrName>
                                        </p:attrNameLst>
                                      </p:cBhvr>
                                      <p:to>
                                        <p:strVal val="visible"/>
                                      </p:to>
                                    </p:set>
                                    <p:anim calcmode="lin" valueType="num">
                                      <p:cBhvr>
                                        <p:cTn id="99" dur="500" fill="hold"/>
                                        <p:tgtEl>
                                          <p:spTgt spid="1295383"/>
                                        </p:tgtEl>
                                        <p:attrNameLst>
                                          <p:attrName>ppt_w</p:attrName>
                                        </p:attrNameLst>
                                      </p:cBhvr>
                                      <p:tavLst>
                                        <p:tav tm="0">
                                          <p:val>
                                            <p:fltVal val="0"/>
                                          </p:val>
                                        </p:tav>
                                        <p:tav tm="100000">
                                          <p:val>
                                            <p:strVal val="#ppt_w"/>
                                          </p:val>
                                        </p:tav>
                                      </p:tavLst>
                                    </p:anim>
                                    <p:anim calcmode="lin" valueType="num">
                                      <p:cBhvr>
                                        <p:cTn id="100" dur="500" fill="hold"/>
                                        <p:tgtEl>
                                          <p:spTgt spid="1295383"/>
                                        </p:tgtEl>
                                        <p:attrNameLst>
                                          <p:attrName>ppt_h</p:attrName>
                                        </p:attrNameLst>
                                      </p:cBhvr>
                                      <p:tavLst>
                                        <p:tav tm="0">
                                          <p:val>
                                            <p:strVal val="#ppt_h"/>
                                          </p:val>
                                        </p:tav>
                                        <p:tav tm="100000">
                                          <p:val>
                                            <p:strVal val="#ppt_h"/>
                                          </p:val>
                                        </p:tav>
                                      </p:tavLst>
                                    </p:anim>
                                  </p:childTnLst>
                                </p:cTn>
                              </p:par>
                            </p:childTnLst>
                          </p:cTn>
                        </p:par>
                      </p:childTnLst>
                    </p:cTn>
                  </p:par>
                  <p:par>
                    <p:cTn id="101" fill="hold">
                      <p:stCondLst>
                        <p:cond delay="indefinite"/>
                      </p:stCondLst>
                      <p:childTnLst>
                        <p:par>
                          <p:cTn id="102" fill="hold">
                            <p:stCondLst>
                              <p:cond delay="0"/>
                            </p:stCondLst>
                            <p:childTnLst>
                              <p:par>
                                <p:cTn id="103" presetID="8" presetClass="entr" presetSubtype="32" fill="hold" grpId="0" nodeType="clickEffect">
                                  <p:stCondLst>
                                    <p:cond delay="0"/>
                                  </p:stCondLst>
                                  <p:childTnLst>
                                    <p:set>
                                      <p:cBhvr>
                                        <p:cTn id="104" dur="1" fill="hold">
                                          <p:stCondLst>
                                            <p:cond delay="0"/>
                                          </p:stCondLst>
                                        </p:cTn>
                                        <p:tgtEl>
                                          <p:spTgt spid="1295376"/>
                                        </p:tgtEl>
                                        <p:attrNameLst>
                                          <p:attrName>style.visibility</p:attrName>
                                        </p:attrNameLst>
                                      </p:cBhvr>
                                      <p:to>
                                        <p:strVal val="visible"/>
                                      </p:to>
                                    </p:set>
                                    <p:animEffect transition="in" filter="diamond(out)">
                                      <p:cBhvr>
                                        <p:cTn id="105" dur="2000"/>
                                        <p:tgtEl>
                                          <p:spTgt spid="1295376"/>
                                        </p:tgtEl>
                                      </p:cBhvr>
                                    </p:animEffect>
                                  </p:childTnLst>
                                </p:cTn>
                              </p:par>
                            </p:childTnLst>
                          </p:cTn>
                        </p:par>
                        <p:par>
                          <p:cTn id="106" fill="hold">
                            <p:stCondLst>
                              <p:cond delay="2000"/>
                            </p:stCondLst>
                            <p:childTnLst>
                              <p:par>
                                <p:cTn id="107" presetID="17" presetClass="entr" presetSubtype="10" fill="hold" nodeType="afterEffect">
                                  <p:stCondLst>
                                    <p:cond delay="0"/>
                                  </p:stCondLst>
                                  <p:childTnLst>
                                    <p:set>
                                      <p:cBhvr>
                                        <p:cTn id="108" dur="1" fill="hold">
                                          <p:stCondLst>
                                            <p:cond delay="0"/>
                                          </p:stCondLst>
                                        </p:cTn>
                                        <p:tgtEl>
                                          <p:spTgt spid="1295385"/>
                                        </p:tgtEl>
                                        <p:attrNameLst>
                                          <p:attrName>style.visibility</p:attrName>
                                        </p:attrNameLst>
                                      </p:cBhvr>
                                      <p:to>
                                        <p:strVal val="visible"/>
                                      </p:to>
                                    </p:set>
                                    <p:anim calcmode="lin" valueType="num">
                                      <p:cBhvr>
                                        <p:cTn id="109" dur="500" fill="hold"/>
                                        <p:tgtEl>
                                          <p:spTgt spid="1295385"/>
                                        </p:tgtEl>
                                        <p:attrNameLst>
                                          <p:attrName>ppt_w</p:attrName>
                                        </p:attrNameLst>
                                      </p:cBhvr>
                                      <p:tavLst>
                                        <p:tav tm="0">
                                          <p:val>
                                            <p:fltVal val="0"/>
                                          </p:val>
                                        </p:tav>
                                        <p:tav tm="100000">
                                          <p:val>
                                            <p:strVal val="#ppt_w"/>
                                          </p:val>
                                        </p:tav>
                                      </p:tavLst>
                                    </p:anim>
                                    <p:anim calcmode="lin" valueType="num">
                                      <p:cBhvr>
                                        <p:cTn id="110" dur="500" fill="hold"/>
                                        <p:tgtEl>
                                          <p:spTgt spid="1295385"/>
                                        </p:tgtEl>
                                        <p:attrNameLst>
                                          <p:attrName>ppt_h</p:attrName>
                                        </p:attrNameLst>
                                      </p:cBhvr>
                                      <p:tavLst>
                                        <p:tav tm="0">
                                          <p:val>
                                            <p:strVal val="#ppt_h"/>
                                          </p:val>
                                        </p:tav>
                                        <p:tav tm="100000">
                                          <p:val>
                                            <p:strVal val="#ppt_h"/>
                                          </p:val>
                                        </p:tav>
                                      </p:tavLst>
                                    </p:anim>
                                  </p:childTnLst>
                                </p:cTn>
                              </p:par>
                            </p:childTnLst>
                          </p:cTn>
                        </p:par>
                      </p:childTnLst>
                    </p:cTn>
                  </p:par>
                  <p:par>
                    <p:cTn id="111" fill="hold">
                      <p:stCondLst>
                        <p:cond delay="indefinite"/>
                      </p:stCondLst>
                      <p:childTnLst>
                        <p:par>
                          <p:cTn id="112" fill="hold">
                            <p:stCondLst>
                              <p:cond delay="0"/>
                            </p:stCondLst>
                            <p:childTnLst>
                              <p:par>
                                <p:cTn id="113" presetID="8" presetClass="entr" presetSubtype="32" fill="hold" grpId="0" nodeType="clickEffect">
                                  <p:stCondLst>
                                    <p:cond delay="0"/>
                                  </p:stCondLst>
                                  <p:childTnLst>
                                    <p:set>
                                      <p:cBhvr>
                                        <p:cTn id="114" dur="1" fill="hold">
                                          <p:stCondLst>
                                            <p:cond delay="0"/>
                                          </p:stCondLst>
                                        </p:cTn>
                                        <p:tgtEl>
                                          <p:spTgt spid="1295377"/>
                                        </p:tgtEl>
                                        <p:attrNameLst>
                                          <p:attrName>style.visibility</p:attrName>
                                        </p:attrNameLst>
                                      </p:cBhvr>
                                      <p:to>
                                        <p:strVal val="visible"/>
                                      </p:to>
                                    </p:set>
                                    <p:animEffect transition="in" filter="diamond(out)">
                                      <p:cBhvr>
                                        <p:cTn id="115" dur="2000"/>
                                        <p:tgtEl>
                                          <p:spTgt spid="1295377"/>
                                        </p:tgtEl>
                                      </p:cBhvr>
                                    </p:animEffect>
                                  </p:childTnLst>
                                </p:cTn>
                              </p:par>
                            </p:childTnLst>
                          </p:cTn>
                        </p:par>
                        <p:par>
                          <p:cTn id="116" fill="hold">
                            <p:stCondLst>
                              <p:cond delay="2000"/>
                            </p:stCondLst>
                            <p:childTnLst>
                              <p:par>
                                <p:cTn id="117" presetID="17" presetClass="entr" presetSubtype="10" fill="hold" nodeType="afterEffect">
                                  <p:stCondLst>
                                    <p:cond delay="0"/>
                                  </p:stCondLst>
                                  <p:childTnLst>
                                    <p:set>
                                      <p:cBhvr>
                                        <p:cTn id="118" dur="1" fill="hold">
                                          <p:stCondLst>
                                            <p:cond delay="0"/>
                                          </p:stCondLst>
                                        </p:cTn>
                                        <p:tgtEl>
                                          <p:spTgt spid="1295382"/>
                                        </p:tgtEl>
                                        <p:attrNameLst>
                                          <p:attrName>style.visibility</p:attrName>
                                        </p:attrNameLst>
                                      </p:cBhvr>
                                      <p:to>
                                        <p:strVal val="visible"/>
                                      </p:to>
                                    </p:set>
                                    <p:anim calcmode="lin" valueType="num">
                                      <p:cBhvr>
                                        <p:cTn id="119" dur="500" fill="hold"/>
                                        <p:tgtEl>
                                          <p:spTgt spid="1295382"/>
                                        </p:tgtEl>
                                        <p:attrNameLst>
                                          <p:attrName>ppt_w</p:attrName>
                                        </p:attrNameLst>
                                      </p:cBhvr>
                                      <p:tavLst>
                                        <p:tav tm="0">
                                          <p:val>
                                            <p:fltVal val="0"/>
                                          </p:val>
                                        </p:tav>
                                        <p:tav tm="100000">
                                          <p:val>
                                            <p:strVal val="#ppt_w"/>
                                          </p:val>
                                        </p:tav>
                                      </p:tavLst>
                                    </p:anim>
                                    <p:anim calcmode="lin" valueType="num">
                                      <p:cBhvr>
                                        <p:cTn id="120" dur="500" fill="hold"/>
                                        <p:tgtEl>
                                          <p:spTgt spid="1295382"/>
                                        </p:tgtEl>
                                        <p:attrNameLst>
                                          <p:attrName>ppt_h</p:attrName>
                                        </p:attrNameLst>
                                      </p:cBhvr>
                                      <p:tavLst>
                                        <p:tav tm="0">
                                          <p:val>
                                            <p:strVal val="#ppt_h"/>
                                          </p:val>
                                        </p:tav>
                                        <p:tav tm="100000">
                                          <p:val>
                                            <p:strVal val="#ppt_h"/>
                                          </p:val>
                                        </p:tav>
                                      </p:tavLst>
                                    </p:anim>
                                  </p:childTnLst>
                                </p:cTn>
                              </p:par>
                            </p:childTnLst>
                          </p:cTn>
                        </p:par>
                      </p:childTnLst>
                    </p:cTn>
                  </p:par>
                  <p:par>
                    <p:cTn id="121" fill="hold">
                      <p:stCondLst>
                        <p:cond delay="indefinite"/>
                      </p:stCondLst>
                      <p:childTnLst>
                        <p:par>
                          <p:cTn id="122" fill="hold">
                            <p:stCondLst>
                              <p:cond delay="0"/>
                            </p:stCondLst>
                            <p:childTnLst>
                              <p:par>
                                <p:cTn id="123" presetID="8" presetClass="entr" presetSubtype="32" fill="hold" grpId="0" nodeType="clickEffect">
                                  <p:stCondLst>
                                    <p:cond delay="0"/>
                                  </p:stCondLst>
                                  <p:childTnLst>
                                    <p:set>
                                      <p:cBhvr>
                                        <p:cTn id="124" dur="1" fill="hold">
                                          <p:stCondLst>
                                            <p:cond delay="0"/>
                                          </p:stCondLst>
                                        </p:cTn>
                                        <p:tgtEl>
                                          <p:spTgt spid="1295378"/>
                                        </p:tgtEl>
                                        <p:attrNameLst>
                                          <p:attrName>style.visibility</p:attrName>
                                        </p:attrNameLst>
                                      </p:cBhvr>
                                      <p:to>
                                        <p:strVal val="visible"/>
                                      </p:to>
                                    </p:set>
                                    <p:animEffect transition="in" filter="diamond(out)">
                                      <p:cBhvr>
                                        <p:cTn id="125" dur="2000"/>
                                        <p:tgtEl>
                                          <p:spTgt spid="1295378"/>
                                        </p:tgtEl>
                                      </p:cBhvr>
                                    </p:animEffect>
                                  </p:childTnLst>
                                </p:cTn>
                              </p:par>
                            </p:childTnLst>
                          </p:cTn>
                        </p:par>
                        <p:par>
                          <p:cTn id="126" fill="hold">
                            <p:stCondLst>
                              <p:cond delay="2000"/>
                            </p:stCondLst>
                            <p:childTnLst>
                              <p:par>
                                <p:cTn id="127" presetID="17" presetClass="entr" presetSubtype="10" fill="hold" nodeType="afterEffect">
                                  <p:stCondLst>
                                    <p:cond delay="0"/>
                                  </p:stCondLst>
                                  <p:childTnLst>
                                    <p:set>
                                      <p:cBhvr>
                                        <p:cTn id="128" dur="1" fill="hold">
                                          <p:stCondLst>
                                            <p:cond delay="0"/>
                                          </p:stCondLst>
                                        </p:cTn>
                                        <p:tgtEl>
                                          <p:spTgt spid="1295384"/>
                                        </p:tgtEl>
                                        <p:attrNameLst>
                                          <p:attrName>style.visibility</p:attrName>
                                        </p:attrNameLst>
                                      </p:cBhvr>
                                      <p:to>
                                        <p:strVal val="visible"/>
                                      </p:to>
                                    </p:set>
                                    <p:anim calcmode="lin" valueType="num">
                                      <p:cBhvr>
                                        <p:cTn id="129" dur="500" fill="hold"/>
                                        <p:tgtEl>
                                          <p:spTgt spid="1295384"/>
                                        </p:tgtEl>
                                        <p:attrNameLst>
                                          <p:attrName>ppt_w</p:attrName>
                                        </p:attrNameLst>
                                      </p:cBhvr>
                                      <p:tavLst>
                                        <p:tav tm="0">
                                          <p:val>
                                            <p:fltVal val="0"/>
                                          </p:val>
                                        </p:tav>
                                        <p:tav tm="100000">
                                          <p:val>
                                            <p:strVal val="#ppt_w"/>
                                          </p:val>
                                        </p:tav>
                                      </p:tavLst>
                                    </p:anim>
                                    <p:anim calcmode="lin" valueType="num">
                                      <p:cBhvr>
                                        <p:cTn id="130" dur="500" fill="hold"/>
                                        <p:tgtEl>
                                          <p:spTgt spid="1295384"/>
                                        </p:tgtEl>
                                        <p:attrNameLst>
                                          <p:attrName>ppt_h</p:attrName>
                                        </p:attrNameLst>
                                      </p:cBhvr>
                                      <p:tavLst>
                                        <p:tav tm="0">
                                          <p:val>
                                            <p:strVal val="#ppt_h"/>
                                          </p:val>
                                        </p:tav>
                                        <p:tav tm="100000">
                                          <p:val>
                                            <p:strVal val="#ppt_h"/>
                                          </p:val>
                                        </p:tav>
                                      </p:tavLst>
                                    </p:anim>
                                  </p:childTnLst>
                                </p:cTn>
                              </p:par>
                            </p:childTnLst>
                          </p:cTn>
                        </p:par>
                      </p:childTnLst>
                    </p:cTn>
                  </p:par>
                  <p:par>
                    <p:cTn id="131" fill="hold">
                      <p:stCondLst>
                        <p:cond delay="indefinite"/>
                      </p:stCondLst>
                      <p:childTnLst>
                        <p:par>
                          <p:cTn id="132" fill="hold">
                            <p:stCondLst>
                              <p:cond delay="0"/>
                            </p:stCondLst>
                            <p:childTnLst>
                              <p:par>
                                <p:cTn id="133" presetID="8" presetClass="entr" presetSubtype="32" fill="hold" grpId="0" nodeType="clickEffect">
                                  <p:stCondLst>
                                    <p:cond delay="0"/>
                                  </p:stCondLst>
                                  <p:childTnLst>
                                    <p:set>
                                      <p:cBhvr>
                                        <p:cTn id="134" dur="1" fill="hold">
                                          <p:stCondLst>
                                            <p:cond delay="0"/>
                                          </p:stCondLst>
                                        </p:cTn>
                                        <p:tgtEl>
                                          <p:spTgt spid="1295379"/>
                                        </p:tgtEl>
                                        <p:attrNameLst>
                                          <p:attrName>style.visibility</p:attrName>
                                        </p:attrNameLst>
                                      </p:cBhvr>
                                      <p:to>
                                        <p:strVal val="visible"/>
                                      </p:to>
                                    </p:set>
                                    <p:animEffect transition="in" filter="diamond(out)">
                                      <p:cBhvr>
                                        <p:cTn id="135" dur="2000"/>
                                        <p:tgtEl>
                                          <p:spTgt spid="1295379"/>
                                        </p:tgtEl>
                                      </p:cBhvr>
                                    </p:animEffect>
                                  </p:childTnLst>
                                </p:cTn>
                              </p:par>
                            </p:childTnLst>
                          </p:cTn>
                        </p:par>
                        <p:par>
                          <p:cTn id="136" fill="hold">
                            <p:stCondLst>
                              <p:cond delay="2000"/>
                            </p:stCondLst>
                            <p:childTnLst>
                              <p:par>
                                <p:cTn id="137" presetID="17" presetClass="entr" presetSubtype="10" fill="hold" nodeType="afterEffect">
                                  <p:stCondLst>
                                    <p:cond delay="0"/>
                                  </p:stCondLst>
                                  <p:childTnLst>
                                    <p:set>
                                      <p:cBhvr>
                                        <p:cTn id="138" dur="1" fill="hold">
                                          <p:stCondLst>
                                            <p:cond delay="0"/>
                                          </p:stCondLst>
                                        </p:cTn>
                                        <p:tgtEl>
                                          <p:spTgt spid="1295381"/>
                                        </p:tgtEl>
                                        <p:attrNameLst>
                                          <p:attrName>style.visibility</p:attrName>
                                        </p:attrNameLst>
                                      </p:cBhvr>
                                      <p:to>
                                        <p:strVal val="visible"/>
                                      </p:to>
                                    </p:set>
                                    <p:anim calcmode="lin" valueType="num">
                                      <p:cBhvr>
                                        <p:cTn id="139" dur="500" fill="hold"/>
                                        <p:tgtEl>
                                          <p:spTgt spid="1295381"/>
                                        </p:tgtEl>
                                        <p:attrNameLst>
                                          <p:attrName>ppt_w</p:attrName>
                                        </p:attrNameLst>
                                      </p:cBhvr>
                                      <p:tavLst>
                                        <p:tav tm="0">
                                          <p:val>
                                            <p:fltVal val="0"/>
                                          </p:val>
                                        </p:tav>
                                        <p:tav tm="100000">
                                          <p:val>
                                            <p:strVal val="#ppt_w"/>
                                          </p:val>
                                        </p:tav>
                                      </p:tavLst>
                                    </p:anim>
                                    <p:anim calcmode="lin" valueType="num">
                                      <p:cBhvr>
                                        <p:cTn id="140" dur="500" fill="hold"/>
                                        <p:tgtEl>
                                          <p:spTgt spid="129538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5363" grpId="0" bldLvl="0" animBg="1"/>
      <p:bldP spid="1295364" grpId="0" bldLvl="0" animBg="1"/>
      <p:bldP spid="1295365" grpId="0" bldLvl="0" animBg="1"/>
      <p:bldP spid="1295366" grpId="0" bldLvl="0" animBg="1"/>
      <p:bldP spid="1295367" grpId="0" bldLvl="0" animBg="1"/>
      <p:bldP spid="1295368" grpId="0" bldLvl="0" animBg="1"/>
      <p:bldP spid="1295374" grpId="0" bldLvl="0" animBg="1"/>
      <p:bldP spid="1295375" grpId="0" bldLvl="0" animBg="1"/>
      <p:bldP spid="1295376" grpId="0" bldLvl="0" animBg="1"/>
      <p:bldP spid="1295377" grpId="0" bldLvl="0" animBg="1"/>
      <p:bldP spid="1295378" grpId="0" bldLvl="0" animBg="1"/>
      <p:bldP spid="1295379" grpId="0" bldLvl="0" animBg="1"/>
    </p:bld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Rectangle 2"/>
          <p:cNvSpPr>
            <a:spLocks noGrp="1"/>
          </p:cNvSpPr>
          <p:nvPr>
            <p:ph type="title"/>
          </p:nvPr>
        </p:nvSpPr>
        <p:spPr>
          <a:solidFill>
            <a:srgbClr val="29FFFF"/>
          </a:solidFill>
        </p:spPr>
        <p:txBody>
          <a:bodyPr wrap="square" lIns="0" tIns="0" rIns="0" bIns="0" anchor="ctr"/>
          <a:lstStyle/>
          <a:p>
            <a:pPr algn="ctr"/>
            <a:r>
              <a:rPr lang="zh-CN" altLang="en-US" sz="3100" dirty="0">
                <a:solidFill>
                  <a:srgbClr val="FF0000"/>
                </a:solidFill>
              </a:rPr>
              <a:t>贷款业务审批流程</a:t>
            </a:r>
          </a:p>
        </p:txBody>
      </p:sp>
      <p:sp>
        <p:nvSpPr>
          <p:cNvPr id="1297411" name="AutoShape 3"/>
          <p:cNvSpPr/>
          <p:nvPr/>
        </p:nvSpPr>
        <p:spPr>
          <a:xfrm>
            <a:off x="1116013" y="1944688"/>
            <a:ext cx="1295400" cy="503237"/>
          </a:xfrm>
          <a:prstGeom prst="flowChartProcess">
            <a:avLst/>
          </a:prstGeom>
          <a:solidFill>
            <a:srgbClr val="FFFF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400" b="1" dirty="0">
                <a:solidFill>
                  <a:srgbClr val="FF0000"/>
                </a:solidFill>
                <a:latin typeface="Arial" panose="020B0604020202020204" pitchFamily="34" charset="0"/>
                <a:ea typeface="宋体" panose="02010600030101010101" pitchFamily="2" charset="-122"/>
              </a:rPr>
              <a:t>财务中心</a:t>
            </a:r>
          </a:p>
          <a:p>
            <a:pPr algn="ctr" defTabSz="841375"/>
            <a:r>
              <a:rPr lang="zh-CN" altLang="en-US" sz="1400" b="1" dirty="0">
                <a:solidFill>
                  <a:srgbClr val="FF0000"/>
                </a:solidFill>
                <a:latin typeface="Arial" panose="020B0604020202020204" pitchFamily="34" charset="0"/>
                <a:ea typeface="宋体" panose="02010600030101010101" pitchFamily="2" charset="-122"/>
              </a:rPr>
              <a:t>草拟申请报告</a:t>
            </a:r>
          </a:p>
        </p:txBody>
      </p:sp>
      <p:sp>
        <p:nvSpPr>
          <p:cNvPr id="1297412" name="AutoShape 4"/>
          <p:cNvSpPr/>
          <p:nvPr/>
        </p:nvSpPr>
        <p:spPr>
          <a:xfrm>
            <a:off x="1116013" y="2735263"/>
            <a:ext cx="1298575" cy="935037"/>
          </a:xfrm>
          <a:prstGeom prst="flowChartDecision">
            <a:avLst/>
          </a:prstGeom>
          <a:solidFill>
            <a:srgbClr val="0066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600" b="1" dirty="0">
                <a:solidFill>
                  <a:schemeClr val="bg1"/>
                </a:solidFill>
                <a:latin typeface="Arial" panose="020B0604020202020204" pitchFamily="34" charset="0"/>
                <a:ea typeface="黑体" panose="02010600030101010101" pitchFamily="2" charset="-122"/>
              </a:rPr>
              <a:t>财务经理</a:t>
            </a:r>
          </a:p>
          <a:p>
            <a:pPr algn="ctr" defTabSz="841375"/>
            <a:r>
              <a:rPr lang="zh-CN" altLang="en-US" sz="1600" b="1" dirty="0">
                <a:solidFill>
                  <a:schemeClr val="bg1"/>
                </a:solidFill>
                <a:latin typeface="Arial" panose="020B0604020202020204" pitchFamily="34" charset="0"/>
                <a:ea typeface="黑体" panose="02010600030101010101" pitchFamily="2" charset="-122"/>
              </a:rPr>
              <a:t>审核</a:t>
            </a:r>
          </a:p>
        </p:txBody>
      </p:sp>
      <p:sp>
        <p:nvSpPr>
          <p:cNvPr id="1297413" name="AutoShape 5"/>
          <p:cNvSpPr/>
          <p:nvPr/>
        </p:nvSpPr>
        <p:spPr>
          <a:xfrm>
            <a:off x="1116013" y="3886200"/>
            <a:ext cx="1298575" cy="935038"/>
          </a:xfrm>
          <a:prstGeom prst="flowChartDecision">
            <a:avLst/>
          </a:prstGeom>
          <a:solidFill>
            <a:schemeClr val="hlink"/>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en-US" altLang="zh-CN" sz="1600" b="1">
                <a:solidFill>
                  <a:schemeClr val="bg1"/>
                </a:solidFill>
                <a:latin typeface="黑体" panose="02010600030101010101" pitchFamily="2" charset="-122"/>
                <a:ea typeface="黑体" panose="02010600030101010101" pitchFamily="2" charset="-122"/>
              </a:rPr>
              <a:t>CFO</a:t>
            </a:r>
          </a:p>
          <a:p>
            <a:pPr algn="ctr" defTabSz="841375"/>
            <a:r>
              <a:rPr lang="zh-CN" altLang="en-US" sz="1600" b="1" dirty="0">
                <a:solidFill>
                  <a:schemeClr val="bg1"/>
                </a:solidFill>
                <a:latin typeface="黑体" panose="02010600030101010101" pitchFamily="2" charset="-122"/>
                <a:ea typeface="黑体" panose="02010600030101010101" pitchFamily="2" charset="-122"/>
              </a:rPr>
              <a:t>审批</a:t>
            </a:r>
          </a:p>
        </p:txBody>
      </p:sp>
      <p:sp>
        <p:nvSpPr>
          <p:cNvPr id="1297414" name="AutoShape 6"/>
          <p:cNvSpPr/>
          <p:nvPr/>
        </p:nvSpPr>
        <p:spPr>
          <a:xfrm>
            <a:off x="2700338" y="3886200"/>
            <a:ext cx="1296987" cy="935038"/>
          </a:xfrm>
          <a:prstGeom prst="flowChartDecision">
            <a:avLst/>
          </a:prstGeom>
          <a:solidFill>
            <a:schemeClr val="hlink"/>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800" b="1" dirty="0">
                <a:solidFill>
                  <a:schemeClr val="bg1"/>
                </a:solidFill>
                <a:latin typeface="Arial" panose="020B0604020202020204" pitchFamily="34" charset="0"/>
                <a:ea typeface="黑体" panose="02010600030101010101" pitchFamily="2" charset="-122"/>
              </a:rPr>
              <a:t>总裁</a:t>
            </a:r>
          </a:p>
          <a:p>
            <a:pPr algn="ctr" defTabSz="841375"/>
            <a:r>
              <a:rPr lang="zh-CN" altLang="en-US" sz="1800" b="1" dirty="0">
                <a:solidFill>
                  <a:schemeClr val="bg1"/>
                </a:solidFill>
                <a:latin typeface="Arial" panose="020B0604020202020204" pitchFamily="34" charset="0"/>
                <a:ea typeface="黑体" panose="02010600030101010101" pitchFamily="2" charset="-122"/>
              </a:rPr>
              <a:t>审批</a:t>
            </a:r>
          </a:p>
        </p:txBody>
      </p:sp>
      <p:sp>
        <p:nvSpPr>
          <p:cNvPr id="1297415" name="AutoShape 7"/>
          <p:cNvSpPr/>
          <p:nvPr/>
        </p:nvSpPr>
        <p:spPr>
          <a:xfrm>
            <a:off x="1041400" y="6118225"/>
            <a:ext cx="1514475" cy="433388"/>
          </a:xfrm>
          <a:prstGeom prst="flowChartTerminator">
            <a:avLst/>
          </a:prstGeom>
          <a:solidFill>
            <a:srgbClr val="0066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600" b="1" dirty="0">
                <a:solidFill>
                  <a:schemeClr val="bg1"/>
                </a:solidFill>
                <a:latin typeface="Arial" panose="020B0604020202020204" pitchFamily="34" charset="0"/>
                <a:ea typeface="黑体" panose="02010600030101010101" pitchFamily="2" charset="-122"/>
              </a:rPr>
              <a:t>签定合同</a:t>
            </a:r>
          </a:p>
        </p:txBody>
      </p:sp>
      <p:sp>
        <p:nvSpPr>
          <p:cNvPr id="1297416" name="AutoShape 8"/>
          <p:cNvSpPr/>
          <p:nvPr/>
        </p:nvSpPr>
        <p:spPr>
          <a:xfrm>
            <a:off x="1116013" y="5184775"/>
            <a:ext cx="1295400" cy="503238"/>
          </a:xfrm>
          <a:prstGeom prst="flowChartProcess">
            <a:avLst/>
          </a:prstGeom>
          <a:solidFill>
            <a:srgbClr val="FF00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600" b="1" dirty="0">
                <a:solidFill>
                  <a:srgbClr val="FFFF00"/>
                </a:solidFill>
                <a:latin typeface="Arial" panose="020B0604020202020204" pitchFamily="34" charset="0"/>
                <a:ea typeface="黑体" panose="02010600030101010101" pitchFamily="2" charset="-122"/>
              </a:rPr>
              <a:t>与银行洽谈</a:t>
            </a:r>
          </a:p>
          <a:p>
            <a:pPr algn="ctr" defTabSz="841375"/>
            <a:r>
              <a:rPr lang="zh-CN" altLang="en-US" sz="1600" b="1" dirty="0">
                <a:solidFill>
                  <a:srgbClr val="FFFF00"/>
                </a:solidFill>
                <a:latin typeface="Arial" panose="020B0604020202020204" pitchFamily="34" charset="0"/>
                <a:ea typeface="黑体" panose="02010600030101010101" pitchFamily="2" charset="-122"/>
              </a:rPr>
              <a:t>贷款事宜</a:t>
            </a:r>
          </a:p>
        </p:txBody>
      </p:sp>
      <p:sp>
        <p:nvSpPr>
          <p:cNvPr id="1297417" name="AutoShape 9"/>
          <p:cNvSpPr/>
          <p:nvPr/>
        </p:nvSpPr>
        <p:spPr>
          <a:xfrm>
            <a:off x="2914650" y="5903913"/>
            <a:ext cx="1008063" cy="717550"/>
          </a:xfrm>
          <a:prstGeom prst="flowChartMultidocument">
            <a:avLst/>
          </a:prstGeom>
          <a:solidFill>
            <a:srgbClr val="0066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600" b="1" dirty="0">
                <a:solidFill>
                  <a:schemeClr val="bg1"/>
                </a:solidFill>
                <a:latin typeface="Arial" panose="020B0604020202020204" pitchFamily="34" charset="0"/>
                <a:ea typeface="黑体" panose="02010600030101010101" pitchFamily="2" charset="-122"/>
              </a:rPr>
              <a:t>合同归档</a:t>
            </a:r>
          </a:p>
        </p:txBody>
      </p:sp>
      <p:sp>
        <p:nvSpPr>
          <p:cNvPr id="1297418" name="Line 10"/>
          <p:cNvSpPr/>
          <p:nvPr/>
        </p:nvSpPr>
        <p:spPr>
          <a:xfrm>
            <a:off x="1762125" y="1582738"/>
            <a:ext cx="3175" cy="361950"/>
          </a:xfrm>
          <a:prstGeom prst="line">
            <a:avLst/>
          </a:prstGeom>
          <a:ln w="9525" cap="flat" cmpd="sng">
            <a:solidFill>
              <a:schemeClr val="tx1"/>
            </a:solidFill>
            <a:prstDash val="solid"/>
            <a:round/>
            <a:headEnd type="none" w="med" len="med"/>
            <a:tailEnd type="triangle" w="med" len="med"/>
          </a:ln>
        </p:spPr>
      </p:sp>
      <p:sp>
        <p:nvSpPr>
          <p:cNvPr id="1297419" name="Line 11"/>
          <p:cNvSpPr/>
          <p:nvPr/>
        </p:nvSpPr>
        <p:spPr>
          <a:xfrm>
            <a:off x="1762125" y="2446338"/>
            <a:ext cx="3175" cy="288925"/>
          </a:xfrm>
          <a:prstGeom prst="line">
            <a:avLst/>
          </a:prstGeom>
          <a:ln w="9525" cap="flat" cmpd="sng">
            <a:solidFill>
              <a:schemeClr val="tx1"/>
            </a:solidFill>
            <a:prstDash val="solid"/>
            <a:round/>
            <a:headEnd type="none" w="med" len="med"/>
            <a:tailEnd type="triangle" w="med" len="med"/>
          </a:ln>
        </p:spPr>
      </p:sp>
      <p:sp>
        <p:nvSpPr>
          <p:cNvPr id="1297420" name="Line 12"/>
          <p:cNvSpPr/>
          <p:nvPr/>
        </p:nvSpPr>
        <p:spPr>
          <a:xfrm>
            <a:off x="1762125" y="3670300"/>
            <a:ext cx="3175" cy="215900"/>
          </a:xfrm>
          <a:prstGeom prst="line">
            <a:avLst/>
          </a:prstGeom>
          <a:ln w="9525" cap="flat" cmpd="sng">
            <a:solidFill>
              <a:schemeClr val="tx1"/>
            </a:solidFill>
            <a:prstDash val="solid"/>
            <a:round/>
            <a:headEnd type="none" w="med" len="med"/>
            <a:tailEnd type="triangle" w="med" len="med"/>
          </a:ln>
        </p:spPr>
      </p:sp>
      <p:sp>
        <p:nvSpPr>
          <p:cNvPr id="1297421" name="Line 13"/>
          <p:cNvSpPr/>
          <p:nvPr/>
        </p:nvSpPr>
        <p:spPr>
          <a:xfrm>
            <a:off x="2411413" y="4344988"/>
            <a:ext cx="288925" cy="1587"/>
          </a:xfrm>
          <a:prstGeom prst="line">
            <a:avLst/>
          </a:prstGeom>
          <a:ln w="9525" cap="flat" cmpd="sng">
            <a:solidFill>
              <a:schemeClr val="tx1"/>
            </a:solidFill>
            <a:prstDash val="solid"/>
            <a:round/>
            <a:headEnd type="none" w="med" len="med"/>
            <a:tailEnd type="triangle" w="med" len="med"/>
          </a:ln>
        </p:spPr>
      </p:sp>
      <p:cxnSp>
        <p:nvCxnSpPr>
          <p:cNvPr id="132110" name="AutoShape 14"/>
          <p:cNvCxnSpPr>
            <a:stCxn id="1297414" idx="2"/>
            <a:endCxn id="1297416" idx="3"/>
          </p:cNvCxnSpPr>
          <p:nvPr/>
        </p:nvCxnSpPr>
        <p:spPr>
          <a:xfrm rot="5400000">
            <a:off x="2571750" y="4660900"/>
            <a:ext cx="615950" cy="936625"/>
          </a:xfrm>
          <a:prstGeom prst="bentConnector2">
            <a:avLst/>
          </a:prstGeom>
          <a:ln w="9525" cap="flat" cmpd="sng">
            <a:solidFill>
              <a:schemeClr val="tx1"/>
            </a:solidFill>
            <a:prstDash val="solid"/>
            <a:miter/>
            <a:headEnd type="none" w="med" len="med"/>
            <a:tailEnd type="triangle" w="med" len="med"/>
          </a:ln>
        </p:spPr>
      </p:cxnSp>
      <p:sp>
        <p:nvSpPr>
          <p:cNvPr id="1297423" name="Line 15"/>
          <p:cNvSpPr/>
          <p:nvPr/>
        </p:nvSpPr>
        <p:spPr>
          <a:xfrm>
            <a:off x="1762125" y="5686425"/>
            <a:ext cx="3175" cy="431800"/>
          </a:xfrm>
          <a:prstGeom prst="line">
            <a:avLst/>
          </a:prstGeom>
          <a:ln w="9525" cap="flat" cmpd="sng">
            <a:solidFill>
              <a:schemeClr val="tx1"/>
            </a:solidFill>
            <a:prstDash val="solid"/>
            <a:round/>
            <a:headEnd type="none" w="med" len="med"/>
            <a:tailEnd type="triangle" w="med" len="med"/>
          </a:ln>
        </p:spPr>
      </p:sp>
      <p:sp>
        <p:nvSpPr>
          <p:cNvPr id="1297424" name="Line 16"/>
          <p:cNvSpPr/>
          <p:nvPr/>
        </p:nvSpPr>
        <p:spPr>
          <a:xfrm>
            <a:off x="2555875" y="6337300"/>
            <a:ext cx="358775" cy="1588"/>
          </a:xfrm>
          <a:prstGeom prst="line">
            <a:avLst/>
          </a:prstGeom>
          <a:ln w="9525" cap="flat" cmpd="sng">
            <a:solidFill>
              <a:schemeClr val="tx1"/>
            </a:solidFill>
            <a:prstDash val="solid"/>
            <a:round/>
            <a:headEnd type="none" w="med" len="med"/>
            <a:tailEnd type="triangle" w="med" len="med"/>
          </a:ln>
        </p:spPr>
      </p:sp>
      <p:cxnSp>
        <p:nvCxnSpPr>
          <p:cNvPr id="1297425" name="AutoShape 17"/>
          <p:cNvCxnSpPr>
            <a:stCxn id="1297412" idx="3"/>
            <a:endCxn id="1297411" idx="3"/>
          </p:cNvCxnSpPr>
          <p:nvPr/>
        </p:nvCxnSpPr>
        <p:spPr>
          <a:xfrm flipH="1" flipV="1">
            <a:off x="2411413" y="2197100"/>
            <a:ext cx="3175" cy="1006475"/>
          </a:xfrm>
          <a:prstGeom prst="bentConnector3">
            <a:avLst>
              <a:gd name="adj1" fmla="val -7200000"/>
            </a:avLst>
          </a:prstGeom>
          <a:ln w="9525" cap="flat" cmpd="sng">
            <a:solidFill>
              <a:schemeClr val="tx1"/>
            </a:solidFill>
            <a:prstDash val="solid"/>
            <a:miter/>
            <a:headEnd type="none" w="med" len="med"/>
            <a:tailEnd type="triangle" w="med" len="med"/>
          </a:ln>
        </p:spPr>
      </p:cxnSp>
      <p:sp>
        <p:nvSpPr>
          <p:cNvPr id="1297426" name="Oval 18"/>
          <p:cNvSpPr>
            <a:spLocks noChangeArrowheads="1"/>
          </p:cNvSpPr>
          <p:nvPr/>
        </p:nvSpPr>
        <p:spPr bwMode="auto">
          <a:xfrm>
            <a:off x="514350" y="1538288"/>
            <a:ext cx="503238" cy="431800"/>
          </a:xfrm>
          <a:prstGeom prst="ellipse">
            <a:avLst/>
          </a:prstGeom>
          <a:gradFill rotWithShape="1">
            <a:gsLst>
              <a:gs pos="0">
                <a:srgbClr val="006600"/>
              </a:gs>
              <a:gs pos="50000">
                <a:schemeClr val="hlink"/>
              </a:gs>
              <a:gs pos="100000">
                <a:srgbClr val="006600"/>
              </a:gs>
            </a:gsLst>
            <a:lin ang="5400000" scaled="1"/>
          </a:gradFill>
          <a:ln w="9525">
            <a:noFill/>
            <a:round/>
          </a:ln>
          <a:effectLst>
            <a:prstShdw prst="shdw18" dist="17961" dir="13500000">
              <a:schemeClr val="hlink">
                <a:gamma/>
                <a:shade val="60000"/>
                <a:invGamma/>
              </a:schemeClr>
            </a:prstShdw>
          </a:effectLst>
        </p:spPr>
        <p:txBody>
          <a:bodyPr lIns="0" tIns="0" rIns="0" bIns="0"/>
          <a:lstStyle/>
          <a:p>
            <a:pPr marL="0" marR="0" lvl="0" indent="0" algn="ctr" defTabSz="841375" rtl="0" eaLnBrk="1" fontAlgn="base" latinLnBrk="0" hangingPunct="1">
              <a:lnSpc>
                <a:spcPct val="100000"/>
              </a:lnSpc>
              <a:spcBef>
                <a:spcPct val="50000"/>
              </a:spcBef>
              <a:spcAft>
                <a:spcPct val="0"/>
              </a:spcAft>
              <a:buClrTx/>
              <a:buSzTx/>
              <a:buFontTx/>
              <a:buNone/>
              <a:defRPr/>
            </a:pPr>
            <a:r>
              <a:rPr kumimoji="0" lang="en-US" altLang="zh-CN" sz="1800" b="1" i="0" u="none" strike="noStrike" kern="1200" cap="none" spc="0" normalizeH="0" baseline="0" noProof="0" smtClean="0">
                <a:ln>
                  <a:noFill/>
                </a:ln>
                <a:solidFill>
                  <a:schemeClr val="bg1"/>
                </a:solidFill>
                <a:effectLst/>
                <a:uLnTx/>
                <a:uFillTx/>
                <a:latin typeface="黑体" panose="02010600030101010101" pitchFamily="2" charset="-122"/>
                <a:ea typeface="黑体" panose="02010600030101010101" pitchFamily="2" charset="-122"/>
                <a:cs typeface="+mn-cs"/>
              </a:rPr>
              <a:t>01</a:t>
            </a:r>
          </a:p>
        </p:txBody>
      </p:sp>
      <p:sp>
        <p:nvSpPr>
          <p:cNvPr id="1297427" name="Oval 19"/>
          <p:cNvSpPr>
            <a:spLocks noChangeArrowheads="1"/>
          </p:cNvSpPr>
          <p:nvPr/>
        </p:nvSpPr>
        <p:spPr bwMode="auto">
          <a:xfrm>
            <a:off x="927100" y="2592388"/>
            <a:ext cx="504825" cy="431800"/>
          </a:xfrm>
          <a:prstGeom prst="ellipse">
            <a:avLst/>
          </a:prstGeom>
          <a:gradFill rotWithShape="1">
            <a:gsLst>
              <a:gs pos="0">
                <a:srgbClr val="006600"/>
              </a:gs>
              <a:gs pos="50000">
                <a:schemeClr val="hlink"/>
              </a:gs>
              <a:gs pos="100000">
                <a:srgbClr val="006600"/>
              </a:gs>
            </a:gsLst>
            <a:lin ang="5400000" scaled="1"/>
          </a:gradFill>
          <a:ln w="9525" algn="ctr">
            <a:noFill/>
            <a:round/>
          </a:ln>
          <a:effectLst>
            <a:prstShdw prst="shdw18" dist="17961" dir="13500000">
              <a:schemeClr val="hlink">
                <a:gamma/>
                <a:shade val="60000"/>
                <a:invGamma/>
              </a:schemeClr>
            </a:prstShdw>
          </a:effectLst>
        </p:spPr>
        <p:txBody>
          <a:bodyPr lIns="0" tIns="0" rIns="0" bIns="0"/>
          <a:lstStyle/>
          <a:p>
            <a:pPr marL="0" marR="0" lvl="0" indent="0" algn="ctr" defTabSz="841375" rtl="0" eaLnBrk="1" fontAlgn="base" latinLnBrk="0" hangingPunct="1">
              <a:lnSpc>
                <a:spcPct val="100000"/>
              </a:lnSpc>
              <a:spcBef>
                <a:spcPct val="50000"/>
              </a:spcBef>
              <a:spcAft>
                <a:spcPct val="0"/>
              </a:spcAft>
              <a:buClrTx/>
              <a:buSzTx/>
              <a:buFontTx/>
              <a:buNone/>
              <a:defRPr/>
            </a:pPr>
            <a:r>
              <a:rPr kumimoji="0" lang="en-US" altLang="zh-CN" sz="1800" b="1" i="0" u="none" strike="noStrike" kern="1200" cap="none" spc="0" normalizeH="0" baseline="0" noProof="0" smtClean="0">
                <a:ln>
                  <a:noFill/>
                </a:ln>
                <a:solidFill>
                  <a:schemeClr val="bg1"/>
                </a:solidFill>
                <a:effectLst/>
                <a:uLnTx/>
                <a:uFillTx/>
                <a:latin typeface="黑体" panose="02010600030101010101" pitchFamily="2" charset="-122"/>
                <a:ea typeface="黑体" panose="02010600030101010101" pitchFamily="2" charset="-122"/>
                <a:cs typeface="+mn-cs"/>
              </a:rPr>
              <a:t>02</a:t>
            </a:r>
          </a:p>
        </p:txBody>
      </p:sp>
      <p:sp>
        <p:nvSpPr>
          <p:cNvPr id="1297428" name="Oval 20"/>
          <p:cNvSpPr>
            <a:spLocks noChangeArrowheads="1"/>
          </p:cNvSpPr>
          <p:nvPr/>
        </p:nvSpPr>
        <p:spPr bwMode="auto">
          <a:xfrm>
            <a:off x="2339975" y="3789363"/>
            <a:ext cx="504825" cy="431800"/>
          </a:xfrm>
          <a:prstGeom prst="ellipse">
            <a:avLst/>
          </a:prstGeom>
          <a:gradFill rotWithShape="1">
            <a:gsLst>
              <a:gs pos="0">
                <a:srgbClr val="006600"/>
              </a:gs>
              <a:gs pos="50000">
                <a:schemeClr val="hlink"/>
              </a:gs>
              <a:gs pos="100000">
                <a:srgbClr val="006600"/>
              </a:gs>
            </a:gsLst>
            <a:lin ang="5400000" scaled="1"/>
          </a:gradFill>
          <a:ln w="9525" algn="ctr">
            <a:noFill/>
            <a:round/>
          </a:ln>
          <a:effectLst>
            <a:prstShdw prst="shdw18" dist="17961" dir="13500000">
              <a:schemeClr val="hlink">
                <a:gamma/>
                <a:shade val="60000"/>
                <a:invGamma/>
              </a:schemeClr>
            </a:prstShdw>
          </a:effectLst>
        </p:spPr>
        <p:txBody>
          <a:bodyPr lIns="0" tIns="0" rIns="0" bIns="0"/>
          <a:lstStyle/>
          <a:p>
            <a:pPr marL="0" marR="0" lvl="0" indent="0" algn="ctr" defTabSz="841375" rtl="0" eaLnBrk="1" fontAlgn="base" latinLnBrk="0" hangingPunct="1">
              <a:lnSpc>
                <a:spcPct val="100000"/>
              </a:lnSpc>
              <a:spcBef>
                <a:spcPct val="50000"/>
              </a:spcBef>
              <a:spcAft>
                <a:spcPct val="0"/>
              </a:spcAft>
              <a:buClrTx/>
              <a:buSzTx/>
              <a:buFontTx/>
              <a:buNone/>
              <a:defRPr/>
            </a:pPr>
            <a:r>
              <a:rPr kumimoji="0" lang="en-US" altLang="zh-CN" sz="1800" b="1" i="0" u="none" strike="noStrike" kern="1200" cap="none" spc="0" normalizeH="0" baseline="0" noProof="0" smtClean="0">
                <a:ln>
                  <a:noFill/>
                </a:ln>
                <a:solidFill>
                  <a:schemeClr val="bg1"/>
                </a:solidFill>
                <a:effectLst/>
                <a:uLnTx/>
                <a:uFillTx/>
                <a:latin typeface="黑体" panose="02010600030101010101" pitchFamily="2" charset="-122"/>
                <a:ea typeface="黑体" panose="02010600030101010101" pitchFamily="2" charset="-122"/>
                <a:cs typeface="+mn-cs"/>
              </a:rPr>
              <a:t>03</a:t>
            </a:r>
          </a:p>
        </p:txBody>
      </p:sp>
      <p:sp>
        <p:nvSpPr>
          <p:cNvPr id="1297429" name="Oval 21"/>
          <p:cNvSpPr>
            <a:spLocks noChangeArrowheads="1"/>
          </p:cNvSpPr>
          <p:nvPr/>
        </p:nvSpPr>
        <p:spPr bwMode="auto">
          <a:xfrm>
            <a:off x="409575" y="5183188"/>
            <a:ext cx="503238" cy="431800"/>
          </a:xfrm>
          <a:prstGeom prst="ellipse">
            <a:avLst/>
          </a:prstGeom>
          <a:gradFill rotWithShape="1">
            <a:gsLst>
              <a:gs pos="0">
                <a:srgbClr val="006600"/>
              </a:gs>
              <a:gs pos="50000">
                <a:schemeClr val="hlink"/>
              </a:gs>
              <a:gs pos="100000">
                <a:srgbClr val="006600"/>
              </a:gs>
            </a:gsLst>
            <a:lin ang="5400000" scaled="1"/>
          </a:gradFill>
          <a:ln w="9525" algn="ctr">
            <a:noFill/>
            <a:round/>
          </a:ln>
          <a:effectLst>
            <a:prstShdw prst="shdw18" dist="17961" dir="13500000">
              <a:schemeClr val="hlink">
                <a:gamma/>
                <a:shade val="60000"/>
                <a:invGamma/>
              </a:schemeClr>
            </a:prstShdw>
          </a:effectLst>
        </p:spPr>
        <p:txBody>
          <a:bodyPr lIns="0" tIns="0" rIns="0" bIns="0"/>
          <a:lstStyle/>
          <a:p>
            <a:pPr marL="0" marR="0" lvl="0" indent="0" algn="ctr" defTabSz="841375" rtl="0" eaLnBrk="1" fontAlgn="base" latinLnBrk="0" hangingPunct="1">
              <a:lnSpc>
                <a:spcPct val="100000"/>
              </a:lnSpc>
              <a:spcBef>
                <a:spcPct val="50000"/>
              </a:spcBef>
              <a:spcAft>
                <a:spcPct val="0"/>
              </a:spcAft>
              <a:buClrTx/>
              <a:buSzTx/>
              <a:buFontTx/>
              <a:buNone/>
              <a:defRPr/>
            </a:pPr>
            <a:r>
              <a:rPr kumimoji="0" lang="en-US" altLang="zh-CN" sz="1800" b="1" i="0" u="none" strike="noStrike" kern="1200" cap="none" spc="0" normalizeH="0" baseline="0" noProof="0" smtClean="0">
                <a:ln>
                  <a:noFill/>
                </a:ln>
                <a:solidFill>
                  <a:schemeClr val="bg1"/>
                </a:solidFill>
                <a:effectLst/>
                <a:uLnTx/>
                <a:uFillTx/>
                <a:latin typeface="黑体" panose="02010600030101010101" pitchFamily="2" charset="-122"/>
                <a:ea typeface="黑体" panose="02010600030101010101" pitchFamily="2" charset="-122"/>
                <a:cs typeface="+mn-cs"/>
              </a:rPr>
              <a:t>04</a:t>
            </a:r>
          </a:p>
        </p:txBody>
      </p:sp>
      <p:sp>
        <p:nvSpPr>
          <p:cNvPr id="1297430" name="Oval 22"/>
          <p:cNvSpPr>
            <a:spLocks noChangeArrowheads="1"/>
          </p:cNvSpPr>
          <p:nvPr/>
        </p:nvSpPr>
        <p:spPr bwMode="auto">
          <a:xfrm>
            <a:off x="428625" y="6103938"/>
            <a:ext cx="503238" cy="431800"/>
          </a:xfrm>
          <a:prstGeom prst="ellipse">
            <a:avLst/>
          </a:prstGeom>
          <a:gradFill rotWithShape="1">
            <a:gsLst>
              <a:gs pos="0">
                <a:srgbClr val="006600"/>
              </a:gs>
              <a:gs pos="50000">
                <a:schemeClr val="hlink"/>
              </a:gs>
              <a:gs pos="100000">
                <a:srgbClr val="006600"/>
              </a:gs>
            </a:gsLst>
            <a:lin ang="5400000" scaled="1"/>
          </a:gradFill>
          <a:ln w="9525" algn="ctr">
            <a:noFill/>
            <a:round/>
          </a:ln>
          <a:effectLst>
            <a:prstShdw prst="shdw18" dist="17961" dir="13500000">
              <a:schemeClr val="hlink">
                <a:gamma/>
                <a:shade val="60000"/>
                <a:invGamma/>
              </a:schemeClr>
            </a:prstShdw>
          </a:effectLst>
        </p:spPr>
        <p:txBody>
          <a:bodyPr lIns="0" tIns="0" rIns="0" bIns="0"/>
          <a:lstStyle/>
          <a:p>
            <a:pPr marL="0" marR="0" lvl="0" indent="0" algn="ctr" defTabSz="841375" rtl="0" eaLnBrk="1" fontAlgn="base" latinLnBrk="0" hangingPunct="1">
              <a:lnSpc>
                <a:spcPct val="100000"/>
              </a:lnSpc>
              <a:spcBef>
                <a:spcPct val="50000"/>
              </a:spcBef>
              <a:spcAft>
                <a:spcPct val="0"/>
              </a:spcAft>
              <a:buClrTx/>
              <a:buSzTx/>
              <a:buFontTx/>
              <a:buNone/>
              <a:defRPr/>
            </a:pPr>
            <a:r>
              <a:rPr kumimoji="0" lang="en-US" altLang="zh-CN" sz="1800" b="1" i="0" u="none" strike="noStrike" kern="1200" cap="none" spc="0" normalizeH="0" baseline="0" noProof="0" smtClean="0">
                <a:ln>
                  <a:noFill/>
                </a:ln>
                <a:solidFill>
                  <a:schemeClr val="bg1"/>
                </a:solidFill>
                <a:effectLst/>
                <a:uLnTx/>
                <a:uFillTx/>
                <a:latin typeface="黑体" panose="02010600030101010101" pitchFamily="2" charset="-122"/>
                <a:ea typeface="黑体" panose="02010600030101010101" pitchFamily="2" charset="-122"/>
                <a:cs typeface="+mn-cs"/>
              </a:rPr>
              <a:t>05</a:t>
            </a:r>
          </a:p>
        </p:txBody>
      </p:sp>
      <p:sp>
        <p:nvSpPr>
          <p:cNvPr id="1297431" name="Text Box 23"/>
          <p:cNvSpPr txBox="1"/>
          <p:nvPr/>
        </p:nvSpPr>
        <p:spPr>
          <a:xfrm>
            <a:off x="4500563" y="1096963"/>
            <a:ext cx="4175125" cy="5605462"/>
          </a:xfrm>
          <a:prstGeom prst="rect">
            <a:avLst/>
          </a:prstGeom>
          <a:noFill/>
          <a:ln w="9525" cap="flat" cmpd="sng">
            <a:solidFill>
              <a:schemeClr val="tx1"/>
            </a:solidFill>
            <a:prstDash val="solid"/>
            <a:miter/>
            <a:headEnd type="none" w="med" len="med"/>
            <a:tailEnd type="none" w="med" len="med"/>
          </a:ln>
        </p:spPr>
        <p:txBody>
          <a:bodyPr lIns="84127" tIns="42064" rIns="84127" bIns="42064" anchor="t">
            <a:spAutoFit/>
          </a:bodyPr>
          <a:lstStyle/>
          <a:p>
            <a:pPr defTabSz="841375">
              <a:lnSpc>
                <a:spcPct val="105000"/>
              </a:lnSpc>
            </a:pPr>
            <a:r>
              <a:rPr lang="zh-CN" altLang="en-US" sz="1500" b="1" u="sng" dirty="0">
                <a:solidFill>
                  <a:srgbClr val="FF3300"/>
                </a:solidFill>
                <a:latin typeface="黑体" panose="02010600030101010101" pitchFamily="2" charset="-122"/>
                <a:ea typeface="黑体" panose="02010600030101010101" pitchFamily="2" charset="-122"/>
              </a:rPr>
              <a:t>管理目标</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1</a:t>
            </a:r>
            <a:r>
              <a:rPr lang="zh-CN" altLang="en-US" sz="1500" dirty="0">
                <a:solidFill>
                  <a:srgbClr val="000000"/>
                </a:solidFill>
                <a:latin typeface="黑体" panose="02010600030101010101" pitchFamily="2" charset="-122"/>
                <a:ea typeface="黑体" panose="02010600030101010101" pitchFamily="2" charset="-122"/>
              </a:rPr>
              <a:t>）保证公司贷款流程符合公司有关制度</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2</a:t>
            </a:r>
            <a:r>
              <a:rPr lang="zh-CN" altLang="en-US" sz="1500" dirty="0">
                <a:solidFill>
                  <a:srgbClr val="000000"/>
                </a:solidFill>
                <a:latin typeface="黑体" panose="02010600030101010101" pitchFamily="2" charset="-122"/>
                <a:ea typeface="黑体" panose="02010600030101010101" pitchFamily="2" charset="-122"/>
              </a:rPr>
              <a:t>）保证公司贷款符合国家法律法规的要求</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3</a:t>
            </a:r>
            <a:r>
              <a:rPr lang="zh-CN" altLang="en-US" sz="1500" dirty="0">
                <a:solidFill>
                  <a:srgbClr val="000000"/>
                </a:solidFill>
                <a:latin typeface="黑体" panose="02010600030101010101" pitchFamily="2" charset="-122"/>
                <a:ea typeface="黑体" panose="02010600030101010101" pitchFamily="2" charset="-122"/>
              </a:rPr>
              <a:t>）保证贷款安排合理，不影响公司其他经营业务</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4</a:t>
            </a:r>
            <a:r>
              <a:rPr lang="zh-CN" altLang="en-US" sz="1500" dirty="0">
                <a:solidFill>
                  <a:srgbClr val="000000"/>
                </a:solidFill>
                <a:latin typeface="黑体" panose="02010600030101010101" pitchFamily="2" charset="-122"/>
                <a:ea typeface="黑体" panose="02010600030101010101" pitchFamily="2" charset="-122"/>
              </a:rPr>
              <a:t>）保证公司贷款按计划使用</a:t>
            </a:r>
          </a:p>
          <a:p>
            <a:pPr defTabSz="841375">
              <a:lnSpc>
                <a:spcPct val="105000"/>
              </a:lnSpc>
            </a:pPr>
            <a:r>
              <a:rPr lang="zh-CN" altLang="en-US" sz="1500" b="1" u="sng" dirty="0">
                <a:solidFill>
                  <a:srgbClr val="FF3300"/>
                </a:solidFill>
                <a:latin typeface="黑体" panose="02010600030101010101" pitchFamily="2" charset="-122"/>
                <a:ea typeface="黑体" panose="02010600030101010101" pitchFamily="2" charset="-122"/>
              </a:rPr>
              <a:t>关键控制点</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1</a:t>
            </a:r>
            <a:r>
              <a:rPr lang="zh-CN" altLang="en-US" sz="1500" dirty="0">
                <a:solidFill>
                  <a:srgbClr val="000000"/>
                </a:solidFill>
                <a:latin typeface="黑体" panose="02010600030101010101" pitchFamily="2" charset="-122"/>
                <a:ea typeface="黑体" panose="02010600030101010101" pitchFamily="2" charset="-122"/>
              </a:rPr>
              <a:t>）每年年初制定年度贷款计划</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2</a:t>
            </a:r>
            <a:r>
              <a:rPr lang="zh-CN" altLang="en-US" sz="1500" dirty="0">
                <a:solidFill>
                  <a:srgbClr val="000000"/>
                </a:solidFill>
                <a:latin typeface="黑体" panose="02010600030101010101" pitchFamily="2" charset="-122"/>
                <a:ea typeface="黑体" panose="02010600030101010101" pitchFamily="2" charset="-122"/>
              </a:rPr>
              <a:t>）贷款申请报告需经财务总经理审批（针对借款期限、金额、利率等合同条例以及公司资金情况作出判断）</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3</a:t>
            </a:r>
            <a:r>
              <a:rPr lang="zh-CN" altLang="en-US" sz="1500" dirty="0">
                <a:solidFill>
                  <a:srgbClr val="000000"/>
                </a:solidFill>
                <a:latin typeface="黑体" panose="02010600030101010101" pitchFamily="2" charset="-122"/>
                <a:ea typeface="黑体" panose="02010600030101010101" pitchFamily="2" charset="-122"/>
              </a:rPr>
              <a:t>）总经理在授权范围内审批，超出授权范围提交至董事会审批</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4</a:t>
            </a:r>
            <a:r>
              <a:rPr lang="zh-CN" altLang="en-US" sz="1500" dirty="0">
                <a:solidFill>
                  <a:srgbClr val="000000"/>
                </a:solidFill>
                <a:latin typeface="黑体" panose="02010600030101010101" pitchFamily="2" charset="-122"/>
                <a:ea typeface="黑体" panose="02010600030101010101" pitchFamily="2" charset="-122"/>
              </a:rPr>
              <a:t>）与银行谈判需两名公司职员同时出席</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5</a:t>
            </a:r>
            <a:r>
              <a:rPr lang="zh-CN" altLang="en-US" sz="1500" dirty="0">
                <a:solidFill>
                  <a:srgbClr val="000000"/>
                </a:solidFill>
                <a:latin typeface="黑体" panose="02010600030101010101" pitchFamily="2" charset="-122"/>
                <a:ea typeface="黑体" panose="02010600030101010101" pitchFamily="2" charset="-122"/>
              </a:rPr>
              <a:t>）做好贷款合同的归档处理，备查</a:t>
            </a:r>
          </a:p>
          <a:p>
            <a:pPr defTabSz="841375">
              <a:lnSpc>
                <a:spcPct val="105000"/>
              </a:lnSpc>
            </a:pPr>
            <a:r>
              <a:rPr lang="zh-CN" altLang="en-US" sz="1500" b="1" u="sng" dirty="0">
                <a:solidFill>
                  <a:srgbClr val="FF3300"/>
                </a:solidFill>
                <a:latin typeface="黑体" panose="02010600030101010101" pitchFamily="2" charset="-122"/>
                <a:ea typeface="黑体" panose="02010600030101010101" pitchFamily="2" charset="-122"/>
              </a:rPr>
              <a:t>注释</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1</a:t>
            </a:r>
            <a:r>
              <a:rPr lang="zh-CN" altLang="en-US" sz="1500" dirty="0">
                <a:solidFill>
                  <a:srgbClr val="000000"/>
                </a:solidFill>
                <a:latin typeface="黑体" panose="02010600030101010101" pitchFamily="2" charset="-122"/>
                <a:ea typeface="黑体" panose="02010600030101010101" pitchFamily="2" charset="-122"/>
              </a:rPr>
              <a:t>）财务中心根据年度贷款计划草拟申请报告，包括贷款相关内容以及还款计划</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2</a:t>
            </a:r>
            <a:r>
              <a:rPr lang="zh-CN" altLang="en-US" sz="1500" dirty="0">
                <a:solidFill>
                  <a:srgbClr val="000000"/>
                </a:solidFill>
                <a:latin typeface="黑体" panose="02010600030101010101" pitchFamily="2" charset="-122"/>
                <a:ea typeface="黑体" panose="02010600030101010101" pitchFamily="2" charset="-122"/>
              </a:rPr>
              <a:t>）财务总经理根据公司资金运营情况作出判断</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3</a:t>
            </a:r>
            <a:r>
              <a:rPr lang="zh-CN" altLang="en-US" sz="1500" dirty="0">
                <a:solidFill>
                  <a:srgbClr val="000000"/>
                </a:solidFill>
                <a:latin typeface="黑体" panose="02010600030101010101" pitchFamily="2" charset="-122"/>
                <a:ea typeface="黑体" panose="02010600030101010101" pitchFamily="2" charset="-122"/>
              </a:rPr>
              <a:t>）</a:t>
            </a:r>
            <a:r>
              <a:rPr lang="en-US" altLang="zh-CN" sz="1500">
                <a:solidFill>
                  <a:srgbClr val="000000"/>
                </a:solidFill>
                <a:latin typeface="黑体" panose="02010600030101010101" pitchFamily="2" charset="-122"/>
                <a:ea typeface="黑体" panose="02010600030101010101" pitchFamily="2" charset="-122"/>
              </a:rPr>
              <a:t>CFO</a:t>
            </a:r>
            <a:r>
              <a:rPr lang="zh-CN" altLang="en-US" sz="1500" dirty="0">
                <a:solidFill>
                  <a:srgbClr val="000000"/>
                </a:solidFill>
                <a:latin typeface="黑体" panose="02010600030101010101" pitchFamily="2" charset="-122"/>
                <a:ea typeface="黑体" panose="02010600030101010101" pitchFamily="2" charset="-122"/>
              </a:rPr>
              <a:t>作出初步审批，最终审批权由总裁行使</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4</a:t>
            </a:r>
            <a:r>
              <a:rPr lang="zh-CN" altLang="en-US" sz="1500" dirty="0">
                <a:solidFill>
                  <a:srgbClr val="000000"/>
                </a:solidFill>
                <a:latin typeface="黑体" panose="02010600030101010101" pitchFamily="2" charset="-122"/>
                <a:ea typeface="黑体" panose="02010600030101010101" pitchFamily="2" charset="-122"/>
              </a:rPr>
              <a:t>）与银行谈判，需两人及两人以上同时出席</a:t>
            </a:r>
          </a:p>
          <a:p>
            <a:pPr defTabSz="841375">
              <a:lnSpc>
                <a:spcPct val="105000"/>
              </a:lnSpc>
            </a:pPr>
            <a:r>
              <a:rPr lang="en-US" altLang="zh-CN" sz="1500">
                <a:solidFill>
                  <a:srgbClr val="000000"/>
                </a:solidFill>
                <a:latin typeface="黑体" panose="02010600030101010101" pitchFamily="2" charset="-122"/>
                <a:ea typeface="黑体" panose="02010600030101010101" pitchFamily="2" charset="-122"/>
              </a:rPr>
              <a:t>5</a:t>
            </a:r>
            <a:r>
              <a:rPr lang="zh-CN" altLang="en-US" sz="1500" dirty="0">
                <a:solidFill>
                  <a:srgbClr val="000000"/>
                </a:solidFill>
                <a:latin typeface="黑体" panose="02010600030101010101" pitchFamily="2" charset="-122"/>
                <a:ea typeface="黑体" panose="02010600030101010101" pitchFamily="2" charset="-122"/>
              </a:rPr>
              <a:t>）签订合同，法人盖章，公司负责人盖章，并交至有关部门归档</a:t>
            </a:r>
          </a:p>
        </p:txBody>
      </p:sp>
      <p:grpSp>
        <p:nvGrpSpPr>
          <p:cNvPr id="2" name="Group 24"/>
          <p:cNvGrpSpPr/>
          <p:nvPr/>
        </p:nvGrpSpPr>
        <p:grpSpPr>
          <a:xfrm>
            <a:off x="971550" y="1150938"/>
            <a:ext cx="1514475" cy="431800"/>
            <a:chOff x="612" y="725"/>
            <a:chExt cx="954" cy="272"/>
          </a:xfrm>
        </p:grpSpPr>
        <p:sp>
          <p:nvSpPr>
            <p:cNvPr id="42008" name="AutoShape 25"/>
            <p:cNvSpPr/>
            <p:nvPr/>
          </p:nvSpPr>
          <p:spPr>
            <a:xfrm>
              <a:off x="612" y="725"/>
              <a:ext cx="954" cy="272"/>
            </a:xfrm>
            <a:prstGeom prst="flowChartTerminator">
              <a:avLst/>
            </a:prstGeom>
            <a:solidFill>
              <a:srgbClr val="FFFF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400" b="1" dirty="0">
                  <a:solidFill>
                    <a:srgbClr val="FF0000"/>
                  </a:solidFill>
                  <a:latin typeface="Arial" panose="020B0604020202020204" pitchFamily="34" charset="0"/>
                  <a:ea typeface="宋体" panose="02010600030101010101" pitchFamily="2" charset="-122"/>
                </a:rPr>
                <a:t>年度贷款计划</a:t>
              </a:r>
            </a:p>
          </p:txBody>
        </p:sp>
        <p:sp>
          <p:nvSpPr>
            <p:cNvPr id="42009" name="Line 26"/>
            <p:cNvSpPr/>
            <p:nvPr/>
          </p:nvSpPr>
          <p:spPr>
            <a:xfrm>
              <a:off x="740" y="725"/>
              <a:ext cx="2" cy="272"/>
            </a:xfrm>
            <a:prstGeom prst="line">
              <a:avLst/>
            </a:prstGeom>
            <a:ln w="9525" cap="flat" cmpd="sng">
              <a:solidFill>
                <a:schemeClr val="tx1"/>
              </a:solidFill>
              <a:prstDash val="solid"/>
              <a:round/>
              <a:headEnd type="none" w="med" len="med"/>
              <a:tailEnd type="none" w="med" len="med"/>
            </a:ln>
          </p:spPr>
        </p:sp>
        <p:sp>
          <p:nvSpPr>
            <p:cNvPr id="42010" name="Line 27"/>
            <p:cNvSpPr/>
            <p:nvPr/>
          </p:nvSpPr>
          <p:spPr>
            <a:xfrm>
              <a:off x="1429" y="725"/>
              <a:ext cx="1" cy="272"/>
            </a:xfrm>
            <a:prstGeom prst="line">
              <a:avLst/>
            </a:prstGeom>
            <a:ln w="9525" cap="flat" cmpd="sng">
              <a:solidFill>
                <a:schemeClr val="tx1"/>
              </a:solidFill>
              <a:prstDash val="solid"/>
              <a:round/>
              <a:headEnd type="none" w="med" len="med"/>
              <a:tailEnd type="none" w="med" len="med"/>
            </a:ln>
          </p:spPr>
        </p:sp>
      </p:grpSp>
      <p:sp>
        <p:nvSpPr>
          <p:cNvPr id="1297436" name="Rectangle 28"/>
          <p:cNvSpPr/>
          <p:nvPr/>
        </p:nvSpPr>
        <p:spPr>
          <a:xfrm>
            <a:off x="2728913" y="2663825"/>
            <a:ext cx="433387" cy="211138"/>
          </a:xfrm>
          <a:prstGeom prst="rect">
            <a:avLst/>
          </a:prstGeom>
          <a:noFill/>
          <a:ln w="9525">
            <a:noFill/>
          </a:ln>
        </p:spPr>
        <p:txBody>
          <a:bodyPr wrap="none" lIns="84127" tIns="42064" rIns="84127" bIns="42064" anchor="ctr"/>
          <a:lstStyle/>
          <a:p>
            <a:pPr algn="ctr" defTabSz="841375"/>
            <a:r>
              <a:rPr lang="zh-CN" altLang="en-US" sz="1400" b="1" dirty="0">
                <a:solidFill>
                  <a:srgbClr val="FF3300"/>
                </a:solidFill>
                <a:latin typeface="Arial" panose="020B0604020202020204" pitchFamily="34" charset="0"/>
                <a:ea typeface="宋体" panose="02010600030101010101" pitchFamily="2" charset="-122"/>
              </a:rPr>
              <a:t>不通过</a:t>
            </a:r>
          </a:p>
        </p:txBody>
      </p:sp>
      <p:sp>
        <p:nvSpPr>
          <p:cNvPr id="1297437" name="Rectangle 29"/>
          <p:cNvSpPr/>
          <p:nvPr/>
        </p:nvSpPr>
        <p:spPr>
          <a:xfrm>
            <a:off x="1835150" y="3670300"/>
            <a:ext cx="438150" cy="214313"/>
          </a:xfrm>
          <a:prstGeom prst="rect">
            <a:avLst/>
          </a:prstGeom>
          <a:noFill/>
          <a:ln w="9525">
            <a:noFill/>
          </a:ln>
        </p:spPr>
        <p:txBody>
          <a:bodyPr wrap="none" lIns="84127" tIns="42064" rIns="84127" bIns="42064" anchor="ctr"/>
          <a:lstStyle/>
          <a:p>
            <a:pPr algn="ctr" defTabSz="841375"/>
            <a:r>
              <a:rPr lang="zh-CN" altLang="en-US" sz="1400" b="1" dirty="0">
                <a:solidFill>
                  <a:srgbClr val="FF3300"/>
                </a:solidFill>
                <a:latin typeface="Arial" panose="020B0604020202020204" pitchFamily="34" charset="0"/>
                <a:ea typeface="宋体" panose="02010600030101010101" pitchFamily="2" charset="-122"/>
              </a:rPr>
              <a:t>通过</a:t>
            </a:r>
          </a:p>
        </p:txBody>
      </p:sp>
      <p:sp>
        <p:nvSpPr>
          <p:cNvPr id="1297438" name="AutoShape 30"/>
          <p:cNvSpPr/>
          <p:nvPr/>
        </p:nvSpPr>
        <p:spPr>
          <a:xfrm>
            <a:off x="2627313" y="1654175"/>
            <a:ext cx="936625" cy="288925"/>
          </a:xfrm>
          <a:prstGeom prst="flowChartProcess">
            <a:avLst/>
          </a:prstGeom>
          <a:solidFill>
            <a:srgbClr val="FFFF00"/>
          </a:solidFill>
          <a:ln w="9525" cap="flat" cmpd="sng">
            <a:solidFill>
              <a:schemeClr val="tx1"/>
            </a:solidFill>
            <a:prstDash val="solid"/>
            <a:miter/>
            <a:headEnd type="none" w="med" len="med"/>
            <a:tailEnd type="none" w="med" len="med"/>
          </a:ln>
        </p:spPr>
        <p:txBody>
          <a:bodyPr wrap="none" lIns="84127" tIns="42064" rIns="84127" bIns="42064" anchor="ctr"/>
          <a:lstStyle/>
          <a:p>
            <a:pPr algn="ctr" defTabSz="841375"/>
            <a:r>
              <a:rPr lang="zh-CN" altLang="en-US" sz="1400" b="1" dirty="0">
                <a:solidFill>
                  <a:srgbClr val="FF0000"/>
                </a:solidFill>
                <a:latin typeface="Arial" panose="020B0604020202020204" pitchFamily="34" charset="0"/>
                <a:ea typeface="宋体" panose="02010600030101010101" pitchFamily="2" charset="-122"/>
              </a:rPr>
              <a:t>董事会授权</a:t>
            </a:r>
          </a:p>
        </p:txBody>
      </p:sp>
      <p:sp>
        <p:nvSpPr>
          <p:cNvPr id="1297439" name="Line 31"/>
          <p:cNvSpPr/>
          <p:nvPr/>
        </p:nvSpPr>
        <p:spPr>
          <a:xfrm flipH="1">
            <a:off x="1762125" y="1798638"/>
            <a:ext cx="865188" cy="1587"/>
          </a:xfrm>
          <a:prstGeom prst="line">
            <a:avLst/>
          </a:prstGeom>
          <a:ln w="9525" cap="flat" cmpd="sng">
            <a:solidFill>
              <a:schemeClr val="tx1"/>
            </a:solidFill>
            <a:prstDash val="solid"/>
            <a:round/>
            <a:headEnd type="none" w="med" len="med"/>
            <a:tailEnd type="triangle" w="med" len="med"/>
          </a:ln>
        </p:spPr>
      </p:sp>
      <p:sp>
        <p:nvSpPr>
          <p:cNvPr id="1297440" name="Rectangle 32"/>
          <p:cNvSpPr/>
          <p:nvPr/>
        </p:nvSpPr>
        <p:spPr>
          <a:xfrm>
            <a:off x="2339975" y="4391025"/>
            <a:ext cx="433388" cy="214313"/>
          </a:xfrm>
          <a:prstGeom prst="rect">
            <a:avLst/>
          </a:prstGeom>
          <a:noFill/>
          <a:ln w="9525">
            <a:noFill/>
          </a:ln>
        </p:spPr>
        <p:txBody>
          <a:bodyPr wrap="none" lIns="84127" tIns="42064" rIns="84127" bIns="42064" anchor="ctr"/>
          <a:lstStyle/>
          <a:p>
            <a:pPr algn="ctr" defTabSz="841375"/>
            <a:r>
              <a:rPr lang="zh-CN" altLang="en-US" sz="1400" b="1" dirty="0">
                <a:solidFill>
                  <a:srgbClr val="FF3300"/>
                </a:solidFill>
                <a:latin typeface="Arial" panose="020B0604020202020204" pitchFamily="34" charset="0"/>
                <a:ea typeface="宋体" panose="02010600030101010101" pitchFamily="2" charset="-122"/>
              </a:rPr>
              <a:t>通过</a:t>
            </a:r>
          </a:p>
        </p:txBody>
      </p:sp>
      <p:cxnSp>
        <p:nvCxnSpPr>
          <p:cNvPr id="1297441" name="AutoShape 33"/>
          <p:cNvCxnSpPr>
            <a:stCxn id="1297413" idx="1"/>
            <a:endCxn id="1297411" idx="1"/>
          </p:cNvCxnSpPr>
          <p:nvPr/>
        </p:nvCxnSpPr>
        <p:spPr>
          <a:xfrm rot="-10800000" flipH="1">
            <a:off x="1116013" y="2197100"/>
            <a:ext cx="1587" cy="2157413"/>
          </a:xfrm>
          <a:prstGeom prst="bentConnector3">
            <a:avLst>
              <a:gd name="adj1" fmla="val -14400005"/>
            </a:avLst>
          </a:prstGeom>
          <a:ln w="9525" cap="flat" cmpd="sng">
            <a:solidFill>
              <a:schemeClr val="tx1"/>
            </a:solidFill>
            <a:prstDash val="solid"/>
            <a:miter/>
            <a:headEnd type="none" w="med" len="med"/>
            <a:tailEnd type="triangle" w="med" len="med"/>
          </a:ln>
        </p:spPr>
      </p:cxnSp>
      <p:sp>
        <p:nvSpPr>
          <p:cNvPr id="1297442" name="Rectangle 34"/>
          <p:cNvSpPr/>
          <p:nvPr/>
        </p:nvSpPr>
        <p:spPr>
          <a:xfrm>
            <a:off x="468313" y="3238500"/>
            <a:ext cx="433387" cy="212725"/>
          </a:xfrm>
          <a:prstGeom prst="rect">
            <a:avLst/>
          </a:prstGeom>
          <a:noFill/>
          <a:ln w="9525">
            <a:noFill/>
          </a:ln>
        </p:spPr>
        <p:txBody>
          <a:bodyPr wrap="none" lIns="84127" tIns="42064" rIns="84127" bIns="42064" anchor="ctr"/>
          <a:lstStyle/>
          <a:p>
            <a:pPr algn="ctr" defTabSz="841375"/>
            <a:r>
              <a:rPr lang="zh-CN" altLang="en-US" sz="1400" b="1" dirty="0">
                <a:solidFill>
                  <a:srgbClr val="FF3300"/>
                </a:solidFill>
                <a:latin typeface="Arial" panose="020B0604020202020204" pitchFamily="34" charset="0"/>
                <a:ea typeface="宋体" panose="02010600030101010101" pitchFamily="2" charset="-122"/>
              </a:rPr>
              <a:t>不</a:t>
            </a:r>
          </a:p>
          <a:p>
            <a:pPr algn="ctr" defTabSz="841375"/>
            <a:r>
              <a:rPr lang="zh-CN" altLang="en-US" sz="1400" b="1" dirty="0">
                <a:solidFill>
                  <a:srgbClr val="FF3300"/>
                </a:solidFill>
                <a:latin typeface="Arial" panose="020B0604020202020204" pitchFamily="34" charset="0"/>
                <a:ea typeface="宋体" panose="02010600030101010101" pitchFamily="2" charset="-122"/>
              </a:rPr>
              <a:t>通</a:t>
            </a:r>
          </a:p>
          <a:p>
            <a:pPr algn="ctr" defTabSz="841375"/>
            <a:r>
              <a:rPr lang="zh-CN" altLang="en-US" sz="1400" b="1" dirty="0">
                <a:solidFill>
                  <a:srgbClr val="FF3300"/>
                </a:solidFill>
                <a:latin typeface="Arial" panose="020B0604020202020204" pitchFamily="34" charset="0"/>
                <a:ea typeface="宋体" panose="02010600030101010101" pitchFamily="2" charset="-122"/>
              </a:rPr>
              <a:t>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 fill="hold" nodeType="afterEffect">
                                  <p:stCondLst>
                                    <p:cond delay="0"/>
                                  </p:stCondLst>
                                  <p:childTnLst>
                                    <p:set>
                                      <p:cBhvr>
                                        <p:cTn id="11" dur="1" fill="hold">
                                          <p:stCondLst>
                                            <p:cond delay="0"/>
                                          </p:stCondLst>
                                        </p:cTn>
                                        <p:tgtEl>
                                          <p:spTgt spid="1297418"/>
                                        </p:tgtEl>
                                        <p:attrNameLst>
                                          <p:attrName>style.visibility</p:attrName>
                                        </p:attrNameLst>
                                      </p:cBhvr>
                                      <p:to>
                                        <p:strVal val="visible"/>
                                      </p:to>
                                    </p:set>
                                    <p:anim calcmode="lin" valueType="num">
                                      <p:cBhvr>
                                        <p:cTn id="12" dur="500" fill="hold"/>
                                        <p:tgtEl>
                                          <p:spTgt spid="1297418"/>
                                        </p:tgtEl>
                                        <p:attrNameLst>
                                          <p:attrName>ppt_x</p:attrName>
                                        </p:attrNameLst>
                                      </p:cBhvr>
                                      <p:tavLst>
                                        <p:tav tm="0">
                                          <p:val>
                                            <p:strVal val="#ppt_x"/>
                                          </p:val>
                                        </p:tav>
                                        <p:tav tm="100000">
                                          <p:val>
                                            <p:strVal val="#ppt_x"/>
                                          </p:val>
                                        </p:tav>
                                      </p:tavLst>
                                    </p:anim>
                                    <p:anim calcmode="lin" valueType="num">
                                      <p:cBhvr>
                                        <p:cTn id="13" dur="500" fill="hold"/>
                                        <p:tgtEl>
                                          <p:spTgt spid="1297418"/>
                                        </p:tgtEl>
                                        <p:attrNameLst>
                                          <p:attrName>ppt_y</p:attrName>
                                        </p:attrNameLst>
                                      </p:cBhvr>
                                      <p:tavLst>
                                        <p:tav tm="0">
                                          <p:val>
                                            <p:strVal val="#ppt_y-#ppt_h/2"/>
                                          </p:val>
                                        </p:tav>
                                        <p:tav tm="100000">
                                          <p:val>
                                            <p:strVal val="#ppt_y"/>
                                          </p:val>
                                        </p:tav>
                                      </p:tavLst>
                                    </p:anim>
                                    <p:anim calcmode="lin" valueType="num">
                                      <p:cBhvr>
                                        <p:cTn id="14" dur="500" fill="hold"/>
                                        <p:tgtEl>
                                          <p:spTgt spid="1297418"/>
                                        </p:tgtEl>
                                        <p:attrNameLst>
                                          <p:attrName>ppt_w</p:attrName>
                                        </p:attrNameLst>
                                      </p:cBhvr>
                                      <p:tavLst>
                                        <p:tav tm="0">
                                          <p:val>
                                            <p:strVal val="#ppt_w"/>
                                          </p:val>
                                        </p:tav>
                                        <p:tav tm="100000">
                                          <p:val>
                                            <p:strVal val="#ppt_w"/>
                                          </p:val>
                                        </p:tav>
                                      </p:tavLst>
                                    </p:anim>
                                    <p:anim calcmode="lin" valueType="num">
                                      <p:cBhvr>
                                        <p:cTn id="15" dur="500" fill="hold"/>
                                        <p:tgtEl>
                                          <p:spTgt spid="1297418"/>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2" fill="hold" grpId="0" nodeType="afterEffect">
                                  <p:stCondLst>
                                    <p:cond delay="0"/>
                                  </p:stCondLst>
                                  <p:childTnLst>
                                    <p:set>
                                      <p:cBhvr>
                                        <p:cTn id="18" dur="1" fill="hold">
                                          <p:stCondLst>
                                            <p:cond delay="0"/>
                                          </p:stCondLst>
                                        </p:cTn>
                                        <p:tgtEl>
                                          <p:spTgt spid="1297438"/>
                                        </p:tgtEl>
                                        <p:attrNameLst>
                                          <p:attrName>style.visibility</p:attrName>
                                        </p:attrNameLst>
                                      </p:cBhvr>
                                      <p:to>
                                        <p:strVal val="visible"/>
                                      </p:to>
                                    </p:set>
                                    <p:anim calcmode="lin" valueType="num">
                                      <p:cBhvr>
                                        <p:cTn id="19" dur="500" fill="hold"/>
                                        <p:tgtEl>
                                          <p:spTgt spid="1297438"/>
                                        </p:tgtEl>
                                        <p:attrNameLst>
                                          <p:attrName>ppt_x</p:attrName>
                                        </p:attrNameLst>
                                      </p:cBhvr>
                                      <p:tavLst>
                                        <p:tav tm="0">
                                          <p:val>
                                            <p:strVal val="#ppt_x+#ppt_w/2"/>
                                          </p:val>
                                        </p:tav>
                                        <p:tav tm="100000">
                                          <p:val>
                                            <p:strVal val="#ppt_x"/>
                                          </p:val>
                                        </p:tav>
                                      </p:tavLst>
                                    </p:anim>
                                    <p:anim calcmode="lin" valueType="num">
                                      <p:cBhvr>
                                        <p:cTn id="20" dur="500" fill="hold"/>
                                        <p:tgtEl>
                                          <p:spTgt spid="1297438"/>
                                        </p:tgtEl>
                                        <p:attrNameLst>
                                          <p:attrName>ppt_y</p:attrName>
                                        </p:attrNameLst>
                                      </p:cBhvr>
                                      <p:tavLst>
                                        <p:tav tm="0">
                                          <p:val>
                                            <p:strVal val="#ppt_y"/>
                                          </p:val>
                                        </p:tav>
                                        <p:tav tm="100000">
                                          <p:val>
                                            <p:strVal val="#ppt_y"/>
                                          </p:val>
                                        </p:tav>
                                      </p:tavLst>
                                    </p:anim>
                                    <p:anim calcmode="lin" valueType="num">
                                      <p:cBhvr>
                                        <p:cTn id="21" dur="500" fill="hold"/>
                                        <p:tgtEl>
                                          <p:spTgt spid="1297438"/>
                                        </p:tgtEl>
                                        <p:attrNameLst>
                                          <p:attrName>ppt_w</p:attrName>
                                        </p:attrNameLst>
                                      </p:cBhvr>
                                      <p:tavLst>
                                        <p:tav tm="0">
                                          <p:val>
                                            <p:fltVal val="0"/>
                                          </p:val>
                                        </p:tav>
                                        <p:tav tm="100000">
                                          <p:val>
                                            <p:strVal val="#ppt_w"/>
                                          </p:val>
                                        </p:tav>
                                      </p:tavLst>
                                    </p:anim>
                                    <p:anim calcmode="lin" valueType="num">
                                      <p:cBhvr>
                                        <p:cTn id="22" dur="500" fill="hold"/>
                                        <p:tgtEl>
                                          <p:spTgt spid="1297438"/>
                                        </p:tgtEl>
                                        <p:attrNameLst>
                                          <p:attrName>ppt_h</p:attrName>
                                        </p:attrNameLst>
                                      </p:cBhvr>
                                      <p:tavLst>
                                        <p:tav tm="0">
                                          <p:val>
                                            <p:strVal val="#ppt_h"/>
                                          </p:val>
                                        </p:tav>
                                        <p:tav tm="100000">
                                          <p:val>
                                            <p:strVal val="#ppt_h"/>
                                          </p:val>
                                        </p:tav>
                                      </p:tavLst>
                                    </p:anim>
                                  </p:childTnLst>
                                </p:cTn>
                              </p:par>
                            </p:childTnLst>
                          </p:cTn>
                        </p:par>
                        <p:par>
                          <p:cTn id="23" fill="hold">
                            <p:stCondLst>
                              <p:cond delay="1500"/>
                            </p:stCondLst>
                            <p:childTnLst>
                              <p:par>
                                <p:cTn id="24" presetID="17" presetClass="entr" presetSubtype="2" fill="hold" nodeType="afterEffect">
                                  <p:stCondLst>
                                    <p:cond delay="0"/>
                                  </p:stCondLst>
                                  <p:childTnLst>
                                    <p:set>
                                      <p:cBhvr>
                                        <p:cTn id="25" dur="1" fill="hold">
                                          <p:stCondLst>
                                            <p:cond delay="0"/>
                                          </p:stCondLst>
                                        </p:cTn>
                                        <p:tgtEl>
                                          <p:spTgt spid="1297439"/>
                                        </p:tgtEl>
                                        <p:attrNameLst>
                                          <p:attrName>style.visibility</p:attrName>
                                        </p:attrNameLst>
                                      </p:cBhvr>
                                      <p:to>
                                        <p:strVal val="visible"/>
                                      </p:to>
                                    </p:set>
                                    <p:anim calcmode="lin" valueType="num">
                                      <p:cBhvr>
                                        <p:cTn id="26" dur="500" fill="hold"/>
                                        <p:tgtEl>
                                          <p:spTgt spid="1297439"/>
                                        </p:tgtEl>
                                        <p:attrNameLst>
                                          <p:attrName>ppt_x</p:attrName>
                                        </p:attrNameLst>
                                      </p:cBhvr>
                                      <p:tavLst>
                                        <p:tav tm="0">
                                          <p:val>
                                            <p:strVal val="#ppt_x+#ppt_w/2"/>
                                          </p:val>
                                        </p:tav>
                                        <p:tav tm="100000">
                                          <p:val>
                                            <p:strVal val="#ppt_x"/>
                                          </p:val>
                                        </p:tav>
                                      </p:tavLst>
                                    </p:anim>
                                    <p:anim calcmode="lin" valueType="num">
                                      <p:cBhvr>
                                        <p:cTn id="27" dur="500" fill="hold"/>
                                        <p:tgtEl>
                                          <p:spTgt spid="1297439"/>
                                        </p:tgtEl>
                                        <p:attrNameLst>
                                          <p:attrName>ppt_y</p:attrName>
                                        </p:attrNameLst>
                                      </p:cBhvr>
                                      <p:tavLst>
                                        <p:tav tm="0">
                                          <p:val>
                                            <p:strVal val="#ppt_y"/>
                                          </p:val>
                                        </p:tav>
                                        <p:tav tm="100000">
                                          <p:val>
                                            <p:strVal val="#ppt_y"/>
                                          </p:val>
                                        </p:tav>
                                      </p:tavLst>
                                    </p:anim>
                                    <p:anim calcmode="lin" valueType="num">
                                      <p:cBhvr>
                                        <p:cTn id="28" dur="500" fill="hold"/>
                                        <p:tgtEl>
                                          <p:spTgt spid="1297439"/>
                                        </p:tgtEl>
                                        <p:attrNameLst>
                                          <p:attrName>ppt_w</p:attrName>
                                        </p:attrNameLst>
                                      </p:cBhvr>
                                      <p:tavLst>
                                        <p:tav tm="0">
                                          <p:val>
                                            <p:fltVal val="0"/>
                                          </p:val>
                                        </p:tav>
                                        <p:tav tm="100000">
                                          <p:val>
                                            <p:strVal val="#ppt_w"/>
                                          </p:val>
                                        </p:tav>
                                      </p:tavLst>
                                    </p:anim>
                                    <p:anim calcmode="lin" valueType="num">
                                      <p:cBhvr>
                                        <p:cTn id="29" dur="500" fill="hold"/>
                                        <p:tgtEl>
                                          <p:spTgt spid="1297439"/>
                                        </p:tgtEl>
                                        <p:attrNameLst>
                                          <p:attrName>ppt_h</p:attrName>
                                        </p:attrNameLst>
                                      </p:cBhvr>
                                      <p:tavLst>
                                        <p:tav tm="0">
                                          <p:val>
                                            <p:strVal val="#ppt_h"/>
                                          </p:val>
                                        </p:tav>
                                        <p:tav tm="100000">
                                          <p:val>
                                            <p:strVal val="#ppt_h"/>
                                          </p:val>
                                        </p:tav>
                                      </p:tavLst>
                                    </p:anim>
                                  </p:childTnLst>
                                </p:cTn>
                              </p:par>
                            </p:childTnLst>
                          </p:cTn>
                        </p:par>
                        <p:par>
                          <p:cTn id="30" fill="hold">
                            <p:stCondLst>
                              <p:cond delay="2000"/>
                            </p:stCondLst>
                            <p:childTnLst>
                              <p:par>
                                <p:cTn id="31" presetID="17" presetClass="entr" presetSubtype="1" fill="hold" grpId="0" nodeType="afterEffect">
                                  <p:stCondLst>
                                    <p:cond delay="0"/>
                                  </p:stCondLst>
                                  <p:childTnLst>
                                    <p:set>
                                      <p:cBhvr>
                                        <p:cTn id="32" dur="1" fill="hold">
                                          <p:stCondLst>
                                            <p:cond delay="0"/>
                                          </p:stCondLst>
                                        </p:cTn>
                                        <p:tgtEl>
                                          <p:spTgt spid="1297411"/>
                                        </p:tgtEl>
                                        <p:attrNameLst>
                                          <p:attrName>style.visibility</p:attrName>
                                        </p:attrNameLst>
                                      </p:cBhvr>
                                      <p:to>
                                        <p:strVal val="visible"/>
                                      </p:to>
                                    </p:set>
                                    <p:anim calcmode="lin" valueType="num">
                                      <p:cBhvr>
                                        <p:cTn id="33" dur="500" fill="hold"/>
                                        <p:tgtEl>
                                          <p:spTgt spid="1297411"/>
                                        </p:tgtEl>
                                        <p:attrNameLst>
                                          <p:attrName>ppt_x</p:attrName>
                                        </p:attrNameLst>
                                      </p:cBhvr>
                                      <p:tavLst>
                                        <p:tav tm="0">
                                          <p:val>
                                            <p:strVal val="#ppt_x"/>
                                          </p:val>
                                        </p:tav>
                                        <p:tav tm="100000">
                                          <p:val>
                                            <p:strVal val="#ppt_x"/>
                                          </p:val>
                                        </p:tav>
                                      </p:tavLst>
                                    </p:anim>
                                    <p:anim calcmode="lin" valueType="num">
                                      <p:cBhvr>
                                        <p:cTn id="34" dur="500" fill="hold"/>
                                        <p:tgtEl>
                                          <p:spTgt spid="1297411"/>
                                        </p:tgtEl>
                                        <p:attrNameLst>
                                          <p:attrName>ppt_y</p:attrName>
                                        </p:attrNameLst>
                                      </p:cBhvr>
                                      <p:tavLst>
                                        <p:tav tm="0">
                                          <p:val>
                                            <p:strVal val="#ppt_y-#ppt_h/2"/>
                                          </p:val>
                                        </p:tav>
                                        <p:tav tm="100000">
                                          <p:val>
                                            <p:strVal val="#ppt_y"/>
                                          </p:val>
                                        </p:tav>
                                      </p:tavLst>
                                    </p:anim>
                                    <p:anim calcmode="lin" valueType="num">
                                      <p:cBhvr>
                                        <p:cTn id="35" dur="500" fill="hold"/>
                                        <p:tgtEl>
                                          <p:spTgt spid="1297411"/>
                                        </p:tgtEl>
                                        <p:attrNameLst>
                                          <p:attrName>ppt_w</p:attrName>
                                        </p:attrNameLst>
                                      </p:cBhvr>
                                      <p:tavLst>
                                        <p:tav tm="0">
                                          <p:val>
                                            <p:strVal val="#ppt_w"/>
                                          </p:val>
                                        </p:tav>
                                        <p:tav tm="100000">
                                          <p:val>
                                            <p:strVal val="#ppt_w"/>
                                          </p:val>
                                        </p:tav>
                                      </p:tavLst>
                                    </p:anim>
                                    <p:anim calcmode="lin" valueType="num">
                                      <p:cBhvr>
                                        <p:cTn id="36" dur="500" fill="hold"/>
                                        <p:tgtEl>
                                          <p:spTgt spid="1297411"/>
                                        </p:tgtEl>
                                        <p:attrNameLst>
                                          <p:attrName>ppt_h</p:attrName>
                                        </p:attrNameLst>
                                      </p:cBhvr>
                                      <p:tavLst>
                                        <p:tav tm="0">
                                          <p:val>
                                            <p:fltVal val="0"/>
                                          </p:val>
                                        </p:tav>
                                        <p:tav tm="100000">
                                          <p:val>
                                            <p:strVal val="#ppt_h"/>
                                          </p:val>
                                        </p:tav>
                                      </p:tavLst>
                                    </p:anim>
                                  </p:childTnLst>
                                </p:cTn>
                              </p:par>
                            </p:childTnLst>
                          </p:cTn>
                        </p:par>
                        <p:par>
                          <p:cTn id="37" fill="hold">
                            <p:stCondLst>
                              <p:cond delay="2500"/>
                            </p:stCondLst>
                            <p:childTnLst>
                              <p:par>
                                <p:cTn id="38" presetID="21" presetClass="entr" presetSubtype="4" fill="hold" grpId="0" nodeType="afterEffect">
                                  <p:stCondLst>
                                    <p:cond delay="0"/>
                                  </p:stCondLst>
                                  <p:childTnLst>
                                    <p:set>
                                      <p:cBhvr>
                                        <p:cTn id="39" dur="1" fill="hold">
                                          <p:stCondLst>
                                            <p:cond delay="0"/>
                                          </p:stCondLst>
                                        </p:cTn>
                                        <p:tgtEl>
                                          <p:spTgt spid="1297426"/>
                                        </p:tgtEl>
                                        <p:attrNameLst>
                                          <p:attrName>style.visibility</p:attrName>
                                        </p:attrNameLst>
                                      </p:cBhvr>
                                      <p:to>
                                        <p:strVal val="visible"/>
                                      </p:to>
                                    </p:set>
                                    <p:animEffect transition="in" filter="wheel(4)">
                                      <p:cBhvr>
                                        <p:cTn id="40" dur="2000"/>
                                        <p:tgtEl>
                                          <p:spTgt spid="1297426"/>
                                        </p:tgtEl>
                                      </p:cBhvr>
                                    </p:animEffect>
                                  </p:childTnLst>
                                </p:cTn>
                              </p:par>
                            </p:childTnLst>
                          </p:cTn>
                        </p:par>
                      </p:childTnLst>
                    </p:cTn>
                  </p:par>
                  <p:par>
                    <p:cTn id="41" fill="hold">
                      <p:stCondLst>
                        <p:cond delay="indefinite"/>
                      </p:stCondLst>
                      <p:childTnLst>
                        <p:par>
                          <p:cTn id="42" fill="hold">
                            <p:stCondLst>
                              <p:cond delay="0"/>
                            </p:stCondLst>
                            <p:childTnLst>
                              <p:par>
                                <p:cTn id="43" presetID="17" presetClass="entr" presetSubtype="1" fill="hold" nodeType="clickEffect">
                                  <p:stCondLst>
                                    <p:cond delay="0"/>
                                  </p:stCondLst>
                                  <p:childTnLst>
                                    <p:set>
                                      <p:cBhvr>
                                        <p:cTn id="44" dur="1" fill="hold">
                                          <p:stCondLst>
                                            <p:cond delay="0"/>
                                          </p:stCondLst>
                                        </p:cTn>
                                        <p:tgtEl>
                                          <p:spTgt spid="1297419"/>
                                        </p:tgtEl>
                                        <p:attrNameLst>
                                          <p:attrName>style.visibility</p:attrName>
                                        </p:attrNameLst>
                                      </p:cBhvr>
                                      <p:to>
                                        <p:strVal val="visible"/>
                                      </p:to>
                                    </p:set>
                                    <p:anim calcmode="lin" valueType="num">
                                      <p:cBhvr>
                                        <p:cTn id="45" dur="500" fill="hold"/>
                                        <p:tgtEl>
                                          <p:spTgt spid="1297419"/>
                                        </p:tgtEl>
                                        <p:attrNameLst>
                                          <p:attrName>ppt_x</p:attrName>
                                        </p:attrNameLst>
                                      </p:cBhvr>
                                      <p:tavLst>
                                        <p:tav tm="0">
                                          <p:val>
                                            <p:strVal val="#ppt_x"/>
                                          </p:val>
                                        </p:tav>
                                        <p:tav tm="100000">
                                          <p:val>
                                            <p:strVal val="#ppt_x"/>
                                          </p:val>
                                        </p:tav>
                                      </p:tavLst>
                                    </p:anim>
                                    <p:anim calcmode="lin" valueType="num">
                                      <p:cBhvr>
                                        <p:cTn id="46" dur="500" fill="hold"/>
                                        <p:tgtEl>
                                          <p:spTgt spid="1297419"/>
                                        </p:tgtEl>
                                        <p:attrNameLst>
                                          <p:attrName>ppt_y</p:attrName>
                                        </p:attrNameLst>
                                      </p:cBhvr>
                                      <p:tavLst>
                                        <p:tav tm="0">
                                          <p:val>
                                            <p:strVal val="#ppt_y-#ppt_h/2"/>
                                          </p:val>
                                        </p:tav>
                                        <p:tav tm="100000">
                                          <p:val>
                                            <p:strVal val="#ppt_y"/>
                                          </p:val>
                                        </p:tav>
                                      </p:tavLst>
                                    </p:anim>
                                    <p:anim calcmode="lin" valueType="num">
                                      <p:cBhvr>
                                        <p:cTn id="47" dur="500" fill="hold"/>
                                        <p:tgtEl>
                                          <p:spTgt spid="1297419"/>
                                        </p:tgtEl>
                                        <p:attrNameLst>
                                          <p:attrName>ppt_w</p:attrName>
                                        </p:attrNameLst>
                                      </p:cBhvr>
                                      <p:tavLst>
                                        <p:tav tm="0">
                                          <p:val>
                                            <p:strVal val="#ppt_w"/>
                                          </p:val>
                                        </p:tav>
                                        <p:tav tm="100000">
                                          <p:val>
                                            <p:strVal val="#ppt_w"/>
                                          </p:val>
                                        </p:tav>
                                      </p:tavLst>
                                    </p:anim>
                                    <p:anim calcmode="lin" valueType="num">
                                      <p:cBhvr>
                                        <p:cTn id="48" dur="500" fill="hold"/>
                                        <p:tgtEl>
                                          <p:spTgt spid="1297419"/>
                                        </p:tgtEl>
                                        <p:attrNameLst>
                                          <p:attrName>ppt_h</p:attrName>
                                        </p:attrNameLst>
                                      </p:cBhvr>
                                      <p:tavLst>
                                        <p:tav tm="0">
                                          <p:val>
                                            <p:fltVal val="0"/>
                                          </p:val>
                                        </p:tav>
                                        <p:tav tm="100000">
                                          <p:val>
                                            <p:strVal val="#ppt_h"/>
                                          </p:val>
                                        </p:tav>
                                      </p:tavLst>
                                    </p:anim>
                                  </p:childTnLst>
                                </p:cTn>
                              </p:par>
                            </p:childTnLst>
                          </p:cTn>
                        </p:par>
                        <p:par>
                          <p:cTn id="49" fill="hold">
                            <p:stCondLst>
                              <p:cond delay="500"/>
                            </p:stCondLst>
                            <p:childTnLst>
                              <p:par>
                                <p:cTn id="50" presetID="17" presetClass="entr" presetSubtype="1" fill="hold" grpId="0" nodeType="afterEffect">
                                  <p:stCondLst>
                                    <p:cond delay="0"/>
                                  </p:stCondLst>
                                  <p:childTnLst>
                                    <p:set>
                                      <p:cBhvr>
                                        <p:cTn id="51" dur="1" fill="hold">
                                          <p:stCondLst>
                                            <p:cond delay="0"/>
                                          </p:stCondLst>
                                        </p:cTn>
                                        <p:tgtEl>
                                          <p:spTgt spid="1297412"/>
                                        </p:tgtEl>
                                        <p:attrNameLst>
                                          <p:attrName>style.visibility</p:attrName>
                                        </p:attrNameLst>
                                      </p:cBhvr>
                                      <p:to>
                                        <p:strVal val="visible"/>
                                      </p:to>
                                    </p:set>
                                    <p:anim calcmode="lin" valueType="num">
                                      <p:cBhvr>
                                        <p:cTn id="52" dur="500" fill="hold"/>
                                        <p:tgtEl>
                                          <p:spTgt spid="1297412"/>
                                        </p:tgtEl>
                                        <p:attrNameLst>
                                          <p:attrName>ppt_x</p:attrName>
                                        </p:attrNameLst>
                                      </p:cBhvr>
                                      <p:tavLst>
                                        <p:tav tm="0">
                                          <p:val>
                                            <p:strVal val="#ppt_x"/>
                                          </p:val>
                                        </p:tav>
                                        <p:tav tm="100000">
                                          <p:val>
                                            <p:strVal val="#ppt_x"/>
                                          </p:val>
                                        </p:tav>
                                      </p:tavLst>
                                    </p:anim>
                                    <p:anim calcmode="lin" valueType="num">
                                      <p:cBhvr>
                                        <p:cTn id="53" dur="500" fill="hold"/>
                                        <p:tgtEl>
                                          <p:spTgt spid="1297412"/>
                                        </p:tgtEl>
                                        <p:attrNameLst>
                                          <p:attrName>ppt_y</p:attrName>
                                        </p:attrNameLst>
                                      </p:cBhvr>
                                      <p:tavLst>
                                        <p:tav tm="0">
                                          <p:val>
                                            <p:strVal val="#ppt_y-#ppt_h/2"/>
                                          </p:val>
                                        </p:tav>
                                        <p:tav tm="100000">
                                          <p:val>
                                            <p:strVal val="#ppt_y"/>
                                          </p:val>
                                        </p:tav>
                                      </p:tavLst>
                                    </p:anim>
                                    <p:anim calcmode="lin" valueType="num">
                                      <p:cBhvr>
                                        <p:cTn id="54" dur="500" fill="hold"/>
                                        <p:tgtEl>
                                          <p:spTgt spid="1297412"/>
                                        </p:tgtEl>
                                        <p:attrNameLst>
                                          <p:attrName>ppt_w</p:attrName>
                                        </p:attrNameLst>
                                      </p:cBhvr>
                                      <p:tavLst>
                                        <p:tav tm="0">
                                          <p:val>
                                            <p:strVal val="#ppt_w"/>
                                          </p:val>
                                        </p:tav>
                                        <p:tav tm="100000">
                                          <p:val>
                                            <p:strVal val="#ppt_w"/>
                                          </p:val>
                                        </p:tav>
                                      </p:tavLst>
                                    </p:anim>
                                    <p:anim calcmode="lin" valueType="num">
                                      <p:cBhvr>
                                        <p:cTn id="55" dur="500" fill="hold"/>
                                        <p:tgtEl>
                                          <p:spTgt spid="1297412"/>
                                        </p:tgtEl>
                                        <p:attrNameLst>
                                          <p:attrName>ppt_h</p:attrName>
                                        </p:attrNameLst>
                                      </p:cBhvr>
                                      <p:tavLst>
                                        <p:tav tm="0">
                                          <p:val>
                                            <p:fltVal val="0"/>
                                          </p:val>
                                        </p:tav>
                                        <p:tav tm="100000">
                                          <p:val>
                                            <p:strVal val="#ppt_h"/>
                                          </p:val>
                                        </p:tav>
                                      </p:tavLst>
                                    </p:anim>
                                  </p:childTnLst>
                                </p:cTn>
                              </p:par>
                            </p:childTnLst>
                          </p:cTn>
                        </p:par>
                        <p:par>
                          <p:cTn id="56" fill="hold">
                            <p:stCondLst>
                              <p:cond delay="1000"/>
                            </p:stCondLst>
                            <p:childTnLst>
                              <p:par>
                                <p:cTn id="57" presetID="17" presetClass="entr" presetSubtype="4" fill="hold" grpId="0" nodeType="afterEffect">
                                  <p:stCondLst>
                                    <p:cond delay="0"/>
                                  </p:stCondLst>
                                  <p:childTnLst>
                                    <p:set>
                                      <p:cBhvr>
                                        <p:cTn id="58" dur="1" fill="hold">
                                          <p:stCondLst>
                                            <p:cond delay="0"/>
                                          </p:stCondLst>
                                        </p:cTn>
                                        <p:tgtEl>
                                          <p:spTgt spid="1297436"/>
                                        </p:tgtEl>
                                        <p:attrNameLst>
                                          <p:attrName>style.visibility</p:attrName>
                                        </p:attrNameLst>
                                      </p:cBhvr>
                                      <p:to>
                                        <p:strVal val="visible"/>
                                      </p:to>
                                    </p:set>
                                    <p:anim calcmode="lin" valueType="num">
                                      <p:cBhvr>
                                        <p:cTn id="59" dur="500" fill="hold"/>
                                        <p:tgtEl>
                                          <p:spTgt spid="1297436"/>
                                        </p:tgtEl>
                                        <p:attrNameLst>
                                          <p:attrName>ppt_x</p:attrName>
                                        </p:attrNameLst>
                                      </p:cBhvr>
                                      <p:tavLst>
                                        <p:tav tm="0">
                                          <p:val>
                                            <p:strVal val="#ppt_x"/>
                                          </p:val>
                                        </p:tav>
                                        <p:tav tm="100000">
                                          <p:val>
                                            <p:strVal val="#ppt_x"/>
                                          </p:val>
                                        </p:tav>
                                      </p:tavLst>
                                    </p:anim>
                                    <p:anim calcmode="lin" valueType="num">
                                      <p:cBhvr>
                                        <p:cTn id="60" dur="500" fill="hold"/>
                                        <p:tgtEl>
                                          <p:spTgt spid="1297436"/>
                                        </p:tgtEl>
                                        <p:attrNameLst>
                                          <p:attrName>ppt_y</p:attrName>
                                        </p:attrNameLst>
                                      </p:cBhvr>
                                      <p:tavLst>
                                        <p:tav tm="0">
                                          <p:val>
                                            <p:strVal val="#ppt_y+#ppt_h/2"/>
                                          </p:val>
                                        </p:tav>
                                        <p:tav tm="100000">
                                          <p:val>
                                            <p:strVal val="#ppt_y"/>
                                          </p:val>
                                        </p:tav>
                                      </p:tavLst>
                                    </p:anim>
                                    <p:anim calcmode="lin" valueType="num">
                                      <p:cBhvr>
                                        <p:cTn id="61" dur="500" fill="hold"/>
                                        <p:tgtEl>
                                          <p:spTgt spid="1297436"/>
                                        </p:tgtEl>
                                        <p:attrNameLst>
                                          <p:attrName>ppt_w</p:attrName>
                                        </p:attrNameLst>
                                      </p:cBhvr>
                                      <p:tavLst>
                                        <p:tav tm="0">
                                          <p:val>
                                            <p:strVal val="#ppt_w"/>
                                          </p:val>
                                        </p:tav>
                                        <p:tav tm="100000">
                                          <p:val>
                                            <p:strVal val="#ppt_w"/>
                                          </p:val>
                                        </p:tav>
                                      </p:tavLst>
                                    </p:anim>
                                    <p:anim calcmode="lin" valueType="num">
                                      <p:cBhvr>
                                        <p:cTn id="62" dur="500" fill="hold"/>
                                        <p:tgtEl>
                                          <p:spTgt spid="1297436"/>
                                        </p:tgtEl>
                                        <p:attrNameLst>
                                          <p:attrName>ppt_h</p:attrName>
                                        </p:attrNameLst>
                                      </p:cBhvr>
                                      <p:tavLst>
                                        <p:tav tm="0">
                                          <p:val>
                                            <p:fltVal val="0"/>
                                          </p:val>
                                        </p:tav>
                                        <p:tav tm="100000">
                                          <p:val>
                                            <p:strVal val="#ppt_h"/>
                                          </p:val>
                                        </p:tav>
                                      </p:tavLst>
                                    </p:anim>
                                  </p:childTnLst>
                                </p:cTn>
                              </p:par>
                              <p:par>
                                <p:cTn id="63" presetID="17" presetClass="entr" presetSubtype="4" fill="hold" nodeType="withEffect">
                                  <p:stCondLst>
                                    <p:cond delay="0"/>
                                  </p:stCondLst>
                                  <p:childTnLst>
                                    <p:set>
                                      <p:cBhvr>
                                        <p:cTn id="64" dur="1" fill="hold">
                                          <p:stCondLst>
                                            <p:cond delay="0"/>
                                          </p:stCondLst>
                                        </p:cTn>
                                        <p:tgtEl>
                                          <p:spTgt spid="1297425"/>
                                        </p:tgtEl>
                                        <p:attrNameLst>
                                          <p:attrName>style.visibility</p:attrName>
                                        </p:attrNameLst>
                                      </p:cBhvr>
                                      <p:to>
                                        <p:strVal val="visible"/>
                                      </p:to>
                                    </p:set>
                                    <p:anim calcmode="lin" valueType="num">
                                      <p:cBhvr>
                                        <p:cTn id="65" dur="500" fill="hold"/>
                                        <p:tgtEl>
                                          <p:spTgt spid="1297425"/>
                                        </p:tgtEl>
                                        <p:attrNameLst>
                                          <p:attrName>ppt_x</p:attrName>
                                        </p:attrNameLst>
                                      </p:cBhvr>
                                      <p:tavLst>
                                        <p:tav tm="0">
                                          <p:val>
                                            <p:strVal val="#ppt_x"/>
                                          </p:val>
                                        </p:tav>
                                        <p:tav tm="100000">
                                          <p:val>
                                            <p:strVal val="#ppt_x"/>
                                          </p:val>
                                        </p:tav>
                                      </p:tavLst>
                                    </p:anim>
                                    <p:anim calcmode="lin" valueType="num">
                                      <p:cBhvr>
                                        <p:cTn id="66" dur="500" fill="hold"/>
                                        <p:tgtEl>
                                          <p:spTgt spid="1297425"/>
                                        </p:tgtEl>
                                        <p:attrNameLst>
                                          <p:attrName>ppt_y</p:attrName>
                                        </p:attrNameLst>
                                      </p:cBhvr>
                                      <p:tavLst>
                                        <p:tav tm="0">
                                          <p:val>
                                            <p:strVal val="#ppt_y+#ppt_h/2"/>
                                          </p:val>
                                        </p:tav>
                                        <p:tav tm="100000">
                                          <p:val>
                                            <p:strVal val="#ppt_y"/>
                                          </p:val>
                                        </p:tav>
                                      </p:tavLst>
                                    </p:anim>
                                    <p:anim calcmode="lin" valueType="num">
                                      <p:cBhvr>
                                        <p:cTn id="67" dur="500" fill="hold"/>
                                        <p:tgtEl>
                                          <p:spTgt spid="1297425"/>
                                        </p:tgtEl>
                                        <p:attrNameLst>
                                          <p:attrName>ppt_w</p:attrName>
                                        </p:attrNameLst>
                                      </p:cBhvr>
                                      <p:tavLst>
                                        <p:tav tm="0">
                                          <p:val>
                                            <p:strVal val="#ppt_w"/>
                                          </p:val>
                                        </p:tav>
                                        <p:tav tm="100000">
                                          <p:val>
                                            <p:strVal val="#ppt_w"/>
                                          </p:val>
                                        </p:tav>
                                      </p:tavLst>
                                    </p:anim>
                                    <p:anim calcmode="lin" valueType="num">
                                      <p:cBhvr>
                                        <p:cTn id="68" dur="500" fill="hold"/>
                                        <p:tgtEl>
                                          <p:spTgt spid="1297425"/>
                                        </p:tgtEl>
                                        <p:attrNameLst>
                                          <p:attrName>ppt_h</p:attrName>
                                        </p:attrNameLst>
                                      </p:cBhvr>
                                      <p:tavLst>
                                        <p:tav tm="0">
                                          <p:val>
                                            <p:fltVal val="0"/>
                                          </p:val>
                                        </p:tav>
                                        <p:tav tm="100000">
                                          <p:val>
                                            <p:strVal val="#ppt_h"/>
                                          </p:val>
                                        </p:tav>
                                      </p:tavLst>
                                    </p:anim>
                                  </p:childTnLst>
                                </p:cTn>
                              </p:par>
                            </p:childTnLst>
                          </p:cTn>
                        </p:par>
                        <p:par>
                          <p:cTn id="69" fill="hold">
                            <p:stCondLst>
                              <p:cond delay="1500"/>
                            </p:stCondLst>
                            <p:childTnLst>
                              <p:par>
                                <p:cTn id="70" presetID="17" presetClass="entr" presetSubtype="1" fill="hold" nodeType="afterEffect">
                                  <p:stCondLst>
                                    <p:cond delay="0"/>
                                  </p:stCondLst>
                                  <p:childTnLst>
                                    <p:set>
                                      <p:cBhvr>
                                        <p:cTn id="71" dur="1" fill="hold">
                                          <p:stCondLst>
                                            <p:cond delay="0"/>
                                          </p:stCondLst>
                                        </p:cTn>
                                        <p:tgtEl>
                                          <p:spTgt spid="1297420"/>
                                        </p:tgtEl>
                                        <p:attrNameLst>
                                          <p:attrName>style.visibility</p:attrName>
                                        </p:attrNameLst>
                                      </p:cBhvr>
                                      <p:to>
                                        <p:strVal val="visible"/>
                                      </p:to>
                                    </p:set>
                                    <p:anim calcmode="lin" valueType="num">
                                      <p:cBhvr>
                                        <p:cTn id="72" dur="500" fill="hold"/>
                                        <p:tgtEl>
                                          <p:spTgt spid="1297420"/>
                                        </p:tgtEl>
                                        <p:attrNameLst>
                                          <p:attrName>ppt_x</p:attrName>
                                        </p:attrNameLst>
                                      </p:cBhvr>
                                      <p:tavLst>
                                        <p:tav tm="0">
                                          <p:val>
                                            <p:strVal val="#ppt_x"/>
                                          </p:val>
                                        </p:tav>
                                        <p:tav tm="100000">
                                          <p:val>
                                            <p:strVal val="#ppt_x"/>
                                          </p:val>
                                        </p:tav>
                                      </p:tavLst>
                                    </p:anim>
                                    <p:anim calcmode="lin" valueType="num">
                                      <p:cBhvr>
                                        <p:cTn id="73" dur="500" fill="hold"/>
                                        <p:tgtEl>
                                          <p:spTgt spid="1297420"/>
                                        </p:tgtEl>
                                        <p:attrNameLst>
                                          <p:attrName>ppt_y</p:attrName>
                                        </p:attrNameLst>
                                      </p:cBhvr>
                                      <p:tavLst>
                                        <p:tav tm="0">
                                          <p:val>
                                            <p:strVal val="#ppt_y-#ppt_h/2"/>
                                          </p:val>
                                        </p:tav>
                                        <p:tav tm="100000">
                                          <p:val>
                                            <p:strVal val="#ppt_y"/>
                                          </p:val>
                                        </p:tav>
                                      </p:tavLst>
                                    </p:anim>
                                    <p:anim calcmode="lin" valueType="num">
                                      <p:cBhvr>
                                        <p:cTn id="74" dur="500" fill="hold"/>
                                        <p:tgtEl>
                                          <p:spTgt spid="1297420"/>
                                        </p:tgtEl>
                                        <p:attrNameLst>
                                          <p:attrName>ppt_w</p:attrName>
                                        </p:attrNameLst>
                                      </p:cBhvr>
                                      <p:tavLst>
                                        <p:tav tm="0">
                                          <p:val>
                                            <p:strVal val="#ppt_w"/>
                                          </p:val>
                                        </p:tav>
                                        <p:tav tm="100000">
                                          <p:val>
                                            <p:strVal val="#ppt_w"/>
                                          </p:val>
                                        </p:tav>
                                      </p:tavLst>
                                    </p:anim>
                                    <p:anim calcmode="lin" valueType="num">
                                      <p:cBhvr>
                                        <p:cTn id="75" dur="500" fill="hold"/>
                                        <p:tgtEl>
                                          <p:spTgt spid="1297420"/>
                                        </p:tgtEl>
                                        <p:attrNameLst>
                                          <p:attrName>ppt_h</p:attrName>
                                        </p:attrNameLst>
                                      </p:cBhvr>
                                      <p:tavLst>
                                        <p:tav tm="0">
                                          <p:val>
                                            <p:fltVal val="0"/>
                                          </p:val>
                                        </p:tav>
                                        <p:tav tm="100000">
                                          <p:val>
                                            <p:strVal val="#ppt_h"/>
                                          </p:val>
                                        </p:tav>
                                      </p:tavLst>
                                    </p:anim>
                                  </p:childTnLst>
                                </p:cTn>
                              </p:par>
                            </p:childTnLst>
                          </p:cTn>
                        </p:par>
                        <p:par>
                          <p:cTn id="76" fill="hold">
                            <p:stCondLst>
                              <p:cond delay="2000"/>
                            </p:stCondLst>
                            <p:childTnLst>
                              <p:par>
                                <p:cTn id="77" presetID="17" presetClass="entr" presetSubtype="1" fill="hold" grpId="0" nodeType="afterEffect">
                                  <p:stCondLst>
                                    <p:cond delay="0"/>
                                  </p:stCondLst>
                                  <p:childTnLst>
                                    <p:set>
                                      <p:cBhvr>
                                        <p:cTn id="78" dur="1" fill="hold">
                                          <p:stCondLst>
                                            <p:cond delay="0"/>
                                          </p:stCondLst>
                                        </p:cTn>
                                        <p:tgtEl>
                                          <p:spTgt spid="1297437"/>
                                        </p:tgtEl>
                                        <p:attrNameLst>
                                          <p:attrName>style.visibility</p:attrName>
                                        </p:attrNameLst>
                                      </p:cBhvr>
                                      <p:to>
                                        <p:strVal val="visible"/>
                                      </p:to>
                                    </p:set>
                                    <p:anim calcmode="lin" valueType="num">
                                      <p:cBhvr>
                                        <p:cTn id="79" dur="500" fill="hold"/>
                                        <p:tgtEl>
                                          <p:spTgt spid="1297437"/>
                                        </p:tgtEl>
                                        <p:attrNameLst>
                                          <p:attrName>ppt_x</p:attrName>
                                        </p:attrNameLst>
                                      </p:cBhvr>
                                      <p:tavLst>
                                        <p:tav tm="0">
                                          <p:val>
                                            <p:strVal val="#ppt_x"/>
                                          </p:val>
                                        </p:tav>
                                        <p:tav tm="100000">
                                          <p:val>
                                            <p:strVal val="#ppt_x"/>
                                          </p:val>
                                        </p:tav>
                                      </p:tavLst>
                                    </p:anim>
                                    <p:anim calcmode="lin" valueType="num">
                                      <p:cBhvr>
                                        <p:cTn id="80" dur="500" fill="hold"/>
                                        <p:tgtEl>
                                          <p:spTgt spid="1297437"/>
                                        </p:tgtEl>
                                        <p:attrNameLst>
                                          <p:attrName>ppt_y</p:attrName>
                                        </p:attrNameLst>
                                      </p:cBhvr>
                                      <p:tavLst>
                                        <p:tav tm="0">
                                          <p:val>
                                            <p:strVal val="#ppt_y-#ppt_h/2"/>
                                          </p:val>
                                        </p:tav>
                                        <p:tav tm="100000">
                                          <p:val>
                                            <p:strVal val="#ppt_y"/>
                                          </p:val>
                                        </p:tav>
                                      </p:tavLst>
                                    </p:anim>
                                    <p:anim calcmode="lin" valueType="num">
                                      <p:cBhvr>
                                        <p:cTn id="81" dur="500" fill="hold"/>
                                        <p:tgtEl>
                                          <p:spTgt spid="1297437"/>
                                        </p:tgtEl>
                                        <p:attrNameLst>
                                          <p:attrName>ppt_w</p:attrName>
                                        </p:attrNameLst>
                                      </p:cBhvr>
                                      <p:tavLst>
                                        <p:tav tm="0">
                                          <p:val>
                                            <p:strVal val="#ppt_w"/>
                                          </p:val>
                                        </p:tav>
                                        <p:tav tm="100000">
                                          <p:val>
                                            <p:strVal val="#ppt_w"/>
                                          </p:val>
                                        </p:tav>
                                      </p:tavLst>
                                    </p:anim>
                                    <p:anim calcmode="lin" valueType="num">
                                      <p:cBhvr>
                                        <p:cTn id="82" dur="500" fill="hold"/>
                                        <p:tgtEl>
                                          <p:spTgt spid="1297437"/>
                                        </p:tgtEl>
                                        <p:attrNameLst>
                                          <p:attrName>ppt_h</p:attrName>
                                        </p:attrNameLst>
                                      </p:cBhvr>
                                      <p:tavLst>
                                        <p:tav tm="0">
                                          <p:val>
                                            <p:fltVal val="0"/>
                                          </p:val>
                                        </p:tav>
                                        <p:tav tm="100000">
                                          <p:val>
                                            <p:strVal val="#ppt_h"/>
                                          </p:val>
                                        </p:tav>
                                      </p:tavLst>
                                    </p:anim>
                                  </p:childTnLst>
                                </p:cTn>
                              </p:par>
                            </p:childTnLst>
                          </p:cTn>
                        </p:par>
                        <p:par>
                          <p:cTn id="83" fill="hold">
                            <p:stCondLst>
                              <p:cond delay="2500"/>
                            </p:stCondLst>
                            <p:childTnLst>
                              <p:par>
                                <p:cTn id="84" presetID="21" presetClass="entr" presetSubtype="2" fill="hold" grpId="0" nodeType="afterEffect">
                                  <p:stCondLst>
                                    <p:cond delay="0"/>
                                  </p:stCondLst>
                                  <p:childTnLst>
                                    <p:set>
                                      <p:cBhvr>
                                        <p:cTn id="85" dur="1" fill="hold">
                                          <p:stCondLst>
                                            <p:cond delay="0"/>
                                          </p:stCondLst>
                                        </p:cTn>
                                        <p:tgtEl>
                                          <p:spTgt spid="1297427"/>
                                        </p:tgtEl>
                                        <p:attrNameLst>
                                          <p:attrName>style.visibility</p:attrName>
                                        </p:attrNameLst>
                                      </p:cBhvr>
                                      <p:to>
                                        <p:strVal val="visible"/>
                                      </p:to>
                                    </p:set>
                                    <p:animEffect transition="in" filter="wheel(2)">
                                      <p:cBhvr>
                                        <p:cTn id="86" dur="2000"/>
                                        <p:tgtEl>
                                          <p:spTgt spid="1297427"/>
                                        </p:tgtEl>
                                      </p:cBhvr>
                                    </p:animEffect>
                                  </p:childTnLst>
                                </p:cTn>
                              </p:par>
                            </p:childTnLst>
                          </p:cTn>
                        </p:par>
                      </p:childTnLst>
                    </p:cTn>
                  </p:par>
                  <p:par>
                    <p:cTn id="87" fill="hold">
                      <p:stCondLst>
                        <p:cond delay="indefinite"/>
                      </p:stCondLst>
                      <p:childTnLst>
                        <p:par>
                          <p:cTn id="88" fill="hold">
                            <p:stCondLst>
                              <p:cond delay="0"/>
                            </p:stCondLst>
                            <p:childTnLst>
                              <p:par>
                                <p:cTn id="89" presetID="17" presetClass="entr" presetSubtype="1" fill="hold" grpId="0" nodeType="clickEffect">
                                  <p:stCondLst>
                                    <p:cond delay="0"/>
                                  </p:stCondLst>
                                  <p:childTnLst>
                                    <p:set>
                                      <p:cBhvr>
                                        <p:cTn id="90" dur="1" fill="hold">
                                          <p:stCondLst>
                                            <p:cond delay="0"/>
                                          </p:stCondLst>
                                        </p:cTn>
                                        <p:tgtEl>
                                          <p:spTgt spid="1297413"/>
                                        </p:tgtEl>
                                        <p:attrNameLst>
                                          <p:attrName>style.visibility</p:attrName>
                                        </p:attrNameLst>
                                      </p:cBhvr>
                                      <p:to>
                                        <p:strVal val="visible"/>
                                      </p:to>
                                    </p:set>
                                    <p:anim calcmode="lin" valueType="num">
                                      <p:cBhvr>
                                        <p:cTn id="91" dur="500" fill="hold"/>
                                        <p:tgtEl>
                                          <p:spTgt spid="1297413"/>
                                        </p:tgtEl>
                                        <p:attrNameLst>
                                          <p:attrName>ppt_x</p:attrName>
                                        </p:attrNameLst>
                                      </p:cBhvr>
                                      <p:tavLst>
                                        <p:tav tm="0">
                                          <p:val>
                                            <p:strVal val="#ppt_x"/>
                                          </p:val>
                                        </p:tav>
                                        <p:tav tm="100000">
                                          <p:val>
                                            <p:strVal val="#ppt_x"/>
                                          </p:val>
                                        </p:tav>
                                      </p:tavLst>
                                    </p:anim>
                                    <p:anim calcmode="lin" valueType="num">
                                      <p:cBhvr>
                                        <p:cTn id="92" dur="500" fill="hold"/>
                                        <p:tgtEl>
                                          <p:spTgt spid="1297413"/>
                                        </p:tgtEl>
                                        <p:attrNameLst>
                                          <p:attrName>ppt_y</p:attrName>
                                        </p:attrNameLst>
                                      </p:cBhvr>
                                      <p:tavLst>
                                        <p:tav tm="0">
                                          <p:val>
                                            <p:strVal val="#ppt_y-#ppt_h/2"/>
                                          </p:val>
                                        </p:tav>
                                        <p:tav tm="100000">
                                          <p:val>
                                            <p:strVal val="#ppt_y"/>
                                          </p:val>
                                        </p:tav>
                                      </p:tavLst>
                                    </p:anim>
                                    <p:anim calcmode="lin" valueType="num">
                                      <p:cBhvr>
                                        <p:cTn id="93" dur="500" fill="hold"/>
                                        <p:tgtEl>
                                          <p:spTgt spid="1297413"/>
                                        </p:tgtEl>
                                        <p:attrNameLst>
                                          <p:attrName>ppt_w</p:attrName>
                                        </p:attrNameLst>
                                      </p:cBhvr>
                                      <p:tavLst>
                                        <p:tav tm="0">
                                          <p:val>
                                            <p:strVal val="#ppt_w"/>
                                          </p:val>
                                        </p:tav>
                                        <p:tav tm="100000">
                                          <p:val>
                                            <p:strVal val="#ppt_w"/>
                                          </p:val>
                                        </p:tav>
                                      </p:tavLst>
                                    </p:anim>
                                    <p:anim calcmode="lin" valueType="num">
                                      <p:cBhvr>
                                        <p:cTn id="94" dur="500" fill="hold"/>
                                        <p:tgtEl>
                                          <p:spTgt spid="1297413"/>
                                        </p:tgtEl>
                                        <p:attrNameLst>
                                          <p:attrName>ppt_h</p:attrName>
                                        </p:attrNameLst>
                                      </p:cBhvr>
                                      <p:tavLst>
                                        <p:tav tm="0">
                                          <p:val>
                                            <p:fltVal val="0"/>
                                          </p:val>
                                        </p:tav>
                                        <p:tav tm="100000">
                                          <p:val>
                                            <p:strVal val="#ppt_h"/>
                                          </p:val>
                                        </p:tav>
                                      </p:tavLst>
                                    </p:anim>
                                  </p:childTnLst>
                                </p:cTn>
                              </p:par>
                            </p:childTnLst>
                          </p:cTn>
                        </p:par>
                        <p:par>
                          <p:cTn id="95" fill="hold">
                            <p:stCondLst>
                              <p:cond delay="500"/>
                            </p:stCondLst>
                            <p:childTnLst>
                              <p:par>
                                <p:cTn id="96" presetID="17" presetClass="entr" presetSubtype="4" fill="hold" grpId="0" nodeType="afterEffect">
                                  <p:stCondLst>
                                    <p:cond delay="0"/>
                                  </p:stCondLst>
                                  <p:childTnLst>
                                    <p:set>
                                      <p:cBhvr>
                                        <p:cTn id="97" dur="1" fill="hold">
                                          <p:stCondLst>
                                            <p:cond delay="0"/>
                                          </p:stCondLst>
                                        </p:cTn>
                                        <p:tgtEl>
                                          <p:spTgt spid="1297442"/>
                                        </p:tgtEl>
                                        <p:attrNameLst>
                                          <p:attrName>style.visibility</p:attrName>
                                        </p:attrNameLst>
                                      </p:cBhvr>
                                      <p:to>
                                        <p:strVal val="visible"/>
                                      </p:to>
                                    </p:set>
                                    <p:anim calcmode="lin" valueType="num">
                                      <p:cBhvr>
                                        <p:cTn id="98" dur="500" fill="hold"/>
                                        <p:tgtEl>
                                          <p:spTgt spid="1297442"/>
                                        </p:tgtEl>
                                        <p:attrNameLst>
                                          <p:attrName>ppt_x</p:attrName>
                                        </p:attrNameLst>
                                      </p:cBhvr>
                                      <p:tavLst>
                                        <p:tav tm="0">
                                          <p:val>
                                            <p:strVal val="#ppt_x"/>
                                          </p:val>
                                        </p:tav>
                                        <p:tav tm="100000">
                                          <p:val>
                                            <p:strVal val="#ppt_x"/>
                                          </p:val>
                                        </p:tav>
                                      </p:tavLst>
                                    </p:anim>
                                    <p:anim calcmode="lin" valueType="num">
                                      <p:cBhvr>
                                        <p:cTn id="99" dur="500" fill="hold"/>
                                        <p:tgtEl>
                                          <p:spTgt spid="1297442"/>
                                        </p:tgtEl>
                                        <p:attrNameLst>
                                          <p:attrName>ppt_y</p:attrName>
                                        </p:attrNameLst>
                                      </p:cBhvr>
                                      <p:tavLst>
                                        <p:tav tm="0">
                                          <p:val>
                                            <p:strVal val="#ppt_y+#ppt_h/2"/>
                                          </p:val>
                                        </p:tav>
                                        <p:tav tm="100000">
                                          <p:val>
                                            <p:strVal val="#ppt_y"/>
                                          </p:val>
                                        </p:tav>
                                      </p:tavLst>
                                    </p:anim>
                                    <p:anim calcmode="lin" valueType="num">
                                      <p:cBhvr>
                                        <p:cTn id="100" dur="500" fill="hold"/>
                                        <p:tgtEl>
                                          <p:spTgt spid="1297442"/>
                                        </p:tgtEl>
                                        <p:attrNameLst>
                                          <p:attrName>ppt_w</p:attrName>
                                        </p:attrNameLst>
                                      </p:cBhvr>
                                      <p:tavLst>
                                        <p:tav tm="0">
                                          <p:val>
                                            <p:strVal val="#ppt_w"/>
                                          </p:val>
                                        </p:tav>
                                        <p:tav tm="100000">
                                          <p:val>
                                            <p:strVal val="#ppt_w"/>
                                          </p:val>
                                        </p:tav>
                                      </p:tavLst>
                                    </p:anim>
                                    <p:anim calcmode="lin" valueType="num">
                                      <p:cBhvr>
                                        <p:cTn id="101" dur="500" fill="hold"/>
                                        <p:tgtEl>
                                          <p:spTgt spid="1297442"/>
                                        </p:tgtEl>
                                        <p:attrNameLst>
                                          <p:attrName>ppt_h</p:attrName>
                                        </p:attrNameLst>
                                      </p:cBhvr>
                                      <p:tavLst>
                                        <p:tav tm="0">
                                          <p:val>
                                            <p:fltVal val="0"/>
                                          </p:val>
                                        </p:tav>
                                        <p:tav tm="100000">
                                          <p:val>
                                            <p:strVal val="#ppt_h"/>
                                          </p:val>
                                        </p:tav>
                                      </p:tavLst>
                                    </p:anim>
                                  </p:childTnLst>
                                </p:cTn>
                              </p:par>
                            </p:childTnLst>
                          </p:cTn>
                        </p:par>
                        <p:par>
                          <p:cTn id="102" fill="hold">
                            <p:stCondLst>
                              <p:cond delay="1000"/>
                            </p:stCondLst>
                            <p:childTnLst>
                              <p:par>
                                <p:cTn id="103" presetID="17" presetClass="entr" presetSubtype="8" fill="hold" nodeType="afterEffect">
                                  <p:stCondLst>
                                    <p:cond delay="0"/>
                                  </p:stCondLst>
                                  <p:childTnLst>
                                    <p:set>
                                      <p:cBhvr>
                                        <p:cTn id="104" dur="1" fill="hold">
                                          <p:stCondLst>
                                            <p:cond delay="0"/>
                                          </p:stCondLst>
                                        </p:cTn>
                                        <p:tgtEl>
                                          <p:spTgt spid="1297441"/>
                                        </p:tgtEl>
                                        <p:attrNameLst>
                                          <p:attrName>style.visibility</p:attrName>
                                        </p:attrNameLst>
                                      </p:cBhvr>
                                      <p:to>
                                        <p:strVal val="visible"/>
                                      </p:to>
                                    </p:set>
                                    <p:anim calcmode="lin" valueType="num">
                                      <p:cBhvr>
                                        <p:cTn id="105" dur="500" fill="hold"/>
                                        <p:tgtEl>
                                          <p:spTgt spid="1297441"/>
                                        </p:tgtEl>
                                        <p:attrNameLst>
                                          <p:attrName>ppt_x</p:attrName>
                                        </p:attrNameLst>
                                      </p:cBhvr>
                                      <p:tavLst>
                                        <p:tav tm="0">
                                          <p:val>
                                            <p:strVal val="#ppt_x-#ppt_w/2"/>
                                          </p:val>
                                        </p:tav>
                                        <p:tav tm="100000">
                                          <p:val>
                                            <p:strVal val="#ppt_x"/>
                                          </p:val>
                                        </p:tav>
                                      </p:tavLst>
                                    </p:anim>
                                    <p:anim calcmode="lin" valueType="num">
                                      <p:cBhvr>
                                        <p:cTn id="106" dur="500" fill="hold"/>
                                        <p:tgtEl>
                                          <p:spTgt spid="1297441"/>
                                        </p:tgtEl>
                                        <p:attrNameLst>
                                          <p:attrName>ppt_y</p:attrName>
                                        </p:attrNameLst>
                                      </p:cBhvr>
                                      <p:tavLst>
                                        <p:tav tm="0">
                                          <p:val>
                                            <p:strVal val="#ppt_y"/>
                                          </p:val>
                                        </p:tav>
                                        <p:tav tm="100000">
                                          <p:val>
                                            <p:strVal val="#ppt_y"/>
                                          </p:val>
                                        </p:tav>
                                      </p:tavLst>
                                    </p:anim>
                                    <p:anim calcmode="lin" valueType="num">
                                      <p:cBhvr>
                                        <p:cTn id="107" dur="500" fill="hold"/>
                                        <p:tgtEl>
                                          <p:spTgt spid="1297441"/>
                                        </p:tgtEl>
                                        <p:attrNameLst>
                                          <p:attrName>ppt_w</p:attrName>
                                        </p:attrNameLst>
                                      </p:cBhvr>
                                      <p:tavLst>
                                        <p:tav tm="0">
                                          <p:val>
                                            <p:fltVal val="0"/>
                                          </p:val>
                                        </p:tav>
                                        <p:tav tm="100000">
                                          <p:val>
                                            <p:strVal val="#ppt_w"/>
                                          </p:val>
                                        </p:tav>
                                      </p:tavLst>
                                    </p:anim>
                                    <p:anim calcmode="lin" valueType="num">
                                      <p:cBhvr>
                                        <p:cTn id="108" dur="500" fill="hold"/>
                                        <p:tgtEl>
                                          <p:spTgt spid="1297441"/>
                                        </p:tgtEl>
                                        <p:attrNameLst>
                                          <p:attrName>ppt_h</p:attrName>
                                        </p:attrNameLst>
                                      </p:cBhvr>
                                      <p:tavLst>
                                        <p:tav tm="0">
                                          <p:val>
                                            <p:strVal val="#ppt_h"/>
                                          </p:val>
                                        </p:tav>
                                        <p:tav tm="100000">
                                          <p:val>
                                            <p:strVal val="#ppt_h"/>
                                          </p:val>
                                        </p:tav>
                                      </p:tavLst>
                                    </p:anim>
                                  </p:childTnLst>
                                </p:cTn>
                              </p:par>
                            </p:childTnLst>
                          </p:cTn>
                        </p:par>
                        <p:par>
                          <p:cTn id="109" fill="hold">
                            <p:stCondLst>
                              <p:cond delay="1500"/>
                            </p:stCondLst>
                            <p:childTnLst>
                              <p:par>
                                <p:cTn id="110" presetID="17" presetClass="entr" presetSubtype="1" fill="hold" grpId="1" nodeType="afterEffect">
                                  <p:stCondLst>
                                    <p:cond delay="0"/>
                                  </p:stCondLst>
                                  <p:childTnLst>
                                    <p:set>
                                      <p:cBhvr>
                                        <p:cTn id="111" dur="1" fill="hold">
                                          <p:stCondLst>
                                            <p:cond delay="0"/>
                                          </p:stCondLst>
                                        </p:cTn>
                                        <p:tgtEl>
                                          <p:spTgt spid="1297413"/>
                                        </p:tgtEl>
                                        <p:attrNameLst>
                                          <p:attrName>style.visibility</p:attrName>
                                        </p:attrNameLst>
                                      </p:cBhvr>
                                      <p:to>
                                        <p:strVal val="visible"/>
                                      </p:to>
                                    </p:set>
                                    <p:anim calcmode="lin" valueType="num">
                                      <p:cBhvr>
                                        <p:cTn id="112" dur="500" fill="hold"/>
                                        <p:tgtEl>
                                          <p:spTgt spid="1297413"/>
                                        </p:tgtEl>
                                        <p:attrNameLst>
                                          <p:attrName>ppt_x</p:attrName>
                                        </p:attrNameLst>
                                      </p:cBhvr>
                                      <p:tavLst>
                                        <p:tav tm="0">
                                          <p:val>
                                            <p:strVal val="#ppt_x"/>
                                          </p:val>
                                        </p:tav>
                                        <p:tav tm="100000">
                                          <p:val>
                                            <p:strVal val="#ppt_x"/>
                                          </p:val>
                                        </p:tav>
                                      </p:tavLst>
                                    </p:anim>
                                    <p:anim calcmode="lin" valueType="num">
                                      <p:cBhvr>
                                        <p:cTn id="113" dur="500" fill="hold"/>
                                        <p:tgtEl>
                                          <p:spTgt spid="1297413"/>
                                        </p:tgtEl>
                                        <p:attrNameLst>
                                          <p:attrName>ppt_y</p:attrName>
                                        </p:attrNameLst>
                                      </p:cBhvr>
                                      <p:tavLst>
                                        <p:tav tm="0">
                                          <p:val>
                                            <p:strVal val="#ppt_y-#ppt_h/2"/>
                                          </p:val>
                                        </p:tav>
                                        <p:tav tm="100000">
                                          <p:val>
                                            <p:strVal val="#ppt_y"/>
                                          </p:val>
                                        </p:tav>
                                      </p:tavLst>
                                    </p:anim>
                                    <p:anim calcmode="lin" valueType="num">
                                      <p:cBhvr>
                                        <p:cTn id="114" dur="500" fill="hold"/>
                                        <p:tgtEl>
                                          <p:spTgt spid="1297413"/>
                                        </p:tgtEl>
                                        <p:attrNameLst>
                                          <p:attrName>ppt_w</p:attrName>
                                        </p:attrNameLst>
                                      </p:cBhvr>
                                      <p:tavLst>
                                        <p:tav tm="0">
                                          <p:val>
                                            <p:strVal val="#ppt_w"/>
                                          </p:val>
                                        </p:tav>
                                        <p:tav tm="100000">
                                          <p:val>
                                            <p:strVal val="#ppt_w"/>
                                          </p:val>
                                        </p:tav>
                                      </p:tavLst>
                                    </p:anim>
                                    <p:anim calcmode="lin" valueType="num">
                                      <p:cBhvr>
                                        <p:cTn id="115" dur="500" fill="hold"/>
                                        <p:tgtEl>
                                          <p:spTgt spid="1297413"/>
                                        </p:tgtEl>
                                        <p:attrNameLst>
                                          <p:attrName>ppt_h</p:attrName>
                                        </p:attrNameLst>
                                      </p:cBhvr>
                                      <p:tavLst>
                                        <p:tav tm="0">
                                          <p:val>
                                            <p:fltVal val="0"/>
                                          </p:val>
                                        </p:tav>
                                        <p:tav tm="100000">
                                          <p:val>
                                            <p:strVal val="#ppt_h"/>
                                          </p:val>
                                        </p:tav>
                                      </p:tavLst>
                                    </p:anim>
                                  </p:childTnLst>
                                </p:cTn>
                              </p:par>
                            </p:childTnLst>
                          </p:cTn>
                        </p:par>
                        <p:par>
                          <p:cTn id="116" fill="hold">
                            <p:stCondLst>
                              <p:cond delay="2000"/>
                            </p:stCondLst>
                            <p:childTnLst>
                              <p:par>
                                <p:cTn id="117" presetID="17" presetClass="entr" presetSubtype="1" fill="hold" grpId="0" nodeType="afterEffect">
                                  <p:stCondLst>
                                    <p:cond delay="0"/>
                                  </p:stCondLst>
                                  <p:childTnLst>
                                    <p:set>
                                      <p:cBhvr>
                                        <p:cTn id="118" dur="1" fill="hold">
                                          <p:stCondLst>
                                            <p:cond delay="0"/>
                                          </p:stCondLst>
                                        </p:cTn>
                                        <p:tgtEl>
                                          <p:spTgt spid="1297440"/>
                                        </p:tgtEl>
                                        <p:attrNameLst>
                                          <p:attrName>style.visibility</p:attrName>
                                        </p:attrNameLst>
                                      </p:cBhvr>
                                      <p:to>
                                        <p:strVal val="visible"/>
                                      </p:to>
                                    </p:set>
                                    <p:anim calcmode="lin" valueType="num">
                                      <p:cBhvr>
                                        <p:cTn id="119" dur="500" fill="hold"/>
                                        <p:tgtEl>
                                          <p:spTgt spid="1297440"/>
                                        </p:tgtEl>
                                        <p:attrNameLst>
                                          <p:attrName>ppt_x</p:attrName>
                                        </p:attrNameLst>
                                      </p:cBhvr>
                                      <p:tavLst>
                                        <p:tav tm="0">
                                          <p:val>
                                            <p:strVal val="#ppt_x"/>
                                          </p:val>
                                        </p:tav>
                                        <p:tav tm="100000">
                                          <p:val>
                                            <p:strVal val="#ppt_x"/>
                                          </p:val>
                                        </p:tav>
                                      </p:tavLst>
                                    </p:anim>
                                    <p:anim calcmode="lin" valueType="num">
                                      <p:cBhvr>
                                        <p:cTn id="120" dur="500" fill="hold"/>
                                        <p:tgtEl>
                                          <p:spTgt spid="1297440"/>
                                        </p:tgtEl>
                                        <p:attrNameLst>
                                          <p:attrName>ppt_y</p:attrName>
                                        </p:attrNameLst>
                                      </p:cBhvr>
                                      <p:tavLst>
                                        <p:tav tm="0">
                                          <p:val>
                                            <p:strVal val="#ppt_y-#ppt_h/2"/>
                                          </p:val>
                                        </p:tav>
                                        <p:tav tm="100000">
                                          <p:val>
                                            <p:strVal val="#ppt_y"/>
                                          </p:val>
                                        </p:tav>
                                      </p:tavLst>
                                    </p:anim>
                                    <p:anim calcmode="lin" valueType="num">
                                      <p:cBhvr>
                                        <p:cTn id="121" dur="500" fill="hold"/>
                                        <p:tgtEl>
                                          <p:spTgt spid="1297440"/>
                                        </p:tgtEl>
                                        <p:attrNameLst>
                                          <p:attrName>ppt_w</p:attrName>
                                        </p:attrNameLst>
                                      </p:cBhvr>
                                      <p:tavLst>
                                        <p:tav tm="0">
                                          <p:val>
                                            <p:strVal val="#ppt_w"/>
                                          </p:val>
                                        </p:tav>
                                        <p:tav tm="100000">
                                          <p:val>
                                            <p:strVal val="#ppt_w"/>
                                          </p:val>
                                        </p:tav>
                                      </p:tavLst>
                                    </p:anim>
                                    <p:anim calcmode="lin" valueType="num">
                                      <p:cBhvr>
                                        <p:cTn id="122" dur="500" fill="hold"/>
                                        <p:tgtEl>
                                          <p:spTgt spid="1297440"/>
                                        </p:tgtEl>
                                        <p:attrNameLst>
                                          <p:attrName>ppt_h</p:attrName>
                                        </p:attrNameLst>
                                      </p:cBhvr>
                                      <p:tavLst>
                                        <p:tav tm="0">
                                          <p:val>
                                            <p:fltVal val="0"/>
                                          </p:val>
                                        </p:tav>
                                        <p:tav tm="100000">
                                          <p:val>
                                            <p:strVal val="#ppt_h"/>
                                          </p:val>
                                        </p:tav>
                                      </p:tavLst>
                                    </p:anim>
                                  </p:childTnLst>
                                </p:cTn>
                              </p:par>
                            </p:childTnLst>
                          </p:cTn>
                        </p:par>
                        <p:par>
                          <p:cTn id="123" fill="hold">
                            <p:stCondLst>
                              <p:cond delay="2500"/>
                            </p:stCondLst>
                            <p:childTnLst>
                              <p:par>
                                <p:cTn id="124" presetID="17" presetClass="entr" presetSubtype="8" fill="hold" nodeType="afterEffect">
                                  <p:stCondLst>
                                    <p:cond delay="0"/>
                                  </p:stCondLst>
                                  <p:childTnLst>
                                    <p:set>
                                      <p:cBhvr>
                                        <p:cTn id="125" dur="1" fill="hold">
                                          <p:stCondLst>
                                            <p:cond delay="0"/>
                                          </p:stCondLst>
                                        </p:cTn>
                                        <p:tgtEl>
                                          <p:spTgt spid="1297421"/>
                                        </p:tgtEl>
                                        <p:attrNameLst>
                                          <p:attrName>style.visibility</p:attrName>
                                        </p:attrNameLst>
                                      </p:cBhvr>
                                      <p:to>
                                        <p:strVal val="visible"/>
                                      </p:to>
                                    </p:set>
                                    <p:anim calcmode="lin" valueType="num">
                                      <p:cBhvr>
                                        <p:cTn id="126" dur="500" fill="hold"/>
                                        <p:tgtEl>
                                          <p:spTgt spid="1297421"/>
                                        </p:tgtEl>
                                        <p:attrNameLst>
                                          <p:attrName>ppt_x</p:attrName>
                                        </p:attrNameLst>
                                      </p:cBhvr>
                                      <p:tavLst>
                                        <p:tav tm="0">
                                          <p:val>
                                            <p:strVal val="#ppt_x-#ppt_w/2"/>
                                          </p:val>
                                        </p:tav>
                                        <p:tav tm="100000">
                                          <p:val>
                                            <p:strVal val="#ppt_x"/>
                                          </p:val>
                                        </p:tav>
                                      </p:tavLst>
                                    </p:anim>
                                    <p:anim calcmode="lin" valueType="num">
                                      <p:cBhvr>
                                        <p:cTn id="127" dur="500" fill="hold"/>
                                        <p:tgtEl>
                                          <p:spTgt spid="1297421"/>
                                        </p:tgtEl>
                                        <p:attrNameLst>
                                          <p:attrName>ppt_y</p:attrName>
                                        </p:attrNameLst>
                                      </p:cBhvr>
                                      <p:tavLst>
                                        <p:tav tm="0">
                                          <p:val>
                                            <p:strVal val="#ppt_y"/>
                                          </p:val>
                                        </p:tav>
                                        <p:tav tm="100000">
                                          <p:val>
                                            <p:strVal val="#ppt_y"/>
                                          </p:val>
                                        </p:tav>
                                      </p:tavLst>
                                    </p:anim>
                                    <p:anim calcmode="lin" valueType="num">
                                      <p:cBhvr>
                                        <p:cTn id="128" dur="500" fill="hold"/>
                                        <p:tgtEl>
                                          <p:spTgt spid="1297421"/>
                                        </p:tgtEl>
                                        <p:attrNameLst>
                                          <p:attrName>ppt_w</p:attrName>
                                        </p:attrNameLst>
                                      </p:cBhvr>
                                      <p:tavLst>
                                        <p:tav tm="0">
                                          <p:val>
                                            <p:fltVal val="0"/>
                                          </p:val>
                                        </p:tav>
                                        <p:tav tm="100000">
                                          <p:val>
                                            <p:strVal val="#ppt_w"/>
                                          </p:val>
                                        </p:tav>
                                      </p:tavLst>
                                    </p:anim>
                                    <p:anim calcmode="lin" valueType="num">
                                      <p:cBhvr>
                                        <p:cTn id="129" dur="500" fill="hold"/>
                                        <p:tgtEl>
                                          <p:spTgt spid="1297421"/>
                                        </p:tgtEl>
                                        <p:attrNameLst>
                                          <p:attrName>ppt_h</p:attrName>
                                        </p:attrNameLst>
                                      </p:cBhvr>
                                      <p:tavLst>
                                        <p:tav tm="0">
                                          <p:val>
                                            <p:strVal val="#ppt_h"/>
                                          </p:val>
                                        </p:tav>
                                        <p:tav tm="100000">
                                          <p:val>
                                            <p:strVal val="#ppt_h"/>
                                          </p:val>
                                        </p:tav>
                                      </p:tavLst>
                                    </p:anim>
                                  </p:childTnLst>
                                </p:cTn>
                              </p:par>
                              <p:par>
                                <p:cTn id="130" presetID="21" presetClass="entr" presetSubtype="2" fill="hold" grpId="0" nodeType="withEffect">
                                  <p:stCondLst>
                                    <p:cond delay="0"/>
                                  </p:stCondLst>
                                  <p:childTnLst>
                                    <p:set>
                                      <p:cBhvr>
                                        <p:cTn id="131" dur="1" fill="hold">
                                          <p:stCondLst>
                                            <p:cond delay="0"/>
                                          </p:stCondLst>
                                        </p:cTn>
                                        <p:tgtEl>
                                          <p:spTgt spid="1297428"/>
                                        </p:tgtEl>
                                        <p:attrNameLst>
                                          <p:attrName>style.visibility</p:attrName>
                                        </p:attrNameLst>
                                      </p:cBhvr>
                                      <p:to>
                                        <p:strVal val="visible"/>
                                      </p:to>
                                    </p:set>
                                    <p:animEffect transition="in" filter="wheel(2)">
                                      <p:cBhvr>
                                        <p:cTn id="132" dur="2000"/>
                                        <p:tgtEl>
                                          <p:spTgt spid="1297428"/>
                                        </p:tgtEl>
                                      </p:cBhvr>
                                    </p:animEffect>
                                  </p:childTnLst>
                                </p:cTn>
                              </p:par>
                            </p:childTnLst>
                          </p:cTn>
                        </p:par>
                        <p:par>
                          <p:cTn id="133" fill="hold">
                            <p:stCondLst>
                              <p:cond delay="3000"/>
                            </p:stCondLst>
                            <p:childTnLst>
                              <p:par>
                                <p:cTn id="134" presetID="17" presetClass="entr" presetSubtype="1" fill="hold" grpId="0" nodeType="afterEffect">
                                  <p:stCondLst>
                                    <p:cond delay="0"/>
                                  </p:stCondLst>
                                  <p:childTnLst>
                                    <p:set>
                                      <p:cBhvr>
                                        <p:cTn id="135" dur="1" fill="hold">
                                          <p:stCondLst>
                                            <p:cond delay="0"/>
                                          </p:stCondLst>
                                        </p:cTn>
                                        <p:tgtEl>
                                          <p:spTgt spid="1297414"/>
                                        </p:tgtEl>
                                        <p:attrNameLst>
                                          <p:attrName>style.visibility</p:attrName>
                                        </p:attrNameLst>
                                      </p:cBhvr>
                                      <p:to>
                                        <p:strVal val="visible"/>
                                      </p:to>
                                    </p:set>
                                    <p:anim calcmode="lin" valueType="num">
                                      <p:cBhvr>
                                        <p:cTn id="136" dur="500" fill="hold"/>
                                        <p:tgtEl>
                                          <p:spTgt spid="1297414"/>
                                        </p:tgtEl>
                                        <p:attrNameLst>
                                          <p:attrName>ppt_x</p:attrName>
                                        </p:attrNameLst>
                                      </p:cBhvr>
                                      <p:tavLst>
                                        <p:tav tm="0">
                                          <p:val>
                                            <p:strVal val="#ppt_x"/>
                                          </p:val>
                                        </p:tav>
                                        <p:tav tm="100000">
                                          <p:val>
                                            <p:strVal val="#ppt_x"/>
                                          </p:val>
                                        </p:tav>
                                      </p:tavLst>
                                    </p:anim>
                                    <p:anim calcmode="lin" valueType="num">
                                      <p:cBhvr>
                                        <p:cTn id="137" dur="500" fill="hold"/>
                                        <p:tgtEl>
                                          <p:spTgt spid="1297414"/>
                                        </p:tgtEl>
                                        <p:attrNameLst>
                                          <p:attrName>ppt_y</p:attrName>
                                        </p:attrNameLst>
                                      </p:cBhvr>
                                      <p:tavLst>
                                        <p:tav tm="0">
                                          <p:val>
                                            <p:strVal val="#ppt_y-#ppt_h/2"/>
                                          </p:val>
                                        </p:tav>
                                        <p:tav tm="100000">
                                          <p:val>
                                            <p:strVal val="#ppt_y"/>
                                          </p:val>
                                        </p:tav>
                                      </p:tavLst>
                                    </p:anim>
                                    <p:anim calcmode="lin" valueType="num">
                                      <p:cBhvr>
                                        <p:cTn id="138" dur="500" fill="hold"/>
                                        <p:tgtEl>
                                          <p:spTgt spid="1297414"/>
                                        </p:tgtEl>
                                        <p:attrNameLst>
                                          <p:attrName>ppt_w</p:attrName>
                                        </p:attrNameLst>
                                      </p:cBhvr>
                                      <p:tavLst>
                                        <p:tav tm="0">
                                          <p:val>
                                            <p:strVal val="#ppt_w"/>
                                          </p:val>
                                        </p:tav>
                                        <p:tav tm="100000">
                                          <p:val>
                                            <p:strVal val="#ppt_w"/>
                                          </p:val>
                                        </p:tav>
                                      </p:tavLst>
                                    </p:anim>
                                    <p:anim calcmode="lin" valueType="num">
                                      <p:cBhvr>
                                        <p:cTn id="139" dur="500" fill="hold"/>
                                        <p:tgtEl>
                                          <p:spTgt spid="1297414"/>
                                        </p:tgtEl>
                                        <p:attrNameLst>
                                          <p:attrName>ppt_h</p:attrName>
                                        </p:attrNameLst>
                                      </p:cBhvr>
                                      <p:tavLst>
                                        <p:tav tm="0">
                                          <p:val>
                                            <p:fltVal val="0"/>
                                          </p:val>
                                        </p:tav>
                                        <p:tav tm="100000">
                                          <p:val>
                                            <p:strVal val="#ppt_h"/>
                                          </p:val>
                                        </p:tav>
                                      </p:tavLst>
                                    </p:anim>
                                  </p:childTnLst>
                                </p:cTn>
                              </p:par>
                            </p:childTnLst>
                          </p:cTn>
                        </p:par>
                      </p:childTnLst>
                    </p:cTn>
                  </p:par>
                  <p:par>
                    <p:cTn id="140" fill="hold">
                      <p:stCondLst>
                        <p:cond delay="indefinite"/>
                      </p:stCondLst>
                      <p:childTnLst>
                        <p:par>
                          <p:cTn id="141" fill="hold">
                            <p:stCondLst>
                              <p:cond delay="0"/>
                            </p:stCondLst>
                            <p:childTnLst>
                              <p:par>
                                <p:cTn id="142" presetID="17" presetClass="entr" presetSubtype="1" fill="hold" nodeType="clickEffect">
                                  <p:stCondLst>
                                    <p:cond delay="0"/>
                                  </p:stCondLst>
                                  <p:childTnLst>
                                    <p:set>
                                      <p:cBhvr>
                                        <p:cTn id="143" dur="1" fill="hold">
                                          <p:stCondLst>
                                            <p:cond delay="0"/>
                                          </p:stCondLst>
                                        </p:cTn>
                                        <p:tgtEl>
                                          <p:spTgt spid="132110"/>
                                        </p:tgtEl>
                                        <p:attrNameLst>
                                          <p:attrName>style.visibility</p:attrName>
                                        </p:attrNameLst>
                                      </p:cBhvr>
                                      <p:to>
                                        <p:strVal val="visible"/>
                                      </p:to>
                                    </p:set>
                                    <p:anim calcmode="lin" valueType="num">
                                      <p:cBhvr>
                                        <p:cTn id="144" dur="500" fill="hold"/>
                                        <p:tgtEl>
                                          <p:spTgt spid="132110"/>
                                        </p:tgtEl>
                                        <p:attrNameLst>
                                          <p:attrName>ppt_x</p:attrName>
                                        </p:attrNameLst>
                                      </p:cBhvr>
                                      <p:tavLst>
                                        <p:tav tm="0">
                                          <p:val>
                                            <p:strVal val="#ppt_x"/>
                                          </p:val>
                                        </p:tav>
                                        <p:tav tm="100000">
                                          <p:val>
                                            <p:strVal val="#ppt_x"/>
                                          </p:val>
                                        </p:tav>
                                      </p:tavLst>
                                    </p:anim>
                                    <p:anim calcmode="lin" valueType="num">
                                      <p:cBhvr>
                                        <p:cTn id="145" dur="500" fill="hold"/>
                                        <p:tgtEl>
                                          <p:spTgt spid="132110"/>
                                        </p:tgtEl>
                                        <p:attrNameLst>
                                          <p:attrName>ppt_y</p:attrName>
                                        </p:attrNameLst>
                                      </p:cBhvr>
                                      <p:tavLst>
                                        <p:tav tm="0">
                                          <p:val>
                                            <p:strVal val="#ppt_y-#ppt_h/2"/>
                                          </p:val>
                                        </p:tav>
                                        <p:tav tm="100000">
                                          <p:val>
                                            <p:strVal val="#ppt_y"/>
                                          </p:val>
                                        </p:tav>
                                      </p:tavLst>
                                    </p:anim>
                                    <p:anim calcmode="lin" valueType="num">
                                      <p:cBhvr>
                                        <p:cTn id="146" dur="500" fill="hold"/>
                                        <p:tgtEl>
                                          <p:spTgt spid="132110"/>
                                        </p:tgtEl>
                                        <p:attrNameLst>
                                          <p:attrName>ppt_w</p:attrName>
                                        </p:attrNameLst>
                                      </p:cBhvr>
                                      <p:tavLst>
                                        <p:tav tm="0">
                                          <p:val>
                                            <p:strVal val="#ppt_w"/>
                                          </p:val>
                                        </p:tav>
                                        <p:tav tm="100000">
                                          <p:val>
                                            <p:strVal val="#ppt_w"/>
                                          </p:val>
                                        </p:tav>
                                      </p:tavLst>
                                    </p:anim>
                                    <p:anim calcmode="lin" valueType="num">
                                      <p:cBhvr>
                                        <p:cTn id="147" dur="500" fill="hold"/>
                                        <p:tgtEl>
                                          <p:spTgt spid="132110"/>
                                        </p:tgtEl>
                                        <p:attrNameLst>
                                          <p:attrName>ppt_h</p:attrName>
                                        </p:attrNameLst>
                                      </p:cBhvr>
                                      <p:tavLst>
                                        <p:tav tm="0">
                                          <p:val>
                                            <p:fltVal val="0"/>
                                          </p:val>
                                        </p:tav>
                                        <p:tav tm="100000">
                                          <p:val>
                                            <p:strVal val="#ppt_h"/>
                                          </p:val>
                                        </p:tav>
                                      </p:tavLst>
                                    </p:anim>
                                  </p:childTnLst>
                                </p:cTn>
                              </p:par>
                            </p:childTnLst>
                          </p:cTn>
                        </p:par>
                        <p:par>
                          <p:cTn id="148" fill="hold">
                            <p:stCondLst>
                              <p:cond delay="500"/>
                            </p:stCondLst>
                            <p:childTnLst>
                              <p:par>
                                <p:cTn id="149" presetID="17" presetClass="entr" presetSubtype="1" fill="hold" grpId="0" nodeType="afterEffect">
                                  <p:stCondLst>
                                    <p:cond delay="0"/>
                                  </p:stCondLst>
                                  <p:childTnLst>
                                    <p:set>
                                      <p:cBhvr>
                                        <p:cTn id="150" dur="1" fill="hold">
                                          <p:stCondLst>
                                            <p:cond delay="0"/>
                                          </p:stCondLst>
                                        </p:cTn>
                                        <p:tgtEl>
                                          <p:spTgt spid="1297416"/>
                                        </p:tgtEl>
                                        <p:attrNameLst>
                                          <p:attrName>style.visibility</p:attrName>
                                        </p:attrNameLst>
                                      </p:cBhvr>
                                      <p:to>
                                        <p:strVal val="visible"/>
                                      </p:to>
                                    </p:set>
                                    <p:anim calcmode="lin" valueType="num">
                                      <p:cBhvr>
                                        <p:cTn id="151" dur="500" fill="hold"/>
                                        <p:tgtEl>
                                          <p:spTgt spid="1297416"/>
                                        </p:tgtEl>
                                        <p:attrNameLst>
                                          <p:attrName>ppt_x</p:attrName>
                                        </p:attrNameLst>
                                      </p:cBhvr>
                                      <p:tavLst>
                                        <p:tav tm="0">
                                          <p:val>
                                            <p:strVal val="#ppt_x"/>
                                          </p:val>
                                        </p:tav>
                                        <p:tav tm="100000">
                                          <p:val>
                                            <p:strVal val="#ppt_x"/>
                                          </p:val>
                                        </p:tav>
                                      </p:tavLst>
                                    </p:anim>
                                    <p:anim calcmode="lin" valueType="num">
                                      <p:cBhvr>
                                        <p:cTn id="152" dur="500" fill="hold"/>
                                        <p:tgtEl>
                                          <p:spTgt spid="1297416"/>
                                        </p:tgtEl>
                                        <p:attrNameLst>
                                          <p:attrName>ppt_y</p:attrName>
                                        </p:attrNameLst>
                                      </p:cBhvr>
                                      <p:tavLst>
                                        <p:tav tm="0">
                                          <p:val>
                                            <p:strVal val="#ppt_y-#ppt_h/2"/>
                                          </p:val>
                                        </p:tav>
                                        <p:tav tm="100000">
                                          <p:val>
                                            <p:strVal val="#ppt_y"/>
                                          </p:val>
                                        </p:tav>
                                      </p:tavLst>
                                    </p:anim>
                                    <p:anim calcmode="lin" valueType="num">
                                      <p:cBhvr>
                                        <p:cTn id="153" dur="500" fill="hold"/>
                                        <p:tgtEl>
                                          <p:spTgt spid="1297416"/>
                                        </p:tgtEl>
                                        <p:attrNameLst>
                                          <p:attrName>ppt_w</p:attrName>
                                        </p:attrNameLst>
                                      </p:cBhvr>
                                      <p:tavLst>
                                        <p:tav tm="0">
                                          <p:val>
                                            <p:strVal val="#ppt_w"/>
                                          </p:val>
                                        </p:tav>
                                        <p:tav tm="100000">
                                          <p:val>
                                            <p:strVal val="#ppt_w"/>
                                          </p:val>
                                        </p:tav>
                                      </p:tavLst>
                                    </p:anim>
                                    <p:anim calcmode="lin" valueType="num">
                                      <p:cBhvr>
                                        <p:cTn id="154" dur="500" fill="hold"/>
                                        <p:tgtEl>
                                          <p:spTgt spid="1297416"/>
                                        </p:tgtEl>
                                        <p:attrNameLst>
                                          <p:attrName>ppt_h</p:attrName>
                                        </p:attrNameLst>
                                      </p:cBhvr>
                                      <p:tavLst>
                                        <p:tav tm="0">
                                          <p:val>
                                            <p:fltVal val="0"/>
                                          </p:val>
                                        </p:tav>
                                        <p:tav tm="100000">
                                          <p:val>
                                            <p:strVal val="#ppt_h"/>
                                          </p:val>
                                        </p:tav>
                                      </p:tavLst>
                                    </p:anim>
                                  </p:childTnLst>
                                </p:cTn>
                              </p:par>
                              <p:par>
                                <p:cTn id="155" presetID="21" presetClass="entr" presetSubtype="2" fill="hold" grpId="0" nodeType="withEffect">
                                  <p:stCondLst>
                                    <p:cond delay="0"/>
                                  </p:stCondLst>
                                  <p:childTnLst>
                                    <p:set>
                                      <p:cBhvr>
                                        <p:cTn id="156" dur="1" fill="hold">
                                          <p:stCondLst>
                                            <p:cond delay="0"/>
                                          </p:stCondLst>
                                        </p:cTn>
                                        <p:tgtEl>
                                          <p:spTgt spid="1297429"/>
                                        </p:tgtEl>
                                        <p:attrNameLst>
                                          <p:attrName>style.visibility</p:attrName>
                                        </p:attrNameLst>
                                      </p:cBhvr>
                                      <p:to>
                                        <p:strVal val="visible"/>
                                      </p:to>
                                    </p:set>
                                    <p:animEffect transition="in" filter="wheel(2)">
                                      <p:cBhvr>
                                        <p:cTn id="157" dur="2000"/>
                                        <p:tgtEl>
                                          <p:spTgt spid="1297429"/>
                                        </p:tgtEl>
                                      </p:cBhvr>
                                    </p:animEffect>
                                  </p:childTnLst>
                                </p:cTn>
                              </p:par>
                            </p:childTnLst>
                          </p:cTn>
                        </p:par>
                      </p:childTnLst>
                    </p:cTn>
                  </p:par>
                  <p:par>
                    <p:cTn id="158" fill="hold">
                      <p:stCondLst>
                        <p:cond delay="indefinite"/>
                      </p:stCondLst>
                      <p:childTnLst>
                        <p:par>
                          <p:cTn id="159" fill="hold">
                            <p:stCondLst>
                              <p:cond delay="0"/>
                            </p:stCondLst>
                            <p:childTnLst>
                              <p:par>
                                <p:cTn id="160" presetID="17" presetClass="entr" presetSubtype="1" fill="hold" nodeType="clickEffect">
                                  <p:stCondLst>
                                    <p:cond delay="0"/>
                                  </p:stCondLst>
                                  <p:childTnLst>
                                    <p:set>
                                      <p:cBhvr>
                                        <p:cTn id="161" dur="1" fill="hold">
                                          <p:stCondLst>
                                            <p:cond delay="0"/>
                                          </p:stCondLst>
                                        </p:cTn>
                                        <p:tgtEl>
                                          <p:spTgt spid="1297423"/>
                                        </p:tgtEl>
                                        <p:attrNameLst>
                                          <p:attrName>style.visibility</p:attrName>
                                        </p:attrNameLst>
                                      </p:cBhvr>
                                      <p:to>
                                        <p:strVal val="visible"/>
                                      </p:to>
                                    </p:set>
                                    <p:anim calcmode="lin" valueType="num">
                                      <p:cBhvr>
                                        <p:cTn id="162" dur="500" fill="hold"/>
                                        <p:tgtEl>
                                          <p:spTgt spid="1297423"/>
                                        </p:tgtEl>
                                        <p:attrNameLst>
                                          <p:attrName>ppt_x</p:attrName>
                                        </p:attrNameLst>
                                      </p:cBhvr>
                                      <p:tavLst>
                                        <p:tav tm="0">
                                          <p:val>
                                            <p:strVal val="#ppt_x"/>
                                          </p:val>
                                        </p:tav>
                                        <p:tav tm="100000">
                                          <p:val>
                                            <p:strVal val="#ppt_x"/>
                                          </p:val>
                                        </p:tav>
                                      </p:tavLst>
                                    </p:anim>
                                    <p:anim calcmode="lin" valueType="num">
                                      <p:cBhvr>
                                        <p:cTn id="163" dur="500" fill="hold"/>
                                        <p:tgtEl>
                                          <p:spTgt spid="1297423"/>
                                        </p:tgtEl>
                                        <p:attrNameLst>
                                          <p:attrName>ppt_y</p:attrName>
                                        </p:attrNameLst>
                                      </p:cBhvr>
                                      <p:tavLst>
                                        <p:tav tm="0">
                                          <p:val>
                                            <p:strVal val="#ppt_y-#ppt_h/2"/>
                                          </p:val>
                                        </p:tav>
                                        <p:tav tm="100000">
                                          <p:val>
                                            <p:strVal val="#ppt_y"/>
                                          </p:val>
                                        </p:tav>
                                      </p:tavLst>
                                    </p:anim>
                                    <p:anim calcmode="lin" valueType="num">
                                      <p:cBhvr>
                                        <p:cTn id="164" dur="500" fill="hold"/>
                                        <p:tgtEl>
                                          <p:spTgt spid="1297423"/>
                                        </p:tgtEl>
                                        <p:attrNameLst>
                                          <p:attrName>ppt_w</p:attrName>
                                        </p:attrNameLst>
                                      </p:cBhvr>
                                      <p:tavLst>
                                        <p:tav tm="0">
                                          <p:val>
                                            <p:strVal val="#ppt_w"/>
                                          </p:val>
                                        </p:tav>
                                        <p:tav tm="100000">
                                          <p:val>
                                            <p:strVal val="#ppt_w"/>
                                          </p:val>
                                        </p:tav>
                                      </p:tavLst>
                                    </p:anim>
                                    <p:anim calcmode="lin" valueType="num">
                                      <p:cBhvr>
                                        <p:cTn id="165" dur="500" fill="hold"/>
                                        <p:tgtEl>
                                          <p:spTgt spid="1297423"/>
                                        </p:tgtEl>
                                        <p:attrNameLst>
                                          <p:attrName>ppt_h</p:attrName>
                                        </p:attrNameLst>
                                      </p:cBhvr>
                                      <p:tavLst>
                                        <p:tav tm="0">
                                          <p:val>
                                            <p:fltVal val="0"/>
                                          </p:val>
                                        </p:tav>
                                        <p:tav tm="100000">
                                          <p:val>
                                            <p:strVal val="#ppt_h"/>
                                          </p:val>
                                        </p:tav>
                                      </p:tavLst>
                                    </p:anim>
                                  </p:childTnLst>
                                </p:cTn>
                              </p:par>
                            </p:childTnLst>
                          </p:cTn>
                        </p:par>
                        <p:par>
                          <p:cTn id="166" fill="hold">
                            <p:stCondLst>
                              <p:cond delay="500"/>
                            </p:stCondLst>
                            <p:childTnLst>
                              <p:par>
                                <p:cTn id="167" presetID="17" presetClass="entr" presetSubtype="1" fill="hold" grpId="0" nodeType="afterEffect">
                                  <p:stCondLst>
                                    <p:cond delay="0"/>
                                  </p:stCondLst>
                                  <p:childTnLst>
                                    <p:set>
                                      <p:cBhvr>
                                        <p:cTn id="168" dur="1" fill="hold">
                                          <p:stCondLst>
                                            <p:cond delay="0"/>
                                          </p:stCondLst>
                                        </p:cTn>
                                        <p:tgtEl>
                                          <p:spTgt spid="1297415"/>
                                        </p:tgtEl>
                                        <p:attrNameLst>
                                          <p:attrName>style.visibility</p:attrName>
                                        </p:attrNameLst>
                                      </p:cBhvr>
                                      <p:to>
                                        <p:strVal val="visible"/>
                                      </p:to>
                                    </p:set>
                                    <p:anim calcmode="lin" valueType="num">
                                      <p:cBhvr>
                                        <p:cTn id="169" dur="500" fill="hold"/>
                                        <p:tgtEl>
                                          <p:spTgt spid="1297415"/>
                                        </p:tgtEl>
                                        <p:attrNameLst>
                                          <p:attrName>ppt_x</p:attrName>
                                        </p:attrNameLst>
                                      </p:cBhvr>
                                      <p:tavLst>
                                        <p:tav tm="0">
                                          <p:val>
                                            <p:strVal val="#ppt_x"/>
                                          </p:val>
                                        </p:tav>
                                        <p:tav tm="100000">
                                          <p:val>
                                            <p:strVal val="#ppt_x"/>
                                          </p:val>
                                        </p:tav>
                                      </p:tavLst>
                                    </p:anim>
                                    <p:anim calcmode="lin" valueType="num">
                                      <p:cBhvr>
                                        <p:cTn id="170" dur="500" fill="hold"/>
                                        <p:tgtEl>
                                          <p:spTgt spid="1297415"/>
                                        </p:tgtEl>
                                        <p:attrNameLst>
                                          <p:attrName>ppt_y</p:attrName>
                                        </p:attrNameLst>
                                      </p:cBhvr>
                                      <p:tavLst>
                                        <p:tav tm="0">
                                          <p:val>
                                            <p:strVal val="#ppt_y-#ppt_h/2"/>
                                          </p:val>
                                        </p:tav>
                                        <p:tav tm="100000">
                                          <p:val>
                                            <p:strVal val="#ppt_y"/>
                                          </p:val>
                                        </p:tav>
                                      </p:tavLst>
                                    </p:anim>
                                    <p:anim calcmode="lin" valueType="num">
                                      <p:cBhvr>
                                        <p:cTn id="171" dur="500" fill="hold"/>
                                        <p:tgtEl>
                                          <p:spTgt spid="1297415"/>
                                        </p:tgtEl>
                                        <p:attrNameLst>
                                          <p:attrName>ppt_w</p:attrName>
                                        </p:attrNameLst>
                                      </p:cBhvr>
                                      <p:tavLst>
                                        <p:tav tm="0">
                                          <p:val>
                                            <p:strVal val="#ppt_w"/>
                                          </p:val>
                                        </p:tav>
                                        <p:tav tm="100000">
                                          <p:val>
                                            <p:strVal val="#ppt_w"/>
                                          </p:val>
                                        </p:tav>
                                      </p:tavLst>
                                    </p:anim>
                                    <p:anim calcmode="lin" valueType="num">
                                      <p:cBhvr>
                                        <p:cTn id="172" dur="500" fill="hold"/>
                                        <p:tgtEl>
                                          <p:spTgt spid="1297415"/>
                                        </p:tgtEl>
                                        <p:attrNameLst>
                                          <p:attrName>ppt_h</p:attrName>
                                        </p:attrNameLst>
                                      </p:cBhvr>
                                      <p:tavLst>
                                        <p:tav tm="0">
                                          <p:val>
                                            <p:fltVal val="0"/>
                                          </p:val>
                                        </p:tav>
                                        <p:tav tm="100000">
                                          <p:val>
                                            <p:strVal val="#ppt_h"/>
                                          </p:val>
                                        </p:tav>
                                      </p:tavLst>
                                    </p:anim>
                                  </p:childTnLst>
                                </p:cTn>
                              </p:par>
                            </p:childTnLst>
                          </p:cTn>
                        </p:par>
                        <p:par>
                          <p:cTn id="173" fill="hold">
                            <p:stCondLst>
                              <p:cond delay="1000"/>
                            </p:stCondLst>
                            <p:childTnLst>
                              <p:par>
                                <p:cTn id="174" presetID="17" presetClass="entr" presetSubtype="8" fill="hold" nodeType="afterEffect">
                                  <p:stCondLst>
                                    <p:cond delay="0"/>
                                  </p:stCondLst>
                                  <p:childTnLst>
                                    <p:set>
                                      <p:cBhvr>
                                        <p:cTn id="175" dur="1" fill="hold">
                                          <p:stCondLst>
                                            <p:cond delay="0"/>
                                          </p:stCondLst>
                                        </p:cTn>
                                        <p:tgtEl>
                                          <p:spTgt spid="1297424"/>
                                        </p:tgtEl>
                                        <p:attrNameLst>
                                          <p:attrName>style.visibility</p:attrName>
                                        </p:attrNameLst>
                                      </p:cBhvr>
                                      <p:to>
                                        <p:strVal val="visible"/>
                                      </p:to>
                                    </p:set>
                                    <p:anim calcmode="lin" valueType="num">
                                      <p:cBhvr>
                                        <p:cTn id="176" dur="500" fill="hold"/>
                                        <p:tgtEl>
                                          <p:spTgt spid="1297424"/>
                                        </p:tgtEl>
                                        <p:attrNameLst>
                                          <p:attrName>ppt_x</p:attrName>
                                        </p:attrNameLst>
                                      </p:cBhvr>
                                      <p:tavLst>
                                        <p:tav tm="0">
                                          <p:val>
                                            <p:strVal val="#ppt_x-#ppt_w/2"/>
                                          </p:val>
                                        </p:tav>
                                        <p:tav tm="100000">
                                          <p:val>
                                            <p:strVal val="#ppt_x"/>
                                          </p:val>
                                        </p:tav>
                                      </p:tavLst>
                                    </p:anim>
                                    <p:anim calcmode="lin" valueType="num">
                                      <p:cBhvr>
                                        <p:cTn id="177" dur="500" fill="hold"/>
                                        <p:tgtEl>
                                          <p:spTgt spid="1297424"/>
                                        </p:tgtEl>
                                        <p:attrNameLst>
                                          <p:attrName>ppt_y</p:attrName>
                                        </p:attrNameLst>
                                      </p:cBhvr>
                                      <p:tavLst>
                                        <p:tav tm="0">
                                          <p:val>
                                            <p:strVal val="#ppt_y"/>
                                          </p:val>
                                        </p:tav>
                                        <p:tav tm="100000">
                                          <p:val>
                                            <p:strVal val="#ppt_y"/>
                                          </p:val>
                                        </p:tav>
                                      </p:tavLst>
                                    </p:anim>
                                    <p:anim calcmode="lin" valueType="num">
                                      <p:cBhvr>
                                        <p:cTn id="178" dur="500" fill="hold"/>
                                        <p:tgtEl>
                                          <p:spTgt spid="1297424"/>
                                        </p:tgtEl>
                                        <p:attrNameLst>
                                          <p:attrName>ppt_w</p:attrName>
                                        </p:attrNameLst>
                                      </p:cBhvr>
                                      <p:tavLst>
                                        <p:tav tm="0">
                                          <p:val>
                                            <p:fltVal val="0"/>
                                          </p:val>
                                        </p:tav>
                                        <p:tav tm="100000">
                                          <p:val>
                                            <p:strVal val="#ppt_w"/>
                                          </p:val>
                                        </p:tav>
                                      </p:tavLst>
                                    </p:anim>
                                    <p:anim calcmode="lin" valueType="num">
                                      <p:cBhvr>
                                        <p:cTn id="179" dur="500" fill="hold"/>
                                        <p:tgtEl>
                                          <p:spTgt spid="1297424"/>
                                        </p:tgtEl>
                                        <p:attrNameLst>
                                          <p:attrName>ppt_h</p:attrName>
                                        </p:attrNameLst>
                                      </p:cBhvr>
                                      <p:tavLst>
                                        <p:tav tm="0">
                                          <p:val>
                                            <p:strVal val="#ppt_h"/>
                                          </p:val>
                                        </p:tav>
                                        <p:tav tm="100000">
                                          <p:val>
                                            <p:strVal val="#ppt_h"/>
                                          </p:val>
                                        </p:tav>
                                      </p:tavLst>
                                    </p:anim>
                                  </p:childTnLst>
                                </p:cTn>
                              </p:par>
                            </p:childTnLst>
                          </p:cTn>
                        </p:par>
                        <p:par>
                          <p:cTn id="180" fill="hold">
                            <p:stCondLst>
                              <p:cond delay="1500"/>
                            </p:stCondLst>
                            <p:childTnLst>
                              <p:par>
                                <p:cTn id="181" presetID="17" presetClass="entr" presetSubtype="8" fill="hold" grpId="0" nodeType="afterEffect">
                                  <p:stCondLst>
                                    <p:cond delay="0"/>
                                  </p:stCondLst>
                                  <p:childTnLst>
                                    <p:set>
                                      <p:cBhvr>
                                        <p:cTn id="182" dur="1" fill="hold">
                                          <p:stCondLst>
                                            <p:cond delay="0"/>
                                          </p:stCondLst>
                                        </p:cTn>
                                        <p:tgtEl>
                                          <p:spTgt spid="1297417"/>
                                        </p:tgtEl>
                                        <p:attrNameLst>
                                          <p:attrName>style.visibility</p:attrName>
                                        </p:attrNameLst>
                                      </p:cBhvr>
                                      <p:to>
                                        <p:strVal val="visible"/>
                                      </p:to>
                                    </p:set>
                                    <p:anim calcmode="lin" valueType="num">
                                      <p:cBhvr>
                                        <p:cTn id="183" dur="500" fill="hold"/>
                                        <p:tgtEl>
                                          <p:spTgt spid="1297417"/>
                                        </p:tgtEl>
                                        <p:attrNameLst>
                                          <p:attrName>ppt_x</p:attrName>
                                        </p:attrNameLst>
                                      </p:cBhvr>
                                      <p:tavLst>
                                        <p:tav tm="0">
                                          <p:val>
                                            <p:strVal val="#ppt_x-#ppt_w/2"/>
                                          </p:val>
                                        </p:tav>
                                        <p:tav tm="100000">
                                          <p:val>
                                            <p:strVal val="#ppt_x"/>
                                          </p:val>
                                        </p:tav>
                                      </p:tavLst>
                                    </p:anim>
                                    <p:anim calcmode="lin" valueType="num">
                                      <p:cBhvr>
                                        <p:cTn id="184" dur="500" fill="hold"/>
                                        <p:tgtEl>
                                          <p:spTgt spid="1297417"/>
                                        </p:tgtEl>
                                        <p:attrNameLst>
                                          <p:attrName>ppt_y</p:attrName>
                                        </p:attrNameLst>
                                      </p:cBhvr>
                                      <p:tavLst>
                                        <p:tav tm="0">
                                          <p:val>
                                            <p:strVal val="#ppt_y"/>
                                          </p:val>
                                        </p:tav>
                                        <p:tav tm="100000">
                                          <p:val>
                                            <p:strVal val="#ppt_y"/>
                                          </p:val>
                                        </p:tav>
                                      </p:tavLst>
                                    </p:anim>
                                    <p:anim calcmode="lin" valueType="num">
                                      <p:cBhvr>
                                        <p:cTn id="185" dur="500" fill="hold"/>
                                        <p:tgtEl>
                                          <p:spTgt spid="1297417"/>
                                        </p:tgtEl>
                                        <p:attrNameLst>
                                          <p:attrName>ppt_w</p:attrName>
                                        </p:attrNameLst>
                                      </p:cBhvr>
                                      <p:tavLst>
                                        <p:tav tm="0">
                                          <p:val>
                                            <p:fltVal val="0"/>
                                          </p:val>
                                        </p:tav>
                                        <p:tav tm="100000">
                                          <p:val>
                                            <p:strVal val="#ppt_w"/>
                                          </p:val>
                                        </p:tav>
                                      </p:tavLst>
                                    </p:anim>
                                    <p:anim calcmode="lin" valueType="num">
                                      <p:cBhvr>
                                        <p:cTn id="186" dur="500" fill="hold"/>
                                        <p:tgtEl>
                                          <p:spTgt spid="1297417"/>
                                        </p:tgtEl>
                                        <p:attrNameLst>
                                          <p:attrName>ppt_h</p:attrName>
                                        </p:attrNameLst>
                                      </p:cBhvr>
                                      <p:tavLst>
                                        <p:tav tm="0">
                                          <p:val>
                                            <p:strVal val="#ppt_h"/>
                                          </p:val>
                                        </p:tav>
                                        <p:tav tm="100000">
                                          <p:val>
                                            <p:strVal val="#ppt_h"/>
                                          </p:val>
                                        </p:tav>
                                      </p:tavLst>
                                    </p:anim>
                                  </p:childTnLst>
                                </p:cTn>
                              </p:par>
                              <p:par>
                                <p:cTn id="187" presetID="21" presetClass="entr" presetSubtype="2" fill="hold" grpId="0" nodeType="withEffect">
                                  <p:stCondLst>
                                    <p:cond delay="0"/>
                                  </p:stCondLst>
                                  <p:childTnLst>
                                    <p:set>
                                      <p:cBhvr>
                                        <p:cTn id="188" dur="1" fill="hold">
                                          <p:stCondLst>
                                            <p:cond delay="0"/>
                                          </p:stCondLst>
                                        </p:cTn>
                                        <p:tgtEl>
                                          <p:spTgt spid="1297430"/>
                                        </p:tgtEl>
                                        <p:attrNameLst>
                                          <p:attrName>style.visibility</p:attrName>
                                        </p:attrNameLst>
                                      </p:cBhvr>
                                      <p:to>
                                        <p:strVal val="visible"/>
                                      </p:to>
                                    </p:set>
                                    <p:animEffect transition="in" filter="wheel(2)">
                                      <p:cBhvr>
                                        <p:cTn id="189" dur="2000"/>
                                        <p:tgtEl>
                                          <p:spTgt spid="1297430"/>
                                        </p:tgtEl>
                                      </p:cBhvr>
                                    </p:animEffect>
                                  </p:childTnLst>
                                </p:cTn>
                              </p:par>
                            </p:childTnLst>
                          </p:cTn>
                        </p:par>
                        <p:par>
                          <p:cTn id="190" fill="hold">
                            <p:stCondLst>
                              <p:cond delay="2000"/>
                            </p:stCondLst>
                            <p:childTnLst>
                              <p:par>
                                <p:cTn id="191" presetID="20" presetClass="entr" presetSubtype="0" fill="hold" grpId="0" nodeType="afterEffect">
                                  <p:stCondLst>
                                    <p:cond delay="0"/>
                                  </p:stCondLst>
                                  <p:childTnLst>
                                    <p:set>
                                      <p:cBhvr>
                                        <p:cTn id="192" dur="1" fill="hold">
                                          <p:stCondLst>
                                            <p:cond delay="0"/>
                                          </p:stCondLst>
                                        </p:cTn>
                                        <p:tgtEl>
                                          <p:spTgt spid="1297431"/>
                                        </p:tgtEl>
                                        <p:attrNameLst>
                                          <p:attrName>style.visibility</p:attrName>
                                        </p:attrNameLst>
                                      </p:cBhvr>
                                      <p:to>
                                        <p:strVal val="visible"/>
                                      </p:to>
                                    </p:set>
                                    <p:animEffect transition="in" filter="wedge">
                                      <p:cBhvr>
                                        <p:cTn id="193" dur="2000"/>
                                        <p:tgtEl>
                                          <p:spTgt spid="1297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7411" grpId="0" bldLvl="0" animBg="1"/>
      <p:bldP spid="1297412" grpId="0" bldLvl="0" animBg="1"/>
      <p:bldP spid="1297413" grpId="0" bldLvl="0" animBg="1"/>
      <p:bldP spid="1297413" grpId="1" bldLvl="0" animBg="1"/>
      <p:bldP spid="1297414" grpId="0" bldLvl="0" animBg="1"/>
      <p:bldP spid="1297415" grpId="0" bldLvl="0" animBg="1"/>
      <p:bldP spid="1297416" grpId="0" bldLvl="0" animBg="1"/>
      <p:bldP spid="1297417" grpId="0" bldLvl="0" animBg="1"/>
      <p:bldP spid="1297426" grpId="0" bldLvl="0" animBg="1"/>
      <p:bldP spid="1297427" grpId="0" bldLvl="0" animBg="1"/>
      <p:bldP spid="1297428" grpId="0" bldLvl="0" animBg="1"/>
      <p:bldP spid="1297429" grpId="0" bldLvl="0" animBg="1"/>
      <p:bldP spid="1297430" grpId="0" bldLvl="0" animBg="1"/>
      <p:bldP spid="1297431" grpId="0" bldLvl="0" animBg="1"/>
      <p:bldP spid="1297436" grpId="0"/>
      <p:bldP spid="1297437" grpId="0"/>
      <p:bldP spid="1297438" grpId="0" bldLvl="0" animBg="1"/>
      <p:bldP spid="1297440" grpId="0"/>
      <p:bldP spid="129744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4"/>
          <p:cNvSpPr>
            <a:spLocks noGrp="1"/>
          </p:cNvSpPr>
          <p:nvPr>
            <p:ph type="title"/>
          </p:nvPr>
        </p:nvSpPr>
        <p:spPr/>
        <p:txBody>
          <a:bodyPr/>
          <a:lstStyle/>
          <a:p>
            <a:r>
              <a:rPr lang="zh-CN" altLang="en-US" dirty="0">
                <a:sym typeface="Arial" panose="020B0604020202020204" pitchFamily="34" charset="0"/>
              </a:rPr>
              <a:t>五、内部控制制度设计的形式</a:t>
            </a:r>
            <a:endParaRPr lang="zh-CN" altLang="en-US"/>
          </a:p>
        </p:txBody>
      </p:sp>
      <p:sp>
        <p:nvSpPr>
          <p:cNvPr id="1298435" name="Rectangle 3"/>
          <p:cNvSpPr>
            <a:spLocks noGrp="1"/>
          </p:cNvSpPr>
          <p:nvPr/>
        </p:nvSpPr>
        <p:spPr>
          <a:xfrm>
            <a:off x="366713" y="1009650"/>
            <a:ext cx="8493125" cy="5299075"/>
          </a:xfrm>
          <a:prstGeom prst="rect">
            <a:avLst/>
          </a:prstGeom>
          <a:noFill/>
          <a:ln w="9525">
            <a:noFill/>
          </a:ln>
        </p:spPr>
        <p:txBody>
          <a:bodyPr wrap="square" lIns="0" tIns="0" rIns="0" bIns="0" anchor="t"/>
          <a:lstStyle>
            <a:lvl1pPr marL="482600" lvl="0" indent="-482600" algn="l" defTabSz="914400" eaLnBrk="1" fontAlgn="base" latinLnBrk="0" hangingPunct="1">
              <a:lnSpc>
                <a:spcPct val="120000"/>
              </a:lnSpc>
              <a:spcBef>
                <a:spcPct val="55000"/>
              </a:spcBef>
              <a:spcAft>
                <a:spcPct val="0"/>
              </a:spcAft>
              <a:buClr>
                <a:srgbClr val="FF6600"/>
              </a:buClr>
              <a:buFont typeface="Wingdings" panose="05000000000000000000" pitchFamily="2" charset="2"/>
              <a:buChar char="q"/>
              <a:defRPr sz="2600" b="0" i="0" u="none" kern="1200" baseline="0">
                <a:solidFill>
                  <a:srgbClr val="000000"/>
                </a:solidFill>
                <a:latin typeface="+mn-lt"/>
                <a:ea typeface="+mn-ea"/>
                <a:cs typeface="+mn-cs"/>
              </a:defRPr>
            </a:lvl1pPr>
            <a:lvl2pPr marL="958850" lvl="1" indent="-285750" algn="l" defTabSz="914400" eaLnBrk="1" fontAlgn="base" latinLnBrk="0" hangingPunct="1">
              <a:lnSpc>
                <a:spcPct val="120000"/>
              </a:lnSpc>
              <a:spcBef>
                <a:spcPct val="0"/>
              </a:spcBef>
              <a:spcAft>
                <a:spcPct val="0"/>
              </a:spcAft>
              <a:buClr>
                <a:srgbClr val="FF6600"/>
              </a:buClr>
              <a:buFont typeface="Wingdings" panose="05000000000000000000" pitchFamily="2" charset="2"/>
              <a:buChar char="Ø"/>
              <a:defRPr sz="2000" b="0" i="0" u="none" kern="1200" baseline="0">
                <a:solidFill>
                  <a:srgbClr val="000000"/>
                </a:solidFill>
                <a:latin typeface="+mn-lt"/>
                <a:ea typeface="+mn-ea"/>
                <a:cs typeface="+mn-cs"/>
              </a:defRPr>
            </a:lvl2pPr>
            <a:lvl3pPr marL="1377950" lvl="2" indent="-228600" algn="l" defTabSz="914400" eaLnBrk="1" fontAlgn="base" latinLnBrk="0" hangingPunct="1">
              <a:lnSpc>
                <a:spcPct val="150000"/>
              </a:lnSpc>
              <a:spcBef>
                <a:spcPct val="0"/>
              </a:spcBef>
              <a:spcAft>
                <a:spcPct val="0"/>
              </a:spcAft>
              <a:buFont typeface="Wingdings" panose="05000000000000000000" pitchFamily="2" charset="2"/>
              <a:buChar char="•"/>
              <a:defRPr sz="1700" b="0" i="0" u="none" kern="1200" baseline="0">
                <a:solidFill>
                  <a:srgbClr val="000000"/>
                </a:solidFill>
                <a:latin typeface="+mn-lt"/>
                <a:ea typeface="+mn-ea"/>
                <a:cs typeface="+mn-cs"/>
              </a:defRPr>
            </a:lvl3pPr>
            <a:lvl4pPr marL="1568450" lvl="3" indent="0" algn="l" defTabSz="914400" eaLnBrk="1" fontAlgn="base" latinLnBrk="0" hangingPunct="1">
              <a:lnSpc>
                <a:spcPct val="100000"/>
              </a:lnSpc>
              <a:spcBef>
                <a:spcPct val="20000"/>
              </a:spcBef>
              <a:spcAft>
                <a:spcPct val="0"/>
              </a:spcAft>
              <a:buFont typeface="Wingdings" panose="05000000000000000000" pitchFamily="2" charset="2"/>
              <a:buNone/>
              <a:defRPr sz="2400" b="0" i="0" u="none" kern="1200" baseline="0">
                <a:solidFill>
                  <a:srgbClr val="000099"/>
                </a:solidFill>
                <a:latin typeface="+mn-lt"/>
                <a:ea typeface="+mn-ea"/>
                <a:cs typeface="+mn-cs"/>
              </a:defRPr>
            </a:lvl4pPr>
            <a:lvl5pPr marL="1758950" lvl="4" indent="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9pPr>
          </a:lstStyle>
          <a:p>
            <a:pPr marL="0" indent="624205" defTabSz="841375">
              <a:buNone/>
            </a:pPr>
            <a:r>
              <a:rPr lang="zh-CN" altLang="en-US" sz="2400" dirty="0">
                <a:latin typeface="黑体" panose="02010600030101010101" pitchFamily="2" charset="-122"/>
                <a:ea typeface="黑体" panose="02010600030101010101" pitchFamily="2" charset="-122"/>
              </a:rPr>
              <a:t>（</a:t>
            </a:r>
            <a:r>
              <a:rPr lang="en-US" altLang="zh-CN" sz="2400">
                <a:latin typeface="黑体" panose="02010600030101010101" pitchFamily="2" charset="-122"/>
                <a:ea typeface="黑体" panose="02010600030101010101" pitchFamily="2" charset="-122"/>
              </a:rPr>
              <a:t>2</a:t>
            </a:r>
            <a:r>
              <a:rPr lang="zh-CN" altLang="en-US" sz="2400" dirty="0">
                <a:latin typeface="黑体" panose="02010600030101010101" pitchFamily="2" charset="-122"/>
                <a:ea typeface="黑体" panose="02010600030101010101" pitchFamily="2" charset="-122"/>
              </a:rPr>
              <a:t>）</a:t>
            </a:r>
            <a:r>
              <a:rPr lang="zh-CN" altLang="en-US" sz="2400" dirty="0">
                <a:solidFill>
                  <a:srgbClr val="FF3300"/>
                </a:solidFill>
                <a:latin typeface="黑体" panose="02010600030101010101" pitchFamily="2" charset="-122"/>
                <a:ea typeface="黑体" panose="02010600030101010101" pitchFamily="2" charset="-122"/>
              </a:rPr>
              <a:t>横式流程图</a:t>
            </a:r>
            <a:r>
              <a:rPr lang="zh-CN" altLang="en-US" sz="2400" dirty="0">
                <a:latin typeface="黑体" panose="02010600030101010101" pitchFamily="2" charset="-122"/>
                <a:ea typeface="黑体" panose="02010600030101010101" pitchFamily="2" charset="-122"/>
              </a:rPr>
              <a:t>的绘制方法，则以业务处理过程中各部门的控制和实施范围以及部门之间的联系为基础，横向表示凭证、单据在部门之间和部门内部的传递、分配、记录、归档等步骤。</a:t>
            </a:r>
          </a:p>
          <a:p>
            <a:pPr marL="0" indent="624205" defTabSz="841375">
              <a:buNone/>
            </a:pPr>
            <a:r>
              <a:rPr lang="zh-CN" altLang="en-US" sz="2400" dirty="0">
                <a:latin typeface="黑体" panose="02010600030101010101" pitchFamily="2" charset="-122"/>
                <a:ea typeface="黑体" panose="02010600030101010101" pitchFamily="2" charset="-122"/>
              </a:rPr>
              <a:t>横式流程图特点：这种方式可系统地、完整地反映业务处理过程中各职能部门之间的联系，但不便于对各步骤的活动作简单的文字叙述，如果业务内容过于复杂，或图形符号过多时，就较难明了整个业务的控制系统。</a:t>
            </a:r>
          </a:p>
          <a:p>
            <a:pPr marL="0" indent="624205" defTabSz="841375">
              <a:buNone/>
            </a:pPr>
            <a:r>
              <a:rPr lang="zh-CN" altLang="en-US" sz="2400" b="1" dirty="0">
                <a:latin typeface="黑体" panose="02010600030101010101" pitchFamily="2" charset="-122"/>
                <a:ea typeface="黑体" panose="02010600030101010101" pitchFamily="2" charset="-122"/>
              </a:rPr>
              <a:t>   </a:t>
            </a:r>
            <a:endParaRPr lang="zh-CN" altLang="en-US" sz="2400" b="1" dirty="0">
              <a:solidFill>
                <a:srgbClr val="0000CC"/>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98435">
                                            <p:txEl>
                                              <p:pRg st="1" end="1"/>
                                            </p:txEl>
                                          </p:spTgt>
                                        </p:tgtEl>
                                        <p:attrNameLst>
                                          <p:attrName>style.visibility</p:attrName>
                                        </p:attrNameLst>
                                      </p:cBhvr>
                                      <p:to>
                                        <p:strVal val="visible"/>
                                      </p:to>
                                    </p:set>
                                    <p:animEffect transition="in" filter="checkerboard(across)">
                                      <p:cBhvr>
                                        <p:cTn id="7" dur="500"/>
                                        <p:tgtEl>
                                          <p:spTgt spid="1298435">
                                            <p:txEl>
                                              <p:pRg st="1" end="1"/>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298435">
                                            <p:txEl>
                                              <p:pRg st="2" end="2"/>
                                            </p:txEl>
                                          </p:spTgt>
                                        </p:tgtEl>
                                        <p:attrNameLst>
                                          <p:attrName>style.visibility</p:attrName>
                                        </p:attrNameLst>
                                      </p:cBhvr>
                                      <p:to>
                                        <p:strVal val="visible"/>
                                      </p:to>
                                    </p:set>
                                    <p:animEffect transition="in" filter="checkerboard(across)">
                                      <p:cBhvr>
                                        <p:cTn id="11" dur="500"/>
                                        <p:tgtEl>
                                          <p:spTgt spid="12984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标题 1"/>
          <p:cNvSpPr>
            <a:spLocks noGrp="1"/>
          </p:cNvSpPr>
          <p:nvPr>
            <p:ph type="title"/>
          </p:nvPr>
        </p:nvSpPr>
        <p:spPr/>
        <p:txBody>
          <a:bodyPr anchor="ctr"/>
          <a:lstStyle/>
          <a:p>
            <a:r>
              <a:rPr lang="zh-CN" altLang="en-US" sz="2800" dirty="0">
                <a:sym typeface="黑体" panose="02010600030101010101" pitchFamily="2" charset="-122"/>
              </a:rPr>
              <a:t>六、内部控制制度建设的总体要求和工作步骤</a:t>
            </a:r>
          </a:p>
        </p:txBody>
      </p:sp>
      <p:sp>
        <p:nvSpPr>
          <p:cNvPr id="145410" name="内容占位符 2"/>
          <p:cNvSpPr>
            <a:spLocks noGrp="1"/>
          </p:cNvSpPr>
          <p:nvPr>
            <p:ph idx="1"/>
          </p:nvPr>
        </p:nvSpPr>
        <p:spPr/>
        <p:txBody>
          <a:bodyPr anchor="t"/>
          <a:lstStyle/>
          <a:p>
            <a:pPr>
              <a:lnSpc>
                <a:spcPct val="110000"/>
              </a:lnSpc>
            </a:pPr>
            <a:r>
              <a:rPr lang="zh-CN" altLang="en-US" b="1">
                <a:solidFill>
                  <a:srgbClr val="0000FF"/>
                </a:solidFill>
                <a:latin typeface="黑体" panose="02010600030101010101" pitchFamily="2" charset="-122"/>
                <a:sym typeface="黑体" panose="02010600030101010101" pitchFamily="2" charset="-122"/>
              </a:rPr>
              <a:t>总体要求：</a:t>
            </a:r>
          </a:p>
          <a:p>
            <a:pPr>
              <a:lnSpc>
                <a:spcPct val="110000"/>
              </a:lnSpc>
            </a:pPr>
            <a:r>
              <a:rPr lang="en-US" altLang="zh-CN" sz="2600" b="1">
                <a:latin typeface="黑体" panose="02010600030101010101" pitchFamily="2" charset="-122"/>
                <a:sym typeface="黑体" panose="02010600030101010101" pitchFamily="2" charset="-122"/>
              </a:rPr>
              <a:t>1. </a:t>
            </a:r>
            <a:r>
              <a:rPr lang="zh-CN" altLang="en-US" sz="2600" b="1" dirty="0">
                <a:latin typeface="黑体" panose="02010600030101010101" pitchFamily="2" charset="-122"/>
                <a:sym typeface="黑体" panose="02010600030101010101" pitchFamily="2" charset="-122"/>
              </a:rPr>
              <a:t>要提高认识，行政事业单位内控制度建设是落实中央反腐倡廉作风建设的重要内容，是必选动作。</a:t>
            </a:r>
            <a:endParaRPr lang="zh-CN" altLang="en-US" sz="2600" b="1" dirty="0">
              <a:latin typeface="黑体" panose="02010600030101010101" pitchFamily="2" charset="-122"/>
            </a:endParaRPr>
          </a:p>
          <a:p>
            <a:pPr>
              <a:lnSpc>
                <a:spcPct val="110000"/>
              </a:lnSpc>
            </a:pPr>
            <a:r>
              <a:rPr lang="en-US" altLang="zh-CN" sz="2600" b="1">
                <a:latin typeface="黑体" panose="02010600030101010101" pitchFamily="2" charset="-122"/>
                <a:sym typeface="黑体" panose="02010600030101010101" pitchFamily="2" charset="-122"/>
              </a:rPr>
              <a:t>2. </a:t>
            </a:r>
            <a:r>
              <a:rPr lang="zh-CN" altLang="en-US" sz="2600" b="1" dirty="0">
                <a:latin typeface="黑体" panose="02010600030101010101" pitchFamily="2" charset="-122"/>
                <a:sym typeface="黑体" panose="02010600030101010101" pitchFamily="2" charset="-122"/>
              </a:rPr>
              <a:t>行政事业单位自身没有公司制企业的完善的自我监督机制，各级财政部门要充分发挥监督作用。</a:t>
            </a:r>
            <a:endParaRPr lang="zh-CN" altLang="en-US" sz="2600" b="1" dirty="0">
              <a:latin typeface="黑体" panose="02010600030101010101" pitchFamily="2" charset="-122"/>
            </a:endParaRPr>
          </a:p>
          <a:p>
            <a:pPr>
              <a:lnSpc>
                <a:spcPct val="110000"/>
              </a:lnSpc>
            </a:pPr>
            <a:r>
              <a:rPr lang="en-US" altLang="zh-CN" sz="2600" b="1">
                <a:latin typeface="黑体" panose="02010600030101010101" pitchFamily="2" charset="-122"/>
                <a:sym typeface="黑体" panose="02010600030101010101" pitchFamily="2" charset="-122"/>
              </a:rPr>
              <a:t>3. </a:t>
            </a:r>
            <a:r>
              <a:rPr lang="zh-CN" altLang="en-US" sz="2600" b="1" dirty="0">
                <a:latin typeface="黑体" panose="02010600030101010101" pitchFamily="2" charset="-122"/>
                <a:sym typeface="黑体" panose="02010600030101010101" pitchFamily="2" charset="-122"/>
              </a:rPr>
              <a:t>建立行政事业单位内控制度是一把手工程，也是保护一把手工程。</a:t>
            </a:r>
            <a:endParaRPr lang="zh-CN" altLang="en-US" sz="2600" b="1" dirty="0">
              <a:latin typeface="黑体" panose="02010600030101010101" pitchFamily="2" charset="-122"/>
            </a:endParaRPr>
          </a:p>
          <a:p>
            <a:pPr>
              <a:lnSpc>
                <a:spcPct val="110000"/>
              </a:lnSpc>
            </a:pPr>
            <a:r>
              <a:rPr lang="en-US" altLang="zh-CN" sz="2600" b="1">
                <a:latin typeface="黑体" panose="02010600030101010101" pitchFamily="2" charset="-122"/>
                <a:sym typeface="黑体" panose="02010600030101010101" pitchFamily="2" charset="-122"/>
              </a:rPr>
              <a:t>4. </a:t>
            </a:r>
            <a:r>
              <a:rPr lang="zh-CN" altLang="en-US" sz="2600" b="1" dirty="0">
                <a:latin typeface="黑体" panose="02010600030101010101" pitchFamily="2" charset="-122"/>
                <a:sym typeface="黑体" panose="02010600030101010101" pitchFamily="2" charset="-122"/>
              </a:rPr>
              <a:t>建设和落实内控制度需要各部门全员参与。</a:t>
            </a:r>
            <a:endParaRPr lang="zh-CN" altLang="en-US" sz="2600" b="1" dirty="0">
              <a:latin typeface="黑体" panose="02010600030101010101" pitchFamily="2" charset="-122"/>
            </a:endParaRPr>
          </a:p>
          <a:p>
            <a:pPr>
              <a:lnSpc>
                <a:spcPct val="110000"/>
              </a:lnSpc>
            </a:pPr>
            <a:r>
              <a:rPr lang="en-US" altLang="zh-CN" sz="2600" b="1">
                <a:latin typeface="黑体" panose="02010600030101010101" pitchFamily="2" charset="-122"/>
                <a:sym typeface="黑体" panose="02010600030101010101" pitchFamily="2" charset="-122"/>
              </a:rPr>
              <a:t>5. </a:t>
            </a:r>
            <a:r>
              <a:rPr lang="zh-CN" altLang="en-US" sz="2600" b="1" dirty="0">
                <a:latin typeface="黑体" panose="02010600030101010101" pitchFamily="2" charset="-122"/>
                <a:sym typeface="黑体" panose="02010600030101010101" pitchFamily="2" charset="-122"/>
              </a:rPr>
              <a:t>内控制度建设</a:t>
            </a:r>
            <a:r>
              <a:rPr lang="zh-CN" altLang="en-US" sz="2600" b="1" dirty="0">
                <a:solidFill>
                  <a:srgbClr val="FF0000"/>
                </a:solidFill>
                <a:latin typeface="黑体" panose="02010600030101010101" pitchFamily="2" charset="-122"/>
                <a:sym typeface="黑体" panose="02010600030101010101" pitchFamily="2" charset="-122"/>
              </a:rPr>
              <a:t>没有最好只有更好</a:t>
            </a:r>
            <a:r>
              <a:rPr lang="zh-CN" altLang="en-US" sz="2600" b="1" dirty="0">
                <a:latin typeface="黑体" panose="02010600030101010101" pitchFamily="2" charset="-122"/>
                <a:sym typeface="黑体" panose="02010600030101010101" pitchFamily="2" charset="-122"/>
              </a:rPr>
              <a:t>，要与本单位实际情况相适应并不断地修订、补充和完善。</a:t>
            </a:r>
            <a:endParaRPr lang="zh-CN" altLang="en-US" sz="2600" b="1" dirty="0">
              <a:latin typeface="黑体" panose="02010600030101010101" pitchFamily="2" charset="-122"/>
            </a:endParaRPr>
          </a:p>
          <a:p>
            <a:endParaRPr lang="zh-CN" altLang="en-US" sz="2600"/>
          </a:p>
        </p:txBody>
      </p:sp>
      <p:sp>
        <p:nvSpPr>
          <p:cNvPr id="14541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103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ym typeface="黑体" panose="02010600030101010101" pitchFamily="2" charset="-122"/>
              </a:rPr>
              <a:t>六、内部控制制度建设的总体要求和工作步骤</a:t>
            </a:r>
          </a:p>
        </p:txBody>
      </p:sp>
      <p:sp>
        <p:nvSpPr>
          <p:cNvPr id="3" name="内容占位符 2"/>
          <p:cNvSpPr>
            <a:spLocks noGrp="1"/>
          </p:cNvSpPr>
          <p:nvPr>
            <p:ph idx="1"/>
          </p:nvPr>
        </p:nvSpPr>
        <p:spPr/>
        <p:txBody>
          <a:bodyPr/>
          <a:lstStyle/>
          <a:p>
            <a:pPr indent="711200" algn="l">
              <a:lnSpc>
                <a:spcPct val="140000"/>
              </a:lnSpc>
              <a:spcBef>
                <a:spcPct val="10000"/>
              </a:spcBef>
              <a:buClr>
                <a:srgbClr val="FF6600"/>
              </a:buClr>
              <a:buNone/>
            </a:pPr>
            <a:r>
              <a:rPr lang="zh-CN" altLang="en-US" b="1" dirty="0">
                <a:solidFill>
                  <a:srgbClr val="0000FF"/>
                </a:solidFill>
                <a:latin typeface="黑体" panose="02010600030101010101" pitchFamily="2" charset="-122"/>
                <a:ea typeface="黑体" panose="02010600030101010101" pitchFamily="2" charset="-122"/>
                <a:sym typeface="+mn-ea"/>
              </a:rPr>
              <a:t>内控制度设计与完善的工作步骤：</a:t>
            </a:r>
          </a:p>
          <a:p>
            <a:pPr indent="711200" algn="l">
              <a:lnSpc>
                <a:spcPct val="120000"/>
              </a:lnSpc>
              <a:spcBef>
                <a:spcPct val="10000"/>
              </a:spcBef>
              <a:buClr>
                <a:srgbClr val="FF6600"/>
              </a:buClr>
              <a:buNone/>
            </a:pPr>
            <a:endParaRPr lang="zh-CN" altLang="en-US" sz="1200" b="1" dirty="0">
              <a:solidFill>
                <a:srgbClr val="080808"/>
              </a:solidFill>
              <a:latin typeface="黑体" panose="02010600030101010101" pitchFamily="2" charset="-122"/>
              <a:ea typeface="黑体" panose="02010600030101010101" pitchFamily="2" charset="-122"/>
              <a:sym typeface="+mn-ea"/>
            </a:endParaRP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（一）确定单位内控领导组织和牵头单位</a:t>
            </a: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（二）梳理单位各类经济活动的业务流程</a:t>
            </a: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（三）明确各项业务环节</a:t>
            </a: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（四）系统分析单位各项经济活动业务目标、确定各项业务的风险点 </a:t>
            </a: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（五）设计控制措施和控制流程 </a:t>
            </a:r>
            <a:endParaRPr lang="zh-CN" altLang="en-US" sz="1800" b="1" dirty="0">
              <a:solidFill>
                <a:srgbClr val="080808"/>
              </a:solidFill>
              <a:latin typeface="黑体" panose="02010600030101010101" pitchFamily="2" charset="-122"/>
              <a:ea typeface="黑体" panose="02010600030101010101" pitchFamily="2" charset="-122"/>
              <a:sym typeface="+mn-ea"/>
            </a:endParaRP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（六）全面梳理、完善单位各项内部管理制度</a:t>
            </a:r>
            <a:endParaRPr lang="zh-CN" altLang="en-US" sz="2400" b="1" dirty="0">
              <a:solidFill>
                <a:srgbClr val="080808"/>
              </a:solidFill>
              <a:latin typeface="黑体" panose="02010600030101010101" pitchFamily="2" charset="-122"/>
              <a:ea typeface="黑体" panose="02010600030101010101" pitchFamily="2" charset="-122"/>
              <a:sym typeface="+mn-ea"/>
              <a:hlinkClick r:id="rId2" action="ppaction://hlinksldjump"/>
            </a:endParaRPr>
          </a:p>
          <a:p>
            <a:pPr indent="711200" algn="l">
              <a:lnSpc>
                <a:spcPct val="120000"/>
              </a:lnSpc>
              <a:spcBef>
                <a:spcPct val="10000"/>
              </a:spcBef>
              <a:buClr>
                <a:srgbClr val="FF6600"/>
              </a:buClr>
              <a:buNone/>
            </a:pPr>
            <a:r>
              <a:rPr lang="zh-CN" altLang="en-US" sz="2400" b="1" dirty="0">
                <a:solidFill>
                  <a:srgbClr val="080808"/>
                </a:solidFill>
                <a:latin typeface="黑体" panose="02010600030101010101" pitchFamily="2" charset="-122"/>
                <a:ea typeface="黑体" panose="02010600030101010101" pitchFamily="2" charset="-122"/>
                <a:sym typeface="+mn-ea"/>
              </a:rPr>
              <a:t>（七）内控制度执行、反馈与完善。</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（二）梳理单位各类经济活动的业务流程</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677315" name="内容占位符 1677314"/>
          <p:cNvSpPr>
            <a:spLocks noGrp="1"/>
          </p:cNvSpPr>
          <p:nvPr/>
        </p:nvSpPr>
        <p:spPr>
          <a:xfrm>
            <a:off x="366713" y="1009650"/>
            <a:ext cx="8493125" cy="5299075"/>
          </a:xfrm>
          <a:prstGeom prst="rect">
            <a:avLst/>
          </a:prstGeom>
          <a:noFill/>
          <a:ln w="9525">
            <a:noFill/>
          </a:ln>
        </p:spPr>
        <p:txBody>
          <a:bodyPr lIns="0" tIns="0" rIns="0" bIns="0" anchor="t"/>
          <a:lstStyle>
            <a:lvl1pPr marL="482600" lvl="0" indent="-482600" algn="l" defTabSz="914400" eaLnBrk="1" fontAlgn="base" latinLnBrk="0" hangingPunct="1">
              <a:lnSpc>
                <a:spcPct val="120000"/>
              </a:lnSpc>
              <a:spcBef>
                <a:spcPct val="55000"/>
              </a:spcBef>
              <a:spcAft>
                <a:spcPct val="0"/>
              </a:spcAft>
              <a:buClr>
                <a:srgbClr val="FF6600"/>
              </a:buClr>
              <a:buFont typeface="Wingdings" panose="05000000000000000000" pitchFamily="2" charset="2"/>
              <a:buChar char="q"/>
              <a:defRPr sz="2600" b="0" i="0" u="none" kern="1200" baseline="0">
                <a:solidFill>
                  <a:srgbClr val="000000"/>
                </a:solidFill>
                <a:latin typeface="+mn-lt"/>
                <a:ea typeface="+mn-ea"/>
                <a:cs typeface="+mn-cs"/>
              </a:defRPr>
            </a:lvl1pPr>
            <a:lvl2pPr marL="958850" lvl="1" indent="-285750" algn="l" defTabSz="914400" eaLnBrk="1" fontAlgn="base" latinLnBrk="0" hangingPunct="1">
              <a:lnSpc>
                <a:spcPct val="120000"/>
              </a:lnSpc>
              <a:spcBef>
                <a:spcPct val="0"/>
              </a:spcBef>
              <a:spcAft>
                <a:spcPct val="0"/>
              </a:spcAft>
              <a:buClr>
                <a:srgbClr val="FF6600"/>
              </a:buClr>
              <a:buFont typeface="Wingdings" panose="05000000000000000000" pitchFamily="2" charset="2"/>
              <a:buChar char="Ø"/>
              <a:defRPr sz="2000" b="0" i="0" u="none" kern="1200" baseline="0">
                <a:solidFill>
                  <a:srgbClr val="000000"/>
                </a:solidFill>
                <a:latin typeface="+mn-lt"/>
                <a:ea typeface="+mn-ea"/>
                <a:cs typeface="+mn-cs"/>
              </a:defRPr>
            </a:lvl2pPr>
            <a:lvl3pPr marL="1377950" lvl="2" indent="-228600" algn="l" defTabSz="914400" eaLnBrk="1" fontAlgn="base" latinLnBrk="0" hangingPunct="1">
              <a:lnSpc>
                <a:spcPct val="150000"/>
              </a:lnSpc>
              <a:spcBef>
                <a:spcPct val="0"/>
              </a:spcBef>
              <a:spcAft>
                <a:spcPct val="0"/>
              </a:spcAft>
              <a:buFont typeface="Wingdings" panose="05000000000000000000" pitchFamily="2" charset="2"/>
              <a:buChar char="•"/>
              <a:defRPr sz="1700" b="0" i="0" u="none" kern="1200" baseline="0">
                <a:solidFill>
                  <a:srgbClr val="000000"/>
                </a:solidFill>
                <a:latin typeface="+mn-lt"/>
                <a:ea typeface="+mn-ea"/>
                <a:cs typeface="+mn-cs"/>
              </a:defRPr>
            </a:lvl3pPr>
            <a:lvl4pPr marL="1568450" lvl="3" indent="0" algn="l" defTabSz="914400" eaLnBrk="1" fontAlgn="base" latinLnBrk="0" hangingPunct="1">
              <a:lnSpc>
                <a:spcPct val="100000"/>
              </a:lnSpc>
              <a:spcBef>
                <a:spcPct val="20000"/>
              </a:spcBef>
              <a:spcAft>
                <a:spcPct val="0"/>
              </a:spcAft>
              <a:buFont typeface="Wingdings" panose="05000000000000000000" pitchFamily="2" charset="2"/>
              <a:buNone/>
              <a:defRPr sz="2400" b="0" i="0" u="none" kern="1200" baseline="0">
                <a:solidFill>
                  <a:srgbClr val="000099"/>
                </a:solidFill>
                <a:latin typeface="+mn-lt"/>
                <a:ea typeface="+mn-ea"/>
                <a:cs typeface="+mn-cs"/>
              </a:defRPr>
            </a:lvl4pPr>
            <a:lvl5pPr marL="1758950" lvl="4" indent="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9pPr>
          </a:lstStyle>
          <a:p>
            <a:pPr>
              <a:spcBef>
                <a:spcPct val="0"/>
              </a:spcBef>
              <a:buNone/>
            </a:pPr>
            <a:r>
              <a:rPr lang="en-US" altLang="zh-CN" sz="2200" dirty="0">
                <a:latin typeface="黑体" panose="02010600030101010101" pitchFamily="2" charset="-122"/>
                <a:ea typeface="黑体" panose="02010600030101010101" pitchFamily="2" charset="-122"/>
              </a:rPr>
              <a:t>2.1 </a:t>
            </a:r>
            <a:r>
              <a:rPr lang="zh-CN" altLang="en-US" sz="2200" dirty="0">
                <a:latin typeface="黑体" panose="02010600030101010101" pitchFamily="2" charset="-122"/>
                <a:ea typeface="黑体" panose="02010600030101010101" pitchFamily="2" charset="-122"/>
              </a:rPr>
              <a:t>预算业务</a:t>
            </a:r>
          </a:p>
          <a:p>
            <a:pPr>
              <a:spcBef>
                <a:spcPct val="0"/>
              </a:spcBef>
              <a:buNone/>
            </a:pPr>
            <a:r>
              <a:rPr lang="en-US" altLang="zh-CN" sz="2200" dirty="0">
                <a:latin typeface="黑体" panose="02010600030101010101" pitchFamily="2" charset="-122"/>
                <a:ea typeface="黑体" panose="02010600030101010101" pitchFamily="2" charset="-122"/>
              </a:rPr>
              <a:t>2.2 </a:t>
            </a:r>
            <a:r>
              <a:rPr lang="zh-CN" altLang="en-US" sz="2200" dirty="0">
                <a:latin typeface="黑体" panose="02010600030101010101" pitchFamily="2" charset="-122"/>
                <a:ea typeface="黑体" panose="02010600030101010101" pitchFamily="2" charset="-122"/>
              </a:rPr>
              <a:t>收支业务   </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2.2.1 </a:t>
            </a:r>
            <a:r>
              <a:rPr lang="zh-CN" altLang="en-US" sz="2200" dirty="0">
                <a:latin typeface="黑体" panose="02010600030101010101" pitchFamily="2" charset="-122"/>
                <a:ea typeface="黑体" panose="02010600030101010101" pitchFamily="2" charset="-122"/>
              </a:rPr>
              <a:t>收入业务</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2.2.2 </a:t>
            </a:r>
            <a:r>
              <a:rPr lang="zh-CN" altLang="en-US" sz="2200" dirty="0">
                <a:latin typeface="黑体" panose="02010600030101010101" pitchFamily="2" charset="-122"/>
                <a:ea typeface="黑体" panose="02010600030101010101" pitchFamily="2" charset="-122"/>
              </a:rPr>
              <a:t>支出业务</a:t>
            </a:r>
          </a:p>
          <a:p>
            <a:pPr>
              <a:spcBef>
                <a:spcPct val="0"/>
              </a:spcBef>
              <a:buNone/>
            </a:pPr>
            <a:r>
              <a:rPr lang="en-US" altLang="zh-CN" sz="2200" dirty="0">
                <a:latin typeface="黑体" panose="02010600030101010101" pitchFamily="2" charset="-122"/>
                <a:ea typeface="黑体" panose="02010600030101010101" pitchFamily="2" charset="-122"/>
              </a:rPr>
              <a:t>2.3 </a:t>
            </a:r>
            <a:r>
              <a:rPr lang="zh-CN" altLang="en-US" sz="2200" dirty="0">
                <a:latin typeface="黑体" panose="02010600030101010101" pitchFamily="2" charset="-122"/>
                <a:ea typeface="黑体" panose="02010600030101010101" pitchFamily="2" charset="-122"/>
              </a:rPr>
              <a:t>政府采购业务</a:t>
            </a:r>
          </a:p>
          <a:p>
            <a:pPr>
              <a:spcBef>
                <a:spcPct val="0"/>
              </a:spcBef>
              <a:buNone/>
            </a:pPr>
            <a:r>
              <a:rPr lang="en-US" altLang="zh-CN" sz="2200" dirty="0">
                <a:latin typeface="黑体" panose="02010600030101010101" pitchFamily="2" charset="-122"/>
                <a:ea typeface="黑体" panose="02010600030101010101" pitchFamily="2" charset="-122"/>
              </a:rPr>
              <a:t>2.4 </a:t>
            </a:r>
            <a:r>
              <a:rPr lang="zh-CN" altLang="en-US" sz="2200" dirty="0">
                <a:latin typeface="黑体" panose="02010600030101010101" pitchFamily="2" charset="-122"/>
                <a:ea typeface="黑体" panose="02010600030101010101" pitchFamily="2" charset="-122"/>
              </a:rPr>
              <a:t>资产管理业务 </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2.4.1 </a:t>
            </a:r>
            <a:r>
              <a:rPr lang="zh-CN" altLang="en-US" sz="2200" dirty="0">
                <a:latin typeface="黑体" panose="02010600030101010101" pitchFamily="2" charset="-122"/>
                <a:ea typeface="黑体" panose="02010600030101010101" pitchFamily="2" charset="-122"/>
              </a:rPr>
              <a:t>货币资金管理业务</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2.4.2 </a:t>
            </a:r>
            <a:r>
              <a:rPr lang="zh-CN" altLang="en-US" sz="2200" dirty="0">
                <a:latin typeface="黑体" panose="02010600030101010101" pitchFamily="2" charset="-122"/>
                <a:ea typeface="黑体" panose="02010600030101010101" pitchFamily="2" charset="-122"/>
              </a:rPr>
              <a:t>应收款项管理业务</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2.4.3 </a:t>
            </a:r>
            <a:r>
              <a:rPr lang="zh-CN" altLang="en-US" sz="2200" dirty="0">
                <a:latin typeface="黑体" panose="02010600030101010101" pitchFamily="2" charset="-122"/>
                <a:ea typeface="黑体" panose="02010600030101010101" pitchFamily="2" charset="-122"/>
              </a:rPr>
              <a:t>存货管理业务</a:t>
            </a:r>
          </a:p>
          <a:p>
            <a:pPr>
              <a:spcBef>
                <a:spcPct val="0"/>
              </a:spcBef>
              <a:buNone/>
            </a:pPr>
            <a:r>
              <a:rPr lang="zh-CN" altLang="en-US" sz="2200" dirty="0">
                <a:latin typeface="黑体" panose="02010600030101010101" pitchFamily="2" charset="-122"/>
                <a:ea typeface="黑体" panose="02010600030101010101" pitchFamily="2" charset="-122"/>
              </a:rPr>
              <a:t>	</a:t>
            </a:r>
            <a:r>
              <a:rPr lang="en-US" altLang="zh-CN" sz="2200" dirty="0">
                <a:latin typeface="黑体" panose="02010600030101010101" pitchFamily="2" charset="-122"/>
                <a:ea typeface="黑体" panose="02010600030101010101" pitchFamily="2" charset="-122"/>
              </a:rPr>
              <a:t>2.4.4 </a:t>
            </a:r>
            <a:r>
              <a:rPr lang="zh-CN" altLang="en-US" sz="2200" dirty="0">
                <a:latin typeface="黑体" panose="02010600030101010101" pitchFamily="2" charset="-122"/>
                <a:ea typeface="黑体" panose="02010600030101010101" pitchFamily="2" charset="-122"/>
              </a:rPr>
              <a:t>固定资产管理业务</a:t>
            </a:r>
          </a:p>
          <a:p>
            <a:pPr>
              <a:spcBef>
                <a:spcPct val="0"/>
              </a:spcBef>
              <a:buNone/>
            </a:pPr>
            <a:r>
              <a:rPr lang="en-US" altLang="zh-CN" sz="2200" dirty="0">
                <a:latin typeface="黑体" panose="02010600030101010101" pitchFamily="2" charset="-122"/>
                <a:ea typeface="黑体" panose="02010600030101010101" pitchFamily="2" charset="-122"/>
              </a:rPr>
              <a:t>2.5 </a:t>
            </a:r>
            <a:r>
              <a:rPr lang="zh-CN" altLang="en-US" sz="2200" dirty="0">
                <a:latin typeface="黑体" panose="02010600030101010101" pitchFamily="2" charset="-122"/>
                <a:ea typeface="黑体" panose="02010600030101010101" pitchFamily="2" charset="-122"/>
              </a:rPr>
              <a:t>建设项目管理业务</a:t>
            </a:r>
          </a:p>
          <a:p>
            <a:pPr>
              <a:spcBef>
                <a:spcPct val="0"/>
              </a:spcBef>
              <a:buNone/>
            </a:pPr>
            <a:r>
              <a:rPr lang="en-US" altLang="zh-CN" sz="2200" dirty="0">
                <a:latin typeface="黑体" panose="02010600030101010101" pitchFamily="2" charset="-122"/>
                <a:ea typeface="黑体" panose="02010600030101010101" pitchFamily="2" charset="-122"/>
              </a:rPr>
              <a:t>2.6 </a:t>
            </a:r>
            <a:r>
              <a:rPr lang="zh-CN" altLang="en-US" sz="2200" dirty="0">
                <a:latin typeface="黑体" panose="02010600030101010101" pitchFamily="2" charset="-122"/>
                <a:ea typeface="黑体" panose="02010600030101010101" pitchFamily="2" charset="-122"/>
              </a:rPr>
              <a:t>合同管理业务</a:t>
            </a:r>
          </a:p>
          <a:p>
            <a:pPr>
              <a:spcBef>
                <a:spcPct val="0"/>
              </a:spcBef>
              <a:buNone/>
            </a:pPr>
            <a:r>
              <a:rPr lang="en-US" altLang="zh-CN" sz="2200" dirty="0">
                <a:latin typeface="黑体" panose="02010600030101010101" pitchFamily="2" charset="-122"/>
                <a:ea typeface="黑体" panose="02010600030101010101" pitchFamily="2" charset="-122"/>
              </a:rPr>
              <a:t>2.7 </a:t>
            </a:r>
            <a:r>
              <a:rPr lang="zh-CN" altLang="en-US" sz="2200" dirty="0">
                <a:latin typeface="黑体" panose="02010600030101010101" pitchFamily="2" charset="-122"/>
                <a:ea typeface="黑体" panose="02010600030101010101" pitchFamily="2" charset="-122"/>
              </a:rPr>
              <a:t>内部控制制度执行检查与评价业务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childTnLst>
                                    <p:set>
                                      <p:cBhvr>
                                        <p:cTn id="6" dur="1" fill="hold">
                                          <p:stCondLst>
                                            <p:cond delay="0"/>
                                          </p:stCondLst>
                                        </p:cTn>
                                        <p:tgtEl>
                                          <p:spTgt spid="1677315">
                                            <p:txEl>
                                              <p:pRg st="0" end="0"/>
                                            </p:txEl>
                                          </p:spTgt>
                                        </p:tgtEl>
                                        <p:attrNameLst>
                                          <p:attrName>style.visibility</p:attrName>
                                        </p:attrNameLst>
                                      </p:cBhvr>
                                      <p:to>
                                        <p:strVal val="visible"/>
                                      </p:to>
                                    </p:set>
                                    <p:anim calcmode="lin" valueType="num">
                                      <p:cBhvr>
                                        <p:cTn id="7" dur="500" fill="hold"/>
                                        <p:tgtEl>
                                          <p:spTgt spid="1677315">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67731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677315">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6773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1677315">
                                            <p:txEl>
                                              <p:pRg st="1" end="1"/>
                                            </p:txEl>
                                          </p:spTgt>
                                        </p:tgtEl>
                                        <p:attrNameLst>
                                          <p:attrName>style.visibility</p:attrName>
                                        </p:attrNameLst>
                                      </p:cBhvr>
                                      <p:to>
                                        <p:strVal val="visible"/>
                                      </p:to>
                                    </p:set>
                                    <p:anim calcmode="lin" valueType="num">
                                      <p:cBhvr>
                                        <p:cTn id="15" dur="500" fill="hold"/>
                                        <p:tgtEl>
                                          <p:spTgt spid="1677315">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1677315">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1677315">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677315">
                                            <p:txEl>
                                              <p:pRg st="1" end="1"/>
                                            </p:txEl>
                                          </p:spTgt>
                                        </p:tgtEl>
                                        <p:attrNameLst>
                                          <p:attrName>ppt_h</p:attrName>
                                        </p:attrNameLst>
                                      </p:cBhvr>
                                      <p:tavLst>
                                        <p:tav tm="0">
                                          <p:val>
                                            <p:strVal val="#ppt_h"/>
                                          </p:val>
                                        </p:tav>
                                        <p:tav tm="100000">
                                          <p:val>
                                            <p:strVal val="#ppt_h"/>
                                          </p:val>
                                        </p:tav>
                                      </p:tavLst>
                                    </p:anim>
                                  </p:childTnLst>
                                </p:cTn>
                              </p:par>
                            </p:childTnLst>
                          </p:cTn>
                        </p:par>
                        <p:par>
                          <p:cTn id="19" fill="hold">
                            <p:stCondLst>
                              <p:cond delay="500"/>
                            </p:stCondLst>
                            <p:childTnLst>
                              <p:par>
                                <p:cTn id="20" presetID="17" presetClass="entr" presetSubtype="8" fill="hold" nodeType="afterEffect">
                                  <p:stCondLst>
                                    <p:cond delay="0"/>
                                  </p:stCondLst>
                                  <p:childTnLst>
                                    <p:set>
                                      <p:cBhvr>
                                        <p:cTn id="21" dur="1" fill="hold">
                                          <p:stCondLst>
                                            <p:cond delay="0"/>
                                          </p:stCondLst>
                                        </p:cTn>
                                        <p:tgtEl>
                                          <p:spTgt spid="1677315">
                                            <p:txEl>
                                              <p:pRg st="2" end="2"/>
                                            </p:txEl>
                                          </p:spTgt>
                                        </p:tgtEl>
                                        <p:attrNameLst>
                                          <p:attrName>style.visibility</p:attrName>
                                        </p:attrNameLst>
                                      </p:cBhvr>
                                      <p:to>
                                        <p:strVal val="visible"/>
                                      </p:to>
                                    </p:set>
                                    <p:anim calcmode="lin" valueType="num">
                                      <p:cBhvr>
                                        <p:cTn id="22" dur="500" fill="hold"/>
                                        <p:tgtEl>
                                          <p:spTgt spid="1677315">
                                            <p:txEl>
                                              <p:pRg st="2" end="2"/>
                                            </p:txEl>
                                          </p:spTgt>
                                        </p:tgtEl>
                                        <p:attrNameLst>
                                          <p:attrName>ppt_x</p:attrName>
                                        </p:attrNameLst>
                                      </p:cBhvr>
                                      <p:tavLst>
                                        <p:tav tm="0">
                                          <p:val>
                                            <p:strVal val="#ppt_x-#ppt_w/2"/>
                                          </p:val>
                                        </p:tav>
                                        <p:tav tm="100000">
                                          <p:val>
                                            <p:strVal val="#ppt_x"/>
                                          </p:val>
                                        </p:tav>
                                      </p:tavLst>
                                    </p:anim>
                                    <p:anim calcmode="lin" valueType="num">
                                      <p:cBhvr>
                                        <p:cTn id="23" dur="500" fill="hold"/>
                                        <p:tgtEl>
                                          <p:spTgt spid="1677315">
                                            <p:txEl>
                                              <p:pRg st="2" end="2"/>
                                            </p:txEl>
                                          </p:spTgt>
                                        </p:tgtEl>
                                        <p:attrNameLst>
                                          <p:attrName>ppt_y</p:attrName>
                                        </p:attrNameLst>
                                      </p:cBhvr>
                                      <p:tavLst>
                                        <p:tav tm="0">
                                          <p:val>
                                            <p:strVal val="#ppt_y"/>
                                          </p:val>
                                        </p:tav>
                                        <p:tav tm="100000">
                                          <p:val>
                                            <p:strVal val="#ppt_y"/>
                                          </p:val>
                                        </p:tav>
                                      </p:tavLst>
                                    </p:anim>
                                    <p:anim calcmode="lin" valueType="num">
                                      <p:cBhvr>
                                        <p:cTn id="24" dur="500" fill="hold"/>
                                        <p:tgtEl>
                                          <p:spTgt spid="1677315">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1677315">
                                            <p:txEl>
                                              <p:pRg st="2" end="2"/>
                                            </p:txEl>
                                          </p:spTgt>
                                        </p:tgtEl>
                                        <p:attrNameLst>
                                          <p:attrName>ppt_h</p:attrName>
                                        </p:attrNameLst>
                                      </p:cBhvr>
                                      <p:tavLst>
                                        <p:tav tm="0">
                                          <p:val>
                                            <p:strVal val="#ppt_h"/>
                                          </p:val>
                                        </p:tav>
                                        <p:tav tm="100000">
                                          <p:val>
                                            <p:strVal val="#ppt_h"/>
                                          </p:val>
                                        </p:tav>
                                      </p:tavLst>
                                    </p:anim>
                                  </p:childTnLst>
                                </p:cTn>
                              </p:par>
                            </p:childTnLst>
                          </p:cTn>
                        </p:par>
                        <p:par>
                          <p:cTn id="26" fill="hold">
                            <p:stCondLst>
                              <p:cond delay="1000"/>
                            </p:stCondLst>
                            <p:childTnLst>
                              <p:par>
                                <p:cTn id="27" presetID="17" presetClass="entr" presetSubtype="8" fill="hold" nodeType="afterEffect">
                                  <p:stCondLst>
                                    <p:cond delay="0"/>
                                  </p:stCondLst>
                                  <p:childTnLst>
                                    <p:set>
                                      <p:cBhvr>
                                        <p:cTn id="28" dur="1" fill="hold">
                                          <p:stCondLst>
                                            <p:cond delay="0"/>
                                          </p:stCondLst>
                                        </p:cTn>
                                        <p:tgtEl>
                                          <p:spTgt spid="1677315">
                                            <p:txEl>
                                              <p:pRg st="3" end="3"/>
                                            </p:txEl>
                                          </p:spTgt>
                                        </p:tgtEl>
                                        <p:attrNameLst>
                                          <p:attrName>style.visibility</p:attrName>
                                        </p:attrNameLst>
                                      </p:cBhvr>
                                      <p:to>
                                        <p:strVal val="visible"/>
                                      </p:to>
                                    </p:set>
                                    <p:anim calcmode="lin" valueType="num">
                                      <p:cBhvr>
                                        <p:cTn id="29" dur="500" fill="hold"/>
                                        <p:tgtEl>
                                          <p:spTgt spid="1677315">
                                            <p:txEl>
                                              <p:pRg st="3" end="3"/>
                                            </p:txEl>
                                          </p:spTgt>
                                        </p:tgtEl>
                                        <p:attrNameLst>
                                          <p:attrName>ppt_x</p:attrName>
                                        </p:attrNameLst>
                                      </p:cBhvr>
                                      <p:tavLst>
                                        <p:tav tm="0">
                                          <p:val>
                                            <p:strVal val="#ppt_x-#ppt_w/2"/>
                                          </p:val>
                                        </p:tav>
                                        <p:tav tm="100000">
                                          <p:val>
                                            <p:strVal val="#ppt_x"/>
                                          </p:val>
                                        </p:tav>
                                      </p:tavLst>
                                    </p:anim>
                                    <p:anim calcmode="lin" valueType="num">
                                      <p:cBhvr>
                                        <p:cTn id="30" dur="500" fill="hold"/>
                                        <p:tgtEl>
                                          <p:spTgt spid="1677315">
                                            <p:txEl>
                                              <p:pRg st="3" end="3"/>
                                            </p:txEl>
                                          </p:spTgt>
                                        </p:tgtEl>
                                        <p:attrNameLst>
                                          <p:attrName>ppt_y</p:attrName>
                                        </p:attrNameLst>
                                      </p:cBhvr>
                                      <p:tavLst>
                                        <p:tav tm="0">
                                          <p:val>
                                            <p:strVal val="#ppt_y"/>
                                          </p:val>
                                        </p:tav>
                                        <p:tav tm="100000">
                                          <p:val>
                                            <p:strVal val="#ppt_y"/>
                                          </p:val>
                                        </p:tav>
                                      </p:tavLst>
                                    </p:anim>
                                    <p:anim calcmode="lin" valueType="num">
                                      <p:cBhvr>
                                        <p:cTn id="31" dur="500" fill="hold"/>
                                        <p:tgtEl>
                                          <p:spTgt spid="167731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67731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8" fill="hold" nodeType="clickEffect">
                                  <p:stCondLst>
                                    <p:cond delay="0"/>
                                  </p:stCondLst>
                                  <p:childTnLst>
                                    <p:set>
                                      <p:cBhvr>
                                        <p:cTn id="36" dur="1" fill="hold">
                                          <p:stCondLst>
                                            <p:cond delay="0"/>
                                          </p:stCondLst>
                                        </p:cTn>
                                        <p:tgtEl>
                                          <p:spTgt spid="1677315">
                                            <p:txEl>
                                              <p:pRg st="4" end="4"/>
                                            </p:txEl>
                                          </p:spTgt>
                                        </p:tgtEl>
                                        <p:attrNameLst>
                                          <p:attrName>style.visibility</p:attrName>
                                        </p:attrNameLst>
                                      </p:cBhvr>
                                      <p:to>
                                        <p:strVal val="visible"/>
                                      </p:to>
                                    </p:set>
                                    <p:anim calcmode="lin" valueType="num">
                                      <p:cBhvr>
                                        <p:cTn id="37" dur="500" fill="hold"/>
                                        <p:tgtEl>
                                          <p:spTgt spid="1677315">
                                            <p:txEl>
                                              <p:pRg st="4" end="4"/>
                                            </p:txEl>
                                          </p:spTgt>
                                        </p:tgtEl>
                                        <p:attrNameLst>
                                          <p:attrName>ppt_x</p:attrName>
                                        </p:attrNameLst>
                                      </p:cBhvr>
                                      <p:tavLst>
                                        <p:tav tm="0">
                                          <p:val>
                                            <p:strVal val="#ppt_x-#ppt_w/2"/>
                                          </p:val>
                                        </p:tav>
                                        <p:tav tm="100000">
                                          <p:val>
                                            <p:strVal val="#ppt_x"/>
                                          </p:val>
                                        </p:tav>
                                      </p:tavLst>
                                    </p:anim>
                                    <p:anim calcmode="lin" valueType="num">
                                      <p:cBhvr>
                                        <p:cTn id="38" dur="500" fill="hold"/>
                                        <p:tgtEl>
                                          <p:spTgt spid="1677315">
                                            <p:txEl>
                                              <p:pRg st="4" end="4"/>
                                            </p:txEl>
                                          </p:spTgt>
                                        </p:tgtEl>
                                        <p:attrNameLst>
                                          <p:attrName>ppt_y</p:attrName>
                                        </p:attrNameLst>
                                      </p:cBhvr>
                                      <p:tavLst>
                                        <p:tav tm="0">
                                          <p:val>
                                            <p:strVal val="#ppt_y"/>
                                          </p:val>
                                        </p:tav>
                                        <p:tav tm="100000">
                                          <p:val>
                                            <p:strVal val="#ppt_y"/>
                                          </p:val>
                                        </p:tav>
                                      </p:tavLst>
                                    </p:anim>
                                    <p:anim calcmode="lin" valueType="num">
                                      <p:cBhvr>
                                        <p:cTn id="39" dur="500" fill="hold"/>
                                        <p:tgtEl>
                                          <p:spTgt spid="1677315">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1677315">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7" presetClass="entr" presetSubtype="8" fill="hold" nodeType="clickEffect">
                                  <p:stCondLst>
                                    <p:cond delay="0"/>
                                  </p:stCondLst>
                                  <p:childTnLst>
                                    <p:set>
                                      <p:cBhvr>
                                        <p:cTn id="44" dur="1" fill="hold">
                                          <p:stCondLst>
                                            <p:cond delay="0"/>
                                          </p:stCondLst>
                                        </p:cTn>
                                        <p:tgtEl>
                                          <p:spTgt spid="1677315">
                                            <p:txEl>
                                              <p:pRg st="5" end="5"/>
                                            </p:txEl>
                                          </p:spTgt>
                                        </p:tgtEl>
                                        <p:attrNameLst>
                                          <p:attrName>style.visibility</p:attrName>
                                        </p:attrNameLst>
                                      </p:cBhvr>
                                      <p:to>
                                        <p:strVal val="visible"/>
                                      </p:to>
                                    </p:set>
                                    <p:anim calcmode="lin" valueType="num">
                                      <p:cBhvr>
                                        <p:cTn id="45" dur="500" fill="hold"/>
                                        <p:tgtEl>
                                          <p:spTgt spid="1677315">
                                            <p:txEl>
                                              <p:pRg st="5" end="5"/>
                                            </p:txEl>
                                          </p:spTgt>
                                        </p:tgtEl>
                                        <p:attrNameLst>
                                          <p:attrName>ppt_x</p:attrName>
                                        </p:attrNameLst>
                                      </p:cBhvr>
                                      <p:tavLst>
                                        <p:tav tm="0">
                                          <p:val>
                                            <p:strVal val="#ppt_x-#ppt_w/2"/>
                                          </p:val>
                                        </p:tav>
                                        <p:tav tm="100000">
                                          <p:val>
                                            <p:strVal val="#ppt_x"/>
                                          </p:val>
                                        </p:tav>
                                      </p:tavLst>
                                    </p:anim>
                                    <p:anim calcmode="lin" valueType="num">
                                      <p:cBhvr>
                                        <p:cTn id="46" dur="500" fill="hold"/>
                                        <p:tgtEl>
                                          <p:spTgt spid="1677315">
                                            <p:txEl>
                                              <p:pRg st="5" end="5"/>
                                            </p:txEl>
                                          </p:spTgt>
                                        </p:tgtEl>
                                        <p:attrNameLst>
                                          <p:attrName>ppt_y</p:attrName>
                                        </p:attrNameLst>
                                      </p:cBhvr>
                                      <p:tavLst>
                                        <p:tav tm="0">
                                          <p:val>
                                            <p:strVal val="#ppt_y"/>
                                          </p:val>
                                        </p:tav>
                                        <p:tav tm="100000">
                                          <p:val>
                                            <p:strVal val="#ppt_y"/>
                                          </p:val>
                                        </p:tav>
                                      </p:tavLst>
                                    </p:anim>
                                    <p:anim calcmode="lin" valueType="num">
                                      <p:cBhvr>
                                        <p:cTn id="47" dur="500" fill="hold"/>
                                        <p:tgtEl>
                                          <p:spTgt spid="1677315">
                                            <p:txEl>
                                              <p:pRg st="5" end="5"/>
                                            </p:txEl>
                                          </p:spTgt>
                                        </p:tgtEl>
                                        <p:attrNameLst>
                                          <p:attrName>ppt_w</p:attrName>
                                        </p:attrNameLst>
                                      </p:cBhvr>
                                      <p:tavLst>
                                        <p:tav tm="0">
                                          <p:val>
                                            <p:fltVal val="0"/>
                                          </p:val>
                                        </p:tav>
                                        <p:tav tm="100000">
                                          <p:val>
                                            <p:strVal val="#ppt_w"/>
                                          </p:val>
                                        </p:tav>
                                      </p:tavLst>
                                    </p:anim>
                                    <p:anim calcmode="lin" valueType="num">
                                      <p:cBhvr>
                                        <p:cTn id="48" dur="500" fill="hold"/>
                                        <p:tgtEl>
                                          <p:spTgt spid="1677315">
                                            <p:txEl>
                                              <p:pRg st="5" end="5"/>
                                            </p:txEl>
                                          </p:spTgt>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17" presetClass="entr" presetSubtype="8" fill="hold" nodeType="afterEffect">
                                  <p:stCondLst>
                                    <p:cond delay="0"/>
                                  </p:stCondLst>
                                  <p:childTnLst>
                                    <p:set>
                                      <p:cBhvr>
                                        <p:cTn id="51" dur="1" fill="hold">
                                          <p:stCondLst>
                                            <p:cond delay="0"/>
                                          </p:stCondLst>
                                        </p:cTn>
                                        <p:tgtEl>
                                          <p:spTgt spid="1677315">
                                            <p:txEl>
                                              <p:pRg st="6" end="6"/>
                                            </p:txEl>
                                          </p:spTgt>
                                        </p:tgtEl>
                                        <p:attrNameLst>
                                          <p:attrName>style.visibility</p:attrName>
                                        </p:attrNameLst>
                                      </p:cBhvr>
                                      <p:to>
                                        <p:strVal val="visible"/>
                                      </p:to>
                                    </p:set>
                                    <p:anim calcmode="lin" valueType="num">
                                      <p:cBhvr>
                                        <p:cTn id="52" dur="500" fill="hold"/>
                                        <p:tgtEl>
                                          <p:spTgt spid="1677315">
                                            <p:txEl>
                                              <p:pRg st="6" end="6"/>
                                            </p:txEl>
                                          </p:spTgt>
                                        </p:tgtEl>
                                        <p:attrNameLst>
                                          <p:attrName>ppt_x</p:attrName>
                                        </p:attrNameLst>
                                      </p:cBhvr>
                                      <p:tavLst>
                                        <p:tav tm="0">
                                          <p:val>
                                            <p:strVal val="#ppt_x-#ppt_w/2"/>
                                          </p:val>
                                        </p:tav>
                                        <p:tav tm="100000">
                                          <p:val>
                                            <p:strVal val="#ppt_x"/>
                                          </p:val>
                                        </p:tav>
                                      </p:tavLst>
                                    </p:anim>
                                    <p:anim calcmode="lin" valueType="num">
                                      <p:cBhvr>
                                        <p:cTn id="53" dur="500" fill="hold"/>
                                        <p:tgtEl>
                                          <p:spTgt spid="1677315">
                                            <p:txEl>
                                              <p:pRg st="6" end="6"/>
                                            </p:txEl>
                                          </p:spTgt>
                                        </p:tgtEl>
                                        <p:attrNameLst>
                                          <p:attrName>ppt_y</p:attrName>
                                        </p:attrNameLst>
                                      </p:cBhvr>
                                      <p:tavLst>
                                        <p:tav tm="0">
                                          <p:val>
                                            <p:strVal val="#ppt_y"/>
                                          </p:val>
                                        </p:tav>
                                        <p:tav tm="100000">
                                          <p:val>
                                            <p:strVal val="#ppt_y"/>
                                          </p:val>
                                        </p:tav>
                                      </p:tavLst>
                                    </p:anim>
                                    <p:anim calcmode="lin" valueType="num">
                                      <p:cBhvr>
                                        <p:cTn id="54" dur="500" fill="hold"/>
                                        <p:tgtEl>
                                          <p:spTgt spid="1677315">
                                            <p:txEl>
                                              <p:pRg st="6" end="6"/>
                                            </p:txEl>
                                          </p:spTgt>
                                        </p:tgtEl>
                                        <p:attrNameLst>
                                          <p:attrName>ppt_w</p:attrName>
                                        </p:attrNameLst>
                                      </p:cBhvr>
                                      <p:tavLst>
                                        <p:tav tm="0">
                                          <p:val>
                                            <p:fltVal val="0"/>
                                          </p:val>
                                        </p:tav>
                                        <p:tav tm="100000">
                                          <p:val>
                                            <p:strVal val="#ppt_w"/>
                                          </p:val>
                                        </p:tav>
                                      </p:tavLst>
                                    </p:anim>
                                    <p:anim calcmode="lin" valueType="num">
                                      <p:cBhvr>
                                        <p:cTn id="55" dur="500" fill="hold"/>
                                        <p:tgtEl>
                                          <p:spTgt spid="1677315">
                                            <p:txEl>
                                              <p:pRg st="6" end="6"/>
                                            </p:txEl>
                                          </p:spTgt>
                                        </p:tgtEl>
                                        <p:attrNameLst>
                                          <p:attrName>ppt_h</p:attrName>
                                        </p:attrNameLst>
                                      </p:cBhvr>
                                      <p:tavLst>
                                        <p:tav tm="0">
                                          <p:val>
                                            <p:strVal val="#ppt_h"/>
                                          </p:val>
                                        </p:tav>
                                        <p:tav tm="100000">
                                          <p:val>
                                            <p:strVal val="#ppt_h"/>
                                          </p:val>
                                        </p:tav>
                                      </p:tavLst>
                                    </p:anim>
                                  </p:childTnLst>
                                </p:cTn>
                              </p:par>
                            </p:childTnLst>
                          </p:cTn>
                        </p:par>
                        <p:par>
                          <p:cTn id="56" fill="hold">
                            <p:stCondLst>
                              <p:cond delay="1000"/>
                            </p:stCondLst>
                            <p:childTnLst>
                              <p:par>
                                <p:cTn id="57" presetID="17" presetClass="entr" presetSubtype="8" fill="hold" nodeType="afterEffect">
                                  <p:stCondLst>
                                    <p:cond delay="0"/>
                                  </p:stCondLst>
                                  <p:childTnLst>
                                    <p:set>
                                      <p:cBhvr>
                                        <p:cTn id="58" dur="1" fill="hold">
                                          <p:stCondLst>
                                            <p:cond delay="0"/>
                                          </p:stCondLst>
                                        </p:cTn>
                                        <p:tgtEl>
                                          <p:spTgt spid="1677315">
                                            <p:txEl>
                                              <p:pRg st="7" end="7"/>
                                            </p:txEl>
                                          </p:spTgt>
                                        </p:tgtEl>
                                        <p:attrNameLst>
                                          <p:attrName>style.visibility</p:attrName>
                                        </p:attrNameLst>
                                      </p:cBhvr>
                                      <p:to>
                                        <p:strVal val="visible"/>
                                      </p:to>
                                    </p:set>
                                    <p:anim calcmode="lin" valueType="num">
                                      <p:cBhvr>
                                        <p:cTn id="59" dur="500" fill="hold"/>
                                        <p:tgtEl>
                                          <p:spTgt spid="1677315">
                                            <p:txEl>
                                              <p:pRg st="7" end="7"/>
                                            </p:txEl>
                                          </p:spTgt>
                                        </p:tgtEl>
                                        <p:attrNameLst>
                                          <p:attrName>ppt_x</p:attrName>
                                        </p:attrNameLst>
                                      </p:cBhvr>
                                      <p:tavLst>
                                        <p:tav tm="0">
                                          <p:val>
                                            <p:strVal val="#ppt_x-#ppt_w/2"/>
                                          </p:val>
                                        </p:tav>
                                        <p:tav tm="100000">
                                          <p:val>
                                            <p:strVal val="#ppt_x"/>
                                          </p:val>
                                        </p:tav>
                                      </p:tavLst>
                                    </p:anim>
                                    <p:anim calcmode="lin" valueType="num">
                                      <p:cBhvr>
                                        <p:cTn id="60" dur="500" fill="hold"/>
                                        <p:tgtEl>
                                          <p:spTgt spid="1677315">
                                            <p:txEl>
                                              <p:pRg st="7" end="7"/>
                                            </p:txEl>
                                          </p:spTgt>
                                        </p:tgtEl>
                                        <p:attrNameLst>
                                          <p:attrName>ppt_y</p:attrName>
                                        </p:attrNameLst>
                                      </p:cBhvr>
                                      <p:tavLst>
                                        <p:tav tm="0">
                                          <p:val>
                                            <p:strVal val="#ppt_y"/>
                                          </p:val>
                                        </p:tav>
                                        <p:tav tm="100000">
                                          <p:val>
                                            <p:strVal val="#ppt_y"/>
                                          </p:val>
                                        </p:tav>
                                      </p:tavLst>
                                    </p:anim>
                                    <p:anim calcmode="lin" valueType="num">
                                      <p:cBhvr>
                                        <p:cTn id="61" dur="500" fill="hold"/>
                                        <p:tgtEl>
                                          <p:spTgt spid="1677315">
                                            <p:txEl>
                                              <p:pRg st="7" end="7"/>
                                            </p:txEl>
                                          </p:spTgt>
                                        </p:tgtEl>
                                        <p:attrNameLst>
                                          <p:attrName>ppt_w</p:attrName>
                                        </p:attrNameLst>
                                      </p:cBhvr>
                                      <p:tavLst>
                                        <p:tav tm="0">
                                          <p:val>
                                            <p:fltVal val="0"/>
                                          </p:val>
                                        </p:tav>
                                        <p:tav tm="100000">
                                          <p:val>
                                            <p:strVal val="#ppt_w"/>
                                          </p:val>
                                        </p:tav>
                                      </p:tavLst>
                                    </p:anim>
                                    <p:anim calcmode="lin" valueType="num">
                                      <p:cBhvr>
                                        <p:cTn id="62" dur="500" fill="hold"/>
                                        <p:tgtEl>
                                          <p:spTgt spid="1677315">
                                            <p:txEl>
                                              <p:pRg st="7" end="7"/>
                                            </p:txEl>
                                          </p:spTgt>
                                        </p:tgtEl>
                                        <p:attrNameLst>
                                          <p:attrName>ppt_h</p:attrName>
                                        </p:attrNameLst>
                                      </p:cBhvr>
                                      <p:tavLst>
                                        <p:tav tm="0">
                                          <p:val>
                                            <p:strVal val="#ppt_h"/>
                                          </p:val>
                                        </p:tav>
                                        <p:tav tm="100000">
                                          <p:val>
                                            <p:strVal val="#ppt_h"/>
                                          </p:val>
                                        </p:tav>
                                      </p:tavLst>
                                    </p:anim>
                                  </p:childTnLst>
                                </p:cTn>
                              </p:par>
                            </p:childTnLst>
                          </p:cTn>
                        </p:par>
                        <p:par>
                          <p:cTn id="63" fill="hold">
                            <p:stCondLst>
                              <p:cond delay="1500"/>
                            </p:stCondLst>
                            <p:childTnLst>
                              <p:par>
                                <p:cTn id="64" presetID="17" presetClass="entr" presetSubtype="8" fill="hold" nodeType="afterEffect">
                                  <p:stCondLst>
                                    <p:cond delay="0"/>
                                  </p:stCondLst>
                                  <p:childTnLst>
                                    <p:set>
                                      <p:cBhvr>
                                        <p:cTn id="65" dur="1" fill="hold">
                                          <p:stCondLst>
                                            <p:cond delay="0"/>
                                          </p:stCondLst>
                                        </p:cTn>
                                        <p:tgtEl>
                                          <p:spTgt spid="1677315">
                                            <p:txEl>
                                              <p:pRg st="8" end="8"/>
                                            </p:txEl>
                                          </p:spTgt>
                                        </p:tgtEl>
                                        <p:attrNameLst>
                                          <p:attrName>style.visibility</p:attrName>
                                        </p:attrNameLst>
                                      </p:cBhvr>
                                      <p:to>
                                        <p:strVal val="visible"/>
                                      </p:to>
                                    </p:set>
                                    <p:anim calcmode="lin" valueType="num">
                                      <p:cBhvr>
                                        <p:cTn id="66" dur="500" fill="hold"/>
                                        <p:tgtEl>
                                          <p:spTgt spid="1677315">
                                            <p:txEl>
                                              <p:pRg st="8" end="8"/>
                                            </p:txEl>
                                          </p:spTgt>
                                        </p:tgtEl>
                                        <p:attrNameLst>
                                          <p:attrName>ppt_x</p:attrName>
                                        </p:attrNameLst>
                                      </p:cBhvr>
                                      <p:tavLst>
                                        <p:tav tm="0">
                                          <p:val>
                                            <p:strVal val="#ppt_x-#ppt_w/2"/>
                                          </p:val>
                                        </p:tav>
                                        <p:tav tm="100000">
                                          <p:val>
                                            <p:strVal val="#ppt_x"/>
                                          </p:val>
                                        </p:tav>
                                      </p:tavLst>
                                    </p:anim>
                                    <p:anim calcmode="lin" valueType="num">
                                      <p:cBhvr>
                                        <p:cTn id="67" dur="500" fill="hold"/>
                                        <p:tgtEl>
                                          <p:spTgt spid="1677315">
                                            <p:txEl>
                                              <p:pRg st="8" end="8"/>
                                            </p:txEl>
                                          </p:spTgt>
                                        </p:tgtEl>
                                        <p:attrNameLst>
                                          <p:attrName>ppt_y</p:attrName>
                                        </p:attrNameLst>
                                      </p:cBhvr>
                                      <p:tavLst>
                                        <p:tav tm="0">
                                          <p:val>
                                            <p:strVal val="#ppt_y"/>
                                          </p:val>
                                        </p:tav>
                                        <p:tav tm="100000">
                                          <p:val>
                                            <p:strVal val="#ppt_y"/>
                                          </p:val>
                                        </p:tav>
                                      </p:tavLst>
                                    </p:anim>
                                    <p:anim calcmode="lin" valueType="num">
                                      <p:cBhvr>
                                        <p:cTn id="68" dur="500" fill="hold"/>
                                        <p:tgtEl>
                                          <p:spTgt spid="1677315">
                                            <p:txEl>
                                              <p:pRg st="8" end="8"/>
                                            </p:txEl>
                                          </p:spTgt>
                                        </p:tgtEl>
                                        <p:attrNameLst>
                                          <p:attrName>ppt_w</p:attrName>
                                        </p:attrNameLst>
                                      </p:cBhvr>
                                      <p:tavLst>
                                        <p:tav tm="0">
                                          <p:val>
                                            <p:fltVal val="0"/>
                                          </p:val>
                                        </p:tav>
                                        <p:tav tm="100000">
                                          <p:val>
                                            <p:strVal val="#ppt_w"/>
                                          </p:val>
                                        </p:tav>
                                      </p:tavLst>
                                    </p:anim>
                                    <p:anim calcmode="lin" valueType="num">
                                      <p:cBhvr>
                                        <p:cTn id="69" dur="500" fill="hold"/>
                                        <p:tgtEl>
                                          <p:spTgt spid="1677315">
                                            <p:txEl>
                                              <p:pRg st="8" end="8"/>
                                            </p:txEl>
                                          </p:spTgt>
                                        </p:tgtEl>
                                        <p:attrNameLst>
                                          <p:attrName>ppt_h</p:attrName>
                                        </p:attrNameLst>
                                      </p:cBhvr>
                                      <p:tavLst>
                                        <p:tav tm="0">
                                          <p:val>
                                            <p:strVal val="#ppt_h"/>
                                          </p:val>
                                        </p:tav>
                                        <p:tav tm="100000">
                                          <p:val>
                                            <p:strVal val="#ppt_h"/>
                                          </p:val>
                                        </p:tav>
                                      </p:tavLst>
                                    </p:anim>
                                  </p:childTnLst>
                                </p:cTn>
                              </p:par>
                            </p:childTnLst>
                          </p:cTn>
                        </p:par>
                        <p:par>
                          <p:cTn id="70" fill="hold">
                            <p:stCondLst>
                              <p:cond delay="2000"/>
                            </p:stCondLst>
                            <p:childTnLst>
                              <p:par>
                                <p:cTn id="71" presetID="17" presetClass="entr" presetSubtype="8" fill="hold" nodeType="afterEffect">
                                  <p:stCondLst>
                                    <p:cond delay="0"/>
                                  </p:stCondLst>
                                  <p:childTnLst>
                                    <p:set>
                                      <p:cBhvr>
                                        <p:cTn id="72" dur="1" fill="hold">
                                          <p:stCondLst>
                                            <p:cond delay="0"/>
                                          </p:stCondLst>
                                        </p:cTn>
                                        <p:tgtEl>
                                          <p:spTgt spid="1677315">
                                            <p:txEl>
                                              <p:pRg st="9" end="9"/>
                                            </p:txEl>
                                          </p:spTgt>
                                        </p:tgtEl>
                                        <p:attrNameLst>
                                          <p:attrName>style.visibility</p:attrName>
                                        </p:attrNameLst>
                                      </p:cBhvr>
                                      <p:to>
                                        <p:strVal val="visible"/>
                                      </p:to>
                                    </p:set>
                                    <p:anim calcmode="lin" valueType="num">
                                      <p:cBhvr>
                                        <p:cTn id="73" dur="500" fill="hold"/>
                                        <p:tgtEl>
                                          <p:spTgt spid="1677315">
                                            <p:txEl>
                                              <p:pRg st="9" end="9"/>
                                            </p:txEl>
                                          </p:spTgt>
                                        </p:tgtEl>
                                        <p:attrNameLst>
                                          <p:attrName>ppt_x</p:attrName>
                                        </p:attrNameLst>
                                      </p:cBhvr>
                                      <p:tavLst>
                                        <p:tav tm="0">
                                          <p:val>
                                            <p:strVal val="#ppt_x-#ppt_w/2"/>
                                          </p:val>
                                        </p:tav>
                                        <p:tav tm="100000">
                                          <p:val>
                                            <p:strVal val="#ppt_x"/>
                                          </p:val>
                                        </p:tav>
                                      </p:tavLst>
                                    </p:anim>
                                    <p:anim calcmode="lin" valueType="num">
                                      <p:cBhvr>
                                        <p:cTn id="74" dur="500" fill="hold"/>
                                        <p:tgtEl>
                                          <p:spTgt spid="1677315">
                                            <p:txEl>
                                              <p:pRg st="9" end="9"/>
                                            </p:txEl>
                                          </p:spTgt>
                                        </p:tgtEl>
                                        <p:attrNameLst>
                                          <p:attrName>ppt_y</p:attrName>
                                        </p:attrNameLst>
                                      </p:cBhvr>
                                      <p:tavLst>
                                        <p:tav tm="0">
                                          <p:val>
                                            <p:strVal val="#ppt_y"/>
                                          </p:val>
                                        </p:tav>
                                        <p:tav tm="100000">
                                          <p:val>
                                            <p:strVal val="#ppt_y"/>
                                          </p:val>
                                        </p:tav>
                                      </p:tavLst>
                                    </p:anim>
                                    <p:anim calcmode="lin" valueType="num">
                                      <p:cBhvr>
                                        <p:cTn id="75" dur="500" fill="hold"/>
                                        <p:tgtEl>
                                          <p:spTgt spid="1677315">
                                            <p:txEl>
                                              <p:pRg st="9" end="9"/>
                                            </p:txEl>
                                          </p:spTgt>
                                        </p:tgtEl>
                                        <p:attrNameLst>
                                          <p:attrName>ppt_w</p:attrName>
                                        </p:attrNameLst>
                                      </p:cBhvr>
                                      <p:tavLst>
                                        <p:tav tm="0">
                                          <p:val>
                                            <p:fltVal val="0"/>
                                          </p:val>
                                        </p:tav>
                                        <p:tav tm="100000">
                                          <p:val>
                                            <p:strVal val="#ppt_w"/>
                                          </p:val>
                                        </p:tav>
                                      </p:tavLst>
                                    </p:anim>
                                    <p:anim calcmode="lin" valueType="num">
                                      <p:cBhvr>
                                        <p:cTn id="76" dur="500" fill="hold"/>
                                        <p:tgtEl>
                                          <p:spTgt spid="1677315">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7" presetClass="entr" presetSubtype="8" fill="hold" nodeType="clickEffect">
                                  <p:stCondLst>
                                    <p:cond delay="0"/>
                                  </p:stCondLst>
                                  <p:childTnLst>
                                    <p:set>
                                      <p:cBhvr>
                                        <p:cTn id="80" dur="1" fill="hold">
                                          <p:stCondLst>
                                            <p:cond delay="0"/>
                                          </p:stCondLst>
                                        </p:cTn>
                                        <p:tgtEl>
                                          <p:spTgt spid="1677315">
                                            <p:txEl>
                                              <p:pRg st="10" end="10"/>
                                            </p:txEl>
                                          </p:spTgt>
                                        </p:tgtEl>
                                        <p:attrNameLst>
                                          <p:attrName>style.visibility</p:attrName>
                                        </p:attrNameLst>
                                      </p:cBhvr>
                                      <p:to>
                                        <p:strVal val="visible"/>
                                      </p:to>
                                    </p:set>
                                    <p:anim calcmode="lin" valueType="num">
                                      <p:cBhvr>
                                        <p:cTn id="81" dur="500" fill="hold"/>
                                        <p:tgtEl>
                                          <p:spTgt spid="1677315">
                                            <p:txEl>
                                              <p:pRg st="10" end="10"/>
                                            </p:txEl>
                                          </p:spTgt>
                                        </p:tgtEl>
                                        <p:attrNameLst>
                                          <p:attrName>ppt_x</p:attrName>
                                        </p:attrNameLst>
                                      </p:cBhvr>
                                      <p:tavLst>
                                        <p:tav tm="0">
                                          <p:val>
                                            <p:strVal val="#ppt_x-#ppt_w/2"/>
                                          </p:val>
                                        </p:tav>
                                        <p:tav tm="100000">
                                          <p:val>
                                            <p:strVal val="#ppt_x"/>
                                          </p:val>
                                        </p:tav>
                                      </p:tavLst>
                                    </p:anim>
                                    <p:anim calcmode="lin" valueType="num">
                                      <p:cBhvr>
                                        <p:cTn id="82" dur="500" fill="hold"/>
                                        <p:tgtEl>
                                          <p:spTgt spid="1677315">
                                            <p:txEl>
                                              <p:pRg st="10" end="10"/>
                                            </p:txEl>
                                          </p:spTgt>
                                        </p:tgtEl>
                                        <p:attrNameLst>
                                          <p:attrName>ppt_y</p:attrName>
                                        </p:attrNameLst>
                                      </p:cBhvr>
                                      <p:tavLst>
                                        <p:tav tm="0">
                                          <p:val>
                                            <p:strVal val="#ppt_y"/>
                                          </p:val>
                                        </p:tav>
                                        <p:tav tm="100000">
                                          <p:val>
                                            <p:strVal val="#ppt_y"/>
                                          </p:val>
                                        </p:tav>
                                      </p:tavLst>
                                    </p:anim>
                                    <p:anim calcmode="lin" valueType="num">
                                      <p:cBhvr>
                                        <p:cTn id="83" dur="500" fill="hold"/>
                                        <p:tgtEl>
                                          <p:spTgt spid="1677315">
                                            <p:txEl>
                                              <p:pRg st="10" end="10"/>
                                            </p:txEl>
                                          </p:spTgt>
                                        </p:tgtEl>
                                        <p:attrNameLst>
                                          <p:attrName>ppt_w</p:attrName>
                                        </p:attrNameLst>
                                      </p:cBhvr>
                                      <p:tavLst>
                                        <p:tav tm="0">
                                          <p:val>
                                            <p:fltVal val="0"/>
                                          </p:val>
                                        </p:tav>
                                        <p:tav tm="100000">
                                          <p:val>
                                            <p:strVal val="#ppt_w"/>
                                          </p:val>
                                        </p:tav>
                                      </p:tavLst>
                                    </p:anim>
                                    <p:anim calcmode="lin" valueType="num">
                                      <p:cBhvr>
                                        <p:cTn id="84" dur="500" fill="hold"/>
                                        <p:tgtEl>
                                          <p:spTgt spid="1677315">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17" presetClass="entr" presetSubtype="8" fill="hold" nodeType="clickEffect">
                                  <p:stCondLst>
                                    <p:cond delay="0"/>
                                  </p:stCondLst>
                                  <p:childTnLst>
                                    <p:set>
                                      <p:cBhvr>
                                        <p:cTn id="88" dur="1" fill="hold">
                                          <p:stCondLst>
                                            <p:cond delay="0"/>
                                          </p:stCondLst>
                                        </p:cTn>
                                        <p:tgtEl>
                                          <p:spTgt spid="1677315">
                                            <p:txEl>
                                              <p:pRg st="11" end="11"/>
                                            </p:txEl>
                                          </p:spTgt>
                                        </p:tgtEl>
                                        <p:attrNameLst>
                                          <p:attrName>style.visibility</p:attrName>
                                        </p:attrNameLst>
                                      </p:cBhvr>
                                      <p:to>
                                        <p:strVal val="visible"/>
                                      </p:to>
                                    </p:set>
                                    <p:anim calcmode="lin" valueType="num">
                                      <p:cBhvr>
                                        <p:cTn id="89" dur="500" fill="hold"/>
                                        <p:tgtEl>
                                          <p:spTgt spid="1677315">
                                            <p:txEl>
                                              <p:pRg st="11" end="11"/>
                                            </p:txEl>
                                          </p:spTgt>
                                        </p:tgtEl>
                                        <p:attrNameLst>
                                          <p:attrName>ppt_x</p:attrName>
                                        </p:attrNameLst>
                                      </p:cBhvr>
                                      <p:tavLst>
                                        <p:tav tm="0">
                                          <p:val>
                                            <p:strVal val="#ppt_x-#ppt_w/2"/>
                                          </p:val>
                                        </p:tav>
                                        <p:tav tm="100000">
                                          <p:val>
                                            <p:strVal val="#ppt_x"/>
                                          </p:val>
                                        </p:tav>
                                      </p:tavLst>
                                    </p:anim>
                                    <p:anim calcmode="lin" valueType="num">
                                      <p:cBhvr>
                                        <p:cTn id="90" dur="500" fill="hold"/>
                                        <p:tgtEl>
                                          <p:spTgt spid="1677315">
                                            <p:txEl>
                                              <p:pRg st="11" end="11"/>
                                            </p:txEl>
                                          </p:spTgt>
                                        </p:tgtEl>
                                        <p:attrNameLst>
                                          <p:attrName>ppt_y</p:attrName>
                                        </p:attrNameLst>
                                      </p:cBhvr>
                                      <p:tavLst>
                                        <p:tav tm="0">
                                          <p:val>
                                            <p:strVal val="#ppt_y"/>
                                          </p:val>
                                        </p:tav>
                                        <p:tav tm="100000">
                                          <p:val>
                                            <p:strVal val="#ppt_y"/>
                                          </p:val>
                                        </p:tav>
                                      </p:tavLst>
                                    </p:anim>
                                    <p:anim calcmode="lin" valueType="num">
                                      <p:cBhvr>
                                        <p:cTn id="91" dur="500" fill="hold"/>
                                        <p:tgtEl>
                                          <p:spTgt spid="1677315">
                                            <p:txEl>
                                              <p:pRg st="11" end="11"/>
                                            </p:txEl>
                                          </p:spTgt>
                                        </p:tgtEl>
                                        <p:attrNameLst>
                                          <p:attrName>ppt_w</p:attrName>
                                        </p:attrNameLst>
                                      </p:cBhvr>
                                      <p:tavLst>
                                        <p:tav tm="0">
                                          <p:val>
                                            <p:fltVal val="0"/>
                                          </p:val>
                                        </p:tav>
                                        <p:tav tm="100000">
                                          <p:val>
                                            <p:strVal val="#ppt_w"/>
                                          </p:val>
                                        </p:tav>
                                      </p:tavLst>
                                    </p:anim>
                                    <p:anim calcmode="lin" valueType="num">
                                      <p:cBhvr>
                                        <p:cTn id="92" dur="500" fill="hold"/>
                                        <p:tgtEl>
                                          <p:spTgt spid="1677315">
                                            <p:txEl>
                                              <p:pRg st="11" end="11"/>
                                            </p:txEl>
                                          </p:spTgt>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17" presetClass="entr" presetSubtype="8" fill="hold" nodeType="clickEffect">
                                  <p:stCondLst>
                                    <p:cond delay="0"/>
                                  </p:stCondLst>
                                  <p:childTnLst>
                                    <p:set>
                                      <p:cBhvr>
                                        <p:cTn id="96" dur="1" fill="hold">
                                          <p:stCondLst>
                                            <p:cond delay="0"/>
                                          </p:stCondLst>
                                        </p:cTn>
                                        <p:tgtEl>
                                          <p:spTgt spid="1677315">
                                            <p:txEl>
                                              <p:pRg st="12" end="12"/>
                                            </p:txEl>
                                          </p:spTgt>
                                        </p:tgtEl>
                                        <p:attrNameLst>
                                          <p:attrName>style.visibility</p:attrName>
                                        </p:attrNameLst>
                                      </p:cBhvr>
                                      <p:to>
                                        <p:strVal val="visible"/>
                                      </p:to>
                                    </p:set>
                                    <p:anim calcmode="lin" valueType="num">
                                      <p:cBhvr>
                                        <p:cTn id="97" dur="500" fill="hold"/>
                                        <p:tgtEl>
                                          <p:spTgt spid="1677315">
                                            <p:txEl>
                                              <p:pRg st="12" end="12"/>
                                            </p:txEl>
                                          </p:spTgt>
                                        </p:tgtEl>
                                        <p:attrNameLst>
                                          <p:attrName>ppt_x</p:attrName>
                                        </p:attrNameLst>
                                      </p:cBhvr>
                                      <p:tavLst>
                                        <p:tav tm="0">
                                          <p:val>
                                            <p:strVal val="#ppt_x-#ppt_w/2"/>
                                          </p:val>
                                        </p:tav>
                                        <p:tav tm="100000">
                                          <p:val>
                                            <p:strVal val="#ppt_x"/>
                                          </p:val>
                                        </p:tav>
                                      </p:tavLst>
                                    </p:anim>
                                    <p:anim calcmode="lin" valueType="num">
                                      <p:cBhvr>
                                        <p:cTn id="98" dur="500" fill="hold"/>
                                        <p:tgtEl>
                                          <p:spTgt spid="1677315">
                                            <p:txEl>
                                              <p:pRg st="12" end="12"/>
                                            </p:txEl>
                                          </p:spTgt>
                                        </p:tgtEl>
                                        <p:attrNameLst>
                                          <p:attrName>ppt_y</p:attrName>
                                        </p:attrNameLst>
                                      </p:cBhvr>
                                      <p:tavLst>
                                        <p:tav tm="0">
                                          <p:val>
                                            <p:strVal val="#ppt_y"/>
                                          </p:val>
                                        </p:tav>
                                        <p:tav tm="100000">
                                          <p:val>
                                            <p:strVal val="#ppt_y"/>
                                          </p:val>
                                        </p:tav>
                                      </p:tavLst>
                                    </p:anim>
                                    <p:anim calcmode="lin" valueType="num">
                                      <p:cBhvr>
                                        <p:cTn id="99" dur="500" fill="hold"/>
                                        <p:tgtEl>
                                          <p:spTgt spid="1677315">
                                            <p:txEl>
                                              <p:pRg st="12" end="12"/>
                                            </p:txEl>
                                          </p:spTgt>
                                        </p:tgtEl>
                                        <p:attrNameLst>
                                          <p:attrName>ppt_w</p:attrName>
                                        </p:attrNameLst>
                                      </p:cBhvr>
                                      <p:tavLst>
                                        <p:tav tm="0">
                                          <p:val>
                                            <p:fltVal val="0"/>
                                          </p:val>
                                        </p:tav>
                                        <p:tav tm="100000">
                                          <p:val>
                                            <p:strVal val="#ppt_w"/>
                                          </p:val>
                                        </p:tav>
                                      </p:tavLst>
                                    </p:anim>
                                    <p:anim calcmode="lin" valueType="num">
                                      <p:cBhvr>
                                        <p:cTn id="100" dur="500" fill="hold"/>
                                        <p:tgtEl>
                                          <p:spTgt spid="1677315">
                                            <p:txEl>
                                              <p:pRg st="12" end="1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678340" name="Rectangle 2"/>
          <p:cNvSpPr/>
          <p:nvPr/>
        </p:nvSpPr>
        <p:spPr>
          <a:xfrm>
            <a:off x="1131888" y="1414463"/>
            <a:ext cx="935037" cy="4678362"/>
          </a:xfrm>
          <a:prstGeom prst="rect">
            <a:avLst/>
          </a:prstGeom>
          <a:solidFill>
            <a:srgbClr val="990000"/>
          </a:solidFill>
          <a:ln w="9525">
            <a:noFill/>
          </a:ln>
        </p:spPr>
        <p:txBody>
          <a:bodyPr anchor="ctr"/>
          <a:lstStyle/>
          <a:p>
            <a:pPr algn="ctr"/>
            <a:r>
              <a:rPr lang="en-US" altLang="zh-CN" sz="2800" b="1">
                <a:solidFill>
                  <a:srgbClr val="FFFFFF"/>
                </a:solidFill>
                <a:latin typeface="华文楷体" pitchFamily="2" charset="-122"/>
                <a:ea typeface="宋体" panose="02010600030101010101" pitchFamily="2" charset="-122"/>
              </a:rPr>
              <a:t>2.1</a:t>
            </a:r>
            <a:br>
              <a:rPr lang="en-US" altLang="zh-CN" sz="2800" b="1">
                <a:solidFill>
                  <a:srgbClr val="FFFFFF"/>
                </a:solidFill>
                <a:latin typeface="华文楷体" pitchFamily="2" charset="-122"/>
                <a:ea typeface="宋体" panose="02010600030101010101" pitchFamily="2" charset="-122"/>
              </a:rPr>
            </a:br>
            <a:r>
              <a:rPr lang="en-US" altLang="zh-CN" sz="2400" b="1">
                <a:solidFill>
                  <a:srgbClr val="FFFFFF"/>
                </a:solidFill>
                <a:latin typeface="华文楷体" pitchFamily="2" charset="-122"/>
                <a:ea typeface="宋体" panose="02010600030101010101" pitchFamily="2" charset="-122"/>
              </a:rPr>
              <a:t/>
            </a:r>
            <a:br>
              <a:rPr lang="en-US" altLang="zh-CN" sz="2400" b="1">
                <a:solidFill>
                  <a:srgbClr val="FFFFFF"/>
                </a:solidFill>
                <a:latin typeface="华文楷体" pitchFamily="2" charset="-122"/>
                <a:ea typeface="宋体" panose="02010600030101010101" pitchFamily="2" charset="-122"/>
              </a:rPr>
            </a:br>
            <a:r>
              <a:rPr lang="en-US" altLang="zh-CN" sz="1000" b="1">
                <a:solidFill>
                  <a:srgbClr val="FFFFFF"/>
                </a:solidFill>
                <a:latin typeface="华文楷体" pitchFamily="2" charset="-122"/>
                <a:ea typeface="宋体" panose="02010600030101010101" pitchFamily="2" charset="-122"/>
              </a:rPr>
              <a:t/>
            </a:r>
            <a:br>
              <a:rPr lang="en-US" altLang="zh-CN" sz="1000" b="1">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预算业务内部控制流程</a:t>
            </a:r>
          </a:p>
        </p:txBody>
      </p:sp>
      <p:sp>
        <p:nvSpPr>
          <p:cNvPr id="1678341" name="AutoShape 3"/>
          <p:cNvSpPr/>
          <p:nvPr/>
        </p:nvSpPr>
        <p:spPr>
          <a:xfrm>
            <a:off x="4860925" y="3487738"/>
            <a:ext cx="468313" cy="360362"/>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b="1" dirty="0">
              <a:latin typeface="黑体" panose="02010600030101010101" pitchFamily="2" charset="-122"/>
              <a:ea typeface="黑体" panose="02010600030101010101" pitchFamily="2" charset="-122"/>
            </a:endParaRPr>
          </a:p>
        </p:txBody>
      </p:sp>
      <p:sp>
        <p:nvSpPr>
          <p:cNvPr id="1678342" name="AutoShape 4"/>
          <p:cNvSpPr/>
          <p:nvPr/>
        </p:nvSpPr>
        <p:spPr>
          <a:xfrm>
            <a:off x="4859338" y="4422775"/>
            <a:ext cx="468312" cy="360363"/>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b="1" dirty="0">
              <a:latin typeface="黑体" panose="02010600030101010101" pitchFamily="2" charset="-122"/>
              <a:ea typeface="黑体" panose="02010600030101010101" pitchFamily="2" charset="-122"/>
            </a:endParaRPr>
          </a:p>
        </p:txBody>
      </p:sp>
      <p:sp>
        <p:nvSpPr>
          <p:cNvPr id="1678343" name="AutoShape 5"/>
          <p:cNvSpPr/>
          <p:nvPr/>
        </p:nvSpPr>
        <p:spPr>
          <a:xfrm>
            <a:off x="4859338" y="5373688"/>
            <a:ext cx="468312" cy="360362"/>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b="1" dirty="0">
              <a:latin typeface="黑体" panose="02010600030101010101" pitchFamily="2" charset="-122"/>
              <a:ea typeface="黑体" panose="02010600030101010101" pitchFamily="2" charset="-122"/>
            </a:endParaRPr>
          </a:p>
        </p:txBody>
      </p:sp>
      <p:sp>
        <p:nvSpPr>
          <p:cNvPr id="1678344" name="Rectangle 6"/>
          <p:cNvSpPr/>
          <p:nvPr/>
        </p:nvSpPr>
        <p:spPr>
          <a:xfrm>
            <a:off x="2925763" y="2940050"/>
            <a:ext cx="42465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3  </a:t>
            </a:r>
            <a:r>
              <a:rPr lang="zh-CN" altLang="zh-CN" sz="2000" b="1" dirty="0">
                <a:latin typeface="黑体" panose="02010600030101010101" pitchFamily="2" charset="-122"/>
                <a:ea typeface="黑体" panose="02010600030101010101" pitchFamily="2" charset="-122"/>
              </a:rPr>
              <a:t>预算目标的制定与分解</a:t>
            </a:r>
            <a:endParaRPr lang="en-US" altLang="zh-CN" sz="2000" b="1" dirty="0">
              <a:latin typeface="黑体" panose="02010600030101010101" pitchFamily="2" charset="-122"/>
              <a:ea typeface="黑体" panose="02010600030101010101" pitchFamily="2" charset="-122"/>
            </a:endParaRPr>
          </a:p>
        </p:txBody>
      </p:sp>
      <p:sp>
        <p:nvSpPr>
          <p:cNvPr id="1678345" name="Rectangle 7"/>
          <p:cNvSpPr/>
          <p:nvPr/>
        </p:nvSpPr>
        <p:spPr>
          <a:xfrm>
            <a:off x="2924175" y="3875088"/>
            <a:ext cx="4248150" cy="490537"/>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zh-CN" altLang="zh-CN" sz="2000" b="1" dirty="0">
                <a:latin typeface="黑体" panose="02010600030101010101" pitchFamily="2" charset="-122"/>
                <a:ea typeface="黑体" panose="02010600030101010101" pitchFamily="2" charset="-122"/>
              </a:rPr>
              <a:t>4  预算下达与编制</a:t>
            </a:r>
            <a:endParaRPr lang="en-US" altLang="zh-CN" sz="2000" b="1" dirty="0">
              <a:latin typeface="黑体" panose="02010600030101010101" pitchFamily="2" charset="-122"/>
              <a:ea typeface="黑体" panose="02010600030101010101" pitchFamily="2" charset="-122"/>
            </a:endParaRPr>
          </a:p>
        </p:txBody>
      </p:sp>
      <p:sp>
        <p:nvSpPr>
          <p:cNvPr id="1678346" name="Rectangle 9"/>
          <p:cNvSpPr/>
          <p:nvPr/>
        </p:nvSpPr>
        <p:spPr>
          <a:xfrm>
            <a:off x="2924175" y="4827588"/>
            <a:ext cx="4248150" cy="47466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zh-CN" altLang="zh-CN" sz="2000" b="1" dirty="0">
                <a:latin typeface="黑体" panose="02010600030101010101" pitchFamily="2" charset="-122"/>
                <a:ea typeface="黑体" panose="02010600030101010101" pitchFamily="2" charset="-122"/>
              </a:rPr>
              <a:t>5  预算的执行控制</a:t>
            </a:r>
            <a:r>
              <a:rPr lang="zh-CN" altLang="zh-CN" sz="1800" b="1" dirty="0">
                <a:latin typeface="黑体" panose="02010600030101010101" pitchFamily="2" charset="-122"/>
                <a:ea typeface="黑体" panose="02010600030101010101" pitchFamily="2" charset="-122"/>
              </a:rPr>
              <a:t>与</a:t>
            </a:r>
            <a:r>
              <a:rPr lang="zh-CN" altLang="en-US" sz="1800" b="1" dirty="0">
                <a:latin typeface="黑体" panose="02010600030101010101" pitchFamily="2" charset="-122"/>
                <a:ea typeface="黑体" panose="02010600030101010101" pitchFamily="2" charset="-122"/>
              </a:rPr>
              <a:t>调整</a:t>
            </a:r>
          </a:p>
        </p:txBody>
      </p:sp>
      <p:sp>
        <p:nvSpPr>
          <p:cNvPr id="1678347" name="Rectangle 10"/>
          <p:cNvSpPr/>
          <p:nvPr/>
        </p:nvSpPr>
        <p:spPr>
          <a:xfrm>
            <a:off x="2917825" y="5735638"/>
            <a:ext cx="4248150" cy="439737"/>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zh-CN" sz="2000" b="1">
                <a:latin typeface="黑体" panose="02010600030101010101" pitchFamily="2" charset="-122"/>
                <a:ea typeface="黑体" panose="02010600030101010101" pitchFamily="2" charset="-122"/>
              </a:rPr>
              <a:t>6 </a:t>
            </a:r>
            <a:r>
              <a:rPr lang="zh-CN" altLang="zh-CN" sz="1800" b="1" dirty="0">
                <a:latin typeface="黑体" panose="02010600030101010101" pitchFamily="2" charset="-122"/>
                <a:ea typeface="黑体" panose="02010600030101010101" pitchFamily="2" charset="-122"/>
              </a:rPr>
              <a:t>决算与考评</a:t>
            </a:r>
            <a:endParaRPr lang="en-US" altLang="zh-CN" sz="1800" b="1" dirty="0">
              <a:latin typeface="黑体" panose="02010600030101010101" pitchFamily="2" charset="-122"/>
              <a:ea typeface="黑体" panose="02010600030101010101" pitchFamily="2" charset="-122"/>
            </a:endParaRPr>
          </a:p>
        </p:txBody>
      </p:sp>
      <p:sp>
        <p:nvSpPr>
          <p:cNvPr id="1678348" name="AutoShape 3"/>
          <p:cNvSpPr/>
          <p:nvPr/>
        </p:nvSpPr>
        <p:spPr>
          <a:xfrm>
            <a:off x="4848225" y="1631950"/>
            <a:ext cx="468313" cy="360363"/>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b="1" dirty="0">
              <a:latin typeface="黑体" panose="02010600030101010101" pitchFamily="2" charset="-122"/>
              <a:ea typeface="黑体" panose="02010600030101010101" pitchFamily="2" charset="-122"/>
            </a:endParaRPr>
          </a:p>
        </p:txBody>
      </p:sp>
      <p:sp>
        <p:nvSpPr>
          <p:cNvPr id="1678349" name="AutoShape 4"/>
          <p:cNvSpPr/>
          <p:nvPr/>
        </p:nvSpPr>
        <p:spPr>
          <a:xfrm>
            <a:off x="4846638" y="2566988"/>
            <a:ext cx="468312" cy="360362"/>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b="1" dirty="0">
              <a:latin typeface="黑体" panose="02010600030101010101" pitchFamily="2" charset="-122"/>
              <a:ea typeface="黑体" panose="02010600030101010101" pitchFamily="2" charset="-122"/>
            </a:endParaRPr>
          </a:p>
        </p:txBody>
      </p:sp>
      <p:sp>
        <p:nvSpPr>
          <p:cNvPr id="1678350" name="Rectangle 6"/>
          <p:cNvSpPr/>
          <p:nvPr/>
        </p:nvSpPr>
        <p:spPr>
          <a:xfrm>
            <a:off x="2913063" y="1084263"/>
            <a:ext cx="4246562"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1   </a:t>
            </a:r>
            <a:r>
              <a:rPr lang="en-GB" altLang="en-US" sz="2000" b="1" err="1">
                <a:latin typeface="黑体" panose="02010600030101010101" pitchFamily="2" charset="-122"/>
                <a:ea typeface="黑体" panose="02010600030101010101" pitchFamily="2" charset="-122"/>
              </a:rPr>
              <a:t>建立、完善单位预算管理机构</a:t>
            </a:r>
            <a:endParaRPr lang="en-US" altLang="zh-CN" sz="2000" b="1" dirty="0">
              <a:latin typeface="黑体" panose="02010600030101010101" pitchFamily="2" charset="-122"/>
              <a:ea typeface="黑体" panose="02010600030101010101" pitchFamily="2" charset="-122"/>
            </a:endParaRPr>
          </a:p>
        </p:txBody>
      </p:sp>
      <p:sp>
        <p:nvSpPr>
          <p:cNvPr id="1678351" name="Rectangle 7"/>
          <p:cNvSpPr/>
          <p:nvPr/>
        </p:nvSpPr>
        <p:spPr>
          <a:xfrm>
            <a:off x="2911475" y="2019300"/>
            <a:ext cx="4248150" cy="490538"/>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en-US" sz="2000" b="1">
                <a:latin typeface="黑体" panose="02010600030101010101" pitchFamily="2" charset="-122"/>
                <a:ea typeface="黑体" panose="02010600030101010101" pitchFamily="2" charset="-122"/>
              </a:rPr>
              <a:t>2   </a:t>
            </a:r>
            <a:r>
              <a:rPr lang="en-US" altLang="en-US" sz="2000" b="1" err="1">
                <a:latin typeface="黑体" panose="02010600030101010101" pitchFamily="2" charset="-122"/>
                <a:ea typeface="黑体" panose="02010600030101010101" pitchFamily="2" charset="-122"/>
              </a:rPr>
              <a:t>建立、完善单位预算保障机制</a:t>
            </a:r>
            <a:endParaRPr lang="en-US" altLang="zh-CN" sz="2000" b="1" dirty="0">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678340"/>
                                        </p:tgtEl>
                                        <p:attrNameLst>
                                          <p:attrName>style.visibility</p:attrName>
                                        </p:attrNameLst>
                                      </p:cBhvr>
                                      <p:to>
                                        <p:strVal val="visible"/>
                                      </p:to>
                                    </p:set>
                                    <p:animEffect transition="in" filter="box(in)">
                                      <p:cBhvr>
                                        <p:cTn id="7" dur="500"/>
                                        <p:tgtEl>
                                          <p:spTgt spid="167834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78350"/>
                                        </p:tgtEl>
                                        <p:attrNameLst>
                                          <p:attrName>style.visibility</p:attrName>
                                        </p:attrNameLst>
                                      </p:cBhvr>
                                      <p:to>
                                        <p:strVal val="visible"/>
                                      </p:to>
                                    </p:set>
                                    <p:anim calcmode="lin" valueType="num">
                                      <p:cBhvr>
                                        <p:cTn id="12" dur="500" fill="hold"/>
                                        <p:tgtEl>
                                          <p:spTgt spid="1678350"/>
                                        </p:tgtEl>
                                        <p:attrNameLst>
                                          <p:attrName>ppt_x</p:attrName>
                                        </p:attrNameLst>
                                      </p:cBhvr>
                                      <p:tavLst>
                                        <p:tav tm="0">
                                          <p:val>
                                            <p:strVal val="#ppt_x"/>
                                          </p:val>
                                        </p:tav>
                                        <p:tav tm="100000">
                                          <p:val>
                                            <p:strVal val="#ppt_x"/>
                                          </p:val>
                                        </p:tav>
                                      </p:tavLst>
                                    </p:anim>
                                    <p:anim calcmode="lin" valueType="num">
                                      <p:cBhvr>
                                        <p:cTn id="13" dur="500" fill="hold"/>
                                        <p:tgtEl>
                                          <p:spTgt spid="1678350"/>
                                        </p:tgtEl>
                                        <p:attrNameLst>
                                          <p:attrName>ppt_y</p:attrName>
                                        </p:attrNameLst>
                                      </p:cBhvr>
                                      <p:tavLst>
                                        <p:tav tm="0">
                                          <p:val>
                                            <p:strVal val="#ppt_y-#ppt_h/2"/>
                                          </p:val>
                                        </p:tav>
                                        <p:tav tm="100000">
                                          <p:val>
                                            <p:strVal val="#ppt_y"/>
                                          </p:val>
                                        </p:tav>
                                      </p:tavLst>
                                    </p:anim>
                                    <p:anim calcmode="lin" valueType="num">
                                      <p:cBhvr>
                                        <p:cTn id="14" dur="500" fill="hold"/>
                                        <p:tgtEl>
                                          <p:spTgt spid="1678350"/>
                                        </p:tgtEl>
                                        <p:attrNameLst>
                                          <p:attrName>ppt_w</p:attrName>
                                        </p:attrNameLst>
                                      </p:cBhvr>
                                      <p:tavLst>
                                        <p:tav tm="0">
                                          <p:val>
                                            <p:strVal val="#ppt_w"/>
                                          </p:val>
                                        </p:tav>
                                        <p:tav tm="100000">
                                          <p:val>
                                            <p:strVal val="#ppt_w"/>
                                          </p:val>
                                        </p:tav>
                                      </p:tavLst>
                                    </p:anim>
                                    <p:anim calcmode="lin" valueType="num">
                                      <p:cBhvr>
                                        <p:cTn id="15" dur="500" fill="hold"/>
                                        <p:tgtEl>
                                          <p:spTgt spid="1678350"/>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grpId="0" nodeType="afterEffect">
                                  <p:stCondLst>
                                    <p:cond delay="0"/>
                                  </p:stCondLst>
                                  <p:childTnLst>
                                    <p:set>
                                      <p:cBhvr>
                                        <p:cTn id="18" dur="1" fill="hold">
                                          <p:stCondLst>
                                            <p:cond delay="0"/>
                                          </p:stCondLst>
                                        </p:cTn>
                                        <p:tgtEl>
                                          <p:spTgt spid="1678348"/>
                                        </p:tgtEl>
                                        <p:attrNameLst>
                                          <p:attrName>style.visibility</p:attrName>
                                        </p:attrNameLst>
                                      </p:cBhvr>
                                      <p:to>
                                        <p:strVal val="visible"/>
                                      </p:to>
                                    </p:set>
                                    <p:anim calcmode="lin" valueType="num">
                                      <p:cBhvr>
                                        <p:cTn id="19" dur="500" fill="hold"/>
                                        <p:tgtEl>
                                          <p:spTgt spid="1678348"/>
                                        </p:tgtEl>
                                        <p:attrNameLst>
                                          <p:attrName>ppt_x</p:attrName>
                                        </p:attrNameLst>
                                      </p:cBhvr>
                                      <p:tavLst>
                                        <p:tav tm="0">
                                          <p:val>
                                            <p:strVal val="#ppt_x"/>
                                          </p:val>
                                        </p:tav>
                                        <p:tav tm="100000">
                                          <p:val>
                                            <p:strVal val="#ppt_x"/>
                                          </p:val>
                                        </p:tav>
                                      </p:tavLst>
                                    </p:anim>
                                    <p:anim calcmode="lin" valueType="num">
                                      <p:cBhvr>
                                        <p:cTn id="20" dur="500" fill="hold"/>
                                        <p:tgtEl>
                                          <p:spTgt spid="1678348"/>
                                        </p:tgtEl>
                                        <p:attrNameLst>
                                          <p:attrName>ppt_y</p:attrName>
                                        </p:attrNameLst>
                                      </p:cBhvr>
                                      <p:tavLst>
                                        <p:tav tm="0">
                                          <p:val>
                                            <p:strVal val="#ppt_y-#ppt_h/2"/>
                                          </p:val>
                                        </p:tav>
                                        <p:tav tm="100000">
                                          <p:val>
                                            <p:strVal val="#ppt_y"/>
                                          </p:val>
                                        </p:tav>
                                      </p:tavLst>
                                    </p:anim>
                                    <p:anim calcmode="lin" valueType="num">
                                      <p:cBhvr>
                                        <p:cTn id="21" dur="500" fill="hold"/>
                                        <p:tgtEl>
                                          <p:spTgt spid="1678348"/>
                                        </p:tgtEl>
                                        <p:attrNameLst>
                                          <p:attrName>ppt_w</p:attrName>
                                        </p:attrNameLst>
                                      </p:cBhvr>
                                      <p:tavLst>
                                        <p:tav tm="0">
                                          <p:val>
                                            <p:strVal val="#ppt_w"/>
                                          </p:val>
                                        </p:tav>
                                        <p:tav tm="100000">
                                          <p:val>
                                            <p:strVal val="#ppt_w"/>
                                          </p:val>
                                        </p:tav>
                                      </p:tavLst>
                                    </p:anim>
                                    <p:anim calcmode="lin" valueType="num">
                                      <p:cBhvr>
                                        <p:cTn id="22" dur="500" fill="hold"/>
                                        <p:tgtEl>
                                          <p:spTgt spid="1678348"/>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78351"/>
                                        </p:tgtEl>
                                        <p:attrNameLst>
                                          <p:attrName>style.visibility</p:attrName>
                                        </p:attrNameLst>
                                      </p:cBhvr>
                                      <p:to>
                                        <p:strVal val="visible"/>
                                      </p:to>
                                    </p:set>
                                    <p:anim calcmode="lin" valueType="num">
                                      <p:cBhvr>
                                        <p:cTn id="26" dur="500" fill="hold"/>
                                        <p:tgtEl>
                                          <p:spTgt spid="1678351"/>
                                        </p:tgtEl>
                                        <p:attrNameLst>
                                          <p:attrName>ppt_x</p:attrName>
                                        </p:attrNameLst>
                                      </p:cBhvr>
                                      <p:tavLst>
                                        <p:tav tm="0">
                                          <p:val>
                                            <p:strVal val="#ppt_x"/>
                                          </p:val>
                                        </p:tav>
                                        <p:tav tm="100000">
                                          <p:val>
                                            <p:strVal val="#ppt_x"/>
                                          </p:val>
                                        </p:tav>
                                      </p:tavLst>
                                    </p:anim>
                                    <p:anim calcmode="lin" valueType="num">
                                      <p:cBhvr>
                                        <p:cTn id="27" dur="500" fill="hold"/>
                                        <p:tgtEl>
                                          <p:spTgt spid="1678351"/>
                                        </p:tgtEl>
                                        <p:attrNameLst>
                                          <p:attrName>ppt_y</p:attrName>
                                        </p:attrNameLst>
                                      </p:cBhvr>
                                      <p:tavLst>
                                        <p:tav tm="0">
                                          <p:val>
                                            <p:strVal val="#ppt_y-#ppt_h/2"/>
                                          </p:val>
                                        </p:tav>
                                        <p:tav tm="100000">
                                          <p:val>
                                            <p:strVal val="#ppt_y"/>
                                          </p:val>
                                        </p:tav>
                                      </p:tavLst>
                                    </p:anim>
                                    <p:anim calcmode="lin" valueType="num">
                                      <p:cBhvr>
                                        <p:cTn id="28" dur="500" fill="hold"/>
                                        <p:tgtEl>
                                          <p:spTgt spid="1678351"/>
                                        </p:tgtEl>
                                        <p:attrNameLst>
                                          <p:attrName>ppt_w</p:attrName>
                                        </p:attrNameLst>
                                      </p:cBhvr>
                                      <p:tavLst>
                                        <p:tav tm="0">
                                          <p:val>
                                            <p:strVal val="#ppt_w"/>
                                          </p:val>
                                        </p:tav>
                                        <p:tav tm="100000">
                                          <p:val>
                                            <p:strVal val="#ppt_w"/>
                                          </p:val>
                                        </p:tav>
                                      </p:tavLst>
                                    </p:anim>
                                    <p:anim calcmode="lin" valueType="num">
                                      <p:cBhvr>
                                        <p:cTn id="29" dur="500" fill="hold"/>
                                        <p:tgtEl>
                                          <p:spTgt spid="1678351"/>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grpId="0" nodeType="afterEffect">
                                  <p:stCondLst>
                                    <p:cond delay="0"/>
                                  </p:stCondLst>
                                  <p:childTnLst>
                                    <p:set>
                                      <p:cBhvr>
                                        <p:cTn id="32" dur="1" fill="hold">
                                          <p:stCondLst>
                                            <p:cond delay="0"/>
                                          </p:stCondLst>
                                        </p:cTn>
                                        <p:tgtEl>
                                          <p:spTgt spid="1678349"/>
                                        </p:tgtEl>
                                        <p:attrNameLst>
                                          <p:attrName>style.visibility</p:attrName>
                                        </p:attrNameLst>
                                      </p:cBhvr>
                                      <p:to>
                                        <p:strVal val="visible"/>
                                      </p:to>
                                    </p:set>
                                    <p:anim calcmode="lin" valueType="num">
                                      <p:cBhvr>
                                        <p:cTn id="33" dur="500" fill="hold"/>
                                        <p:tgtEl>
                                          <p:spTgt spid="1678349"/>
                                        </p:tgtEl>
                                        <p:attrNameLst>
                                          <p:attrName>ppt_x</p:attrName>
                                        </p:attrNameLst>
                                      </p:cBhvr>
                                      <p:tavLst>
                                        <p:tav tm="0">
                                          <p:val>
                                            <p:strVal val="#ppt_x"/>
                                          </p:val>
                                        </p:tav>
                                        <p:tav tm="100000">
                                          <p:val>
                                            <p:strVal val="#ppt_x"/>
                                          </p:val>
                                        </p:tav>
                                      </p:tavLst>
                                    </p:anim>
                                    <p:anim calcmode="lin" valueType="num">
                                      <p:cBhvr>
                                        <p:cTn id="34" dur="500" fill="hold"/>
                                        <p:tgtEl>
                                          <p:spTgt spid="1678349"/>
                                        </p:tgtEl>
                                        <p:attrNameLst>
                                          <p:attrName>ppt_y</p:attrName>
                                        </p:attrNameLst>
                                      </p:cBhvr>
                                      <p:tavLst>
                                        <p:tav tm="0">
                                          <p:val>
                                            <p:strVal val="#ppt_y-#ppt_h/2"/>
                                          </p:val>
                                        </p:tav>
                                        <p:tav tm="100000">
                                          <p:val>
                                            <p:strVal val="#ppt_y"/>
                                          </p:val>
                                        </p:tav>
                                      </p:tavLst>
                                    </p:anim>
                                    <p:anim calcmode="lin" valueType="num">
                                      <p:cBhvr>
                                        <p:cTn id="35" dur="500" fill="hold"/>
                                        <p:tgtEl>
                                          <p:spTgt spid="1678349"/>
                                        </p:tgtEl>
                                        <p:attrNameLst>
                                          <p:attrName>ppt_w</p:attrName>
                                        </p:attrNameLst>
                                      </p:cBhvr>
                                      <p:tavLst>
                                        <p:tav tm="0">
                                          <p:val>
                                            <p:strVal val="#ppt_w"/>
                                          </p:val>
                                        </p:tav>
                                        <p:tav tm="100000">
                                          <p:val>
                                            <p:strVal val="#ppt_w"/>
                                          </p:val>
                                        </p:tav>
                                      </p:tavLst>
                                    </p:anim>
                                    <p:anim calcmode="lin" valueType="num">
                                      <p:cBhvr>
                                        <p:cTn id="36" dur="500" fill="hold"/>
                                        <p:tgtEl>
                                          <p:spTgt spid="1678349"/>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78344"/>
                                        </p:tgtEl>
                                        <p:attrNameLst>
                                          <p:attrName>style.visibility</p:attrName>
                                        </p:attrNameLst>
                                      </p:cBhvr>
                                      <p:to>
                                        <p:strVal val="visible"/>
                                      </p:to>
                                    </p:set>
                                    <p:anim calcmode="lin" valueType="num">
                                      <p:cBhvr>
                                        <p:cTn id="40" dur="500" fill="hold"/>
                                        <p:tgtEl>
                                          <p:spTgt spid="1678344"/>
                                        </p:tgtEl>
                                        <p:attrNameLst>
                                          <p:attrName>ppt_x</p:attrName>
                                        </p:attrNameLst>
                                      </p:cBhvr>
                                      <p:tavLst>
                                        <p:tav tm="0">
                                          <p:val>
                                            <p:strVal val="#ppt_x"/>
                                          </p:val>
                                        </p:tav>
                                        <p:tav tm="100000">
                                          <p:val>
                                            <p:strVal val="#ppt_x"/>
                                          </p:val>
                                        </p:tav>
                                      </p:tavLst>
                                    </p:anim>
                                    <p:anim calcmode="lin" valueType="num">
                                      <p:cBhvr>
                                        <p:cTn id="41" dur="500" fill="hold"/>
                                        <p:tgtEl>
                                          <p:spTgt spid="1678344"/>
                                        </p:tgtEl>
                                        <p:attrNameLst>
                                          <p:attrName>ppt_y</p:attrName>
                                        </p:attrNameLst>
                                      </p:cBhvr>
                                      <p:tavLst>
                                        <p:tav tm="0">
                                          <p:val>
                                            <p:strVal val="#ppt_y-#ppt_h/2"/>
                                          </p:val>
                                        </p:tav>
                                        <p:tav tm="100000">
                                          <p:val>
                                            <p:strVal val="#ppt_y"/>
                                          </p:val>
                                        </p:tav>
                                      </p:tavLst>
                                    </p:anim>
                                    <p:anim calcmode="lin" valueType="num">
                                      <p:cBhvr>
                                        <p:cTn id="42" dur="500" fill="hold"/>
                                        <p:tgtEl>
                                          <p:spTgt spid="1678344"/>
                                        </p:tgtEl>
                                        <p:attrNameLst>
                                          <p:attrName>ppt_w</p:attrName>
                                        </p:attrNameLst>
                                      </p:cBhvr>
                                      <p:tavLst>
                                        <p:tav tm="0">
                                          <p:val>
                                            <p:strVal val="#ppt_w"/>
                                          </p:val>
                                        </p:tav>
                                        <p:tav tm="100000">
                                          <p:val>
                                            <p:strVal val="#ppt_w"/>
                                          </p:val>
                                        </p:tav>
                                      </p:tavLst>
                                    </p:anim>
                                    <p:anim calcmode="lin" valueType="num">
                                      <p:cBhvr>
                                        <p:cTn id="43" dur="500" fill="hold"/>
                                        <p:tgtEl>
                                          <p:spTgt spid="1678344"/>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grpId="0" nodeType="afterEffect">
                                  <p:stCondLst>
                                    <p:cond delay="0"/>
                                  </p:stCondLst>
                                  <p:childTnLst>
                                    <p:set>
                                      <p:cBhvr>
                                        <p:cTn id="46" dur="1" fill="hold">
                                          <p:stCondLst>
                                            <p:cond delay="0"/>
                                          </p:stCondLst>
                                        </p:cTn>
                                        <p:tgtEl>
                                          <p:spTgt spid="1678341"/>
                                        </p:tgtEl>
                                        <p:attrNameLst>
                                          <p:attrName>style.visibility</p:attrName>
                                        </p:attrNameLst>
                                      </p:cBhvr>
                                      <p:to>
                                        <p:strVal val="visible"/>
                                      </p:to>
                                    </p:set>
                                    <p:anim calcmode="lin" valueType="num">
                                      <p:cBhvr>
                                        <p:cTn id="47" dur="500" fill="hold"/>
                                        <p:tgtEl>
                                          <p:spTgt spid="1678341"/>
                                        </p:tgtEl>
                                        <p:attrNameLst>
                                          <p:attrName>ppt_x</p:attrName>
                                        </p:attrNameLst>
                                      </p:cBhvr>
                                      <p:tavLst>
                                        <p:tav tm="0">
                                          <p:val>
                                            <p:strVal val="#ppt_x"/>
                                          </p:val>
                                        </p:tav>
                                        <p:tav tm="100000">
                                          <p:val>
                                            <p:strVal val="#ppt_x"/>
                                          </p:val>
                                        </p:tav>
                                      </p:tavLst>
                                    </p:anim>
                                    <p:anim calcmode="lin" valueType="num">
                                      <p:cBhvr>
                                        <p:cTn id="48" dur="500" fill="hold"/>
                                        <p:tgtEl>
                                          <p:spTgt spid="1678341"/>
                                        </p:tgtEl>
                                        <p:attrNameLst>
                                          <p:attrName>ppt_y</p:attrName>
                                        </p:attrNameLst>
                                      </p:cBhvr>
                                      <p:tavLst>
                                        <p:tav tm="0">
                                          <p:val>
                                            <p:strVal val="#ppt_y-#ppt_h/2"/>
                                          </p:val>
                                        </p:tav>
                                        <p:tav tm="100000">
                                          <p:val>
                                            <p:strVal val="#ppt_y"/>
                                          </p:val>
                                        </p:tav>
                                      </p:tavLst>
                                    </p:anim>
                                    <p:anim calcmode="lin" valueType="num">
                                      <p:cBhvr>
                                        <p:cTn id="49" dur="500" fill="hold"/>
                                        <p:tgtEl>
                                          <p:spTgt spid="1678341"/>
                                        </p:tgtEl>
                                        <p:attrNameLst>
                                          <p:attrName>ppt_w</p:attrName>
                                        </p:attrNameLst>
                                      </p:cBhvr>
                                      <p:tavLst>
                                        <p:tav tm="0">
                                          <p:val>
                                            <p:strVal val="#ppt_w"/>
                                          </p:val>
                                        </p:tav>
                                        <p:tav tm="100000">
                                          <p:val>
                                            <p:strVal val="#ppt_w"/>
                                          </p:val>
                                        </p:tav>
                                      </p:tavLst>
                                    </p:anim>
                                    <p:anim calcmode="lin" valueType="num">
                                      <p:cBhvr>
                                        <p:cTn id="50" dur="500" fill="hold"/>
                                        <p:tgtEl>
                                          <p:spTgt spid="1678341"/>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78345"/>
                                        </p:tgtEl>
                                        <p:attrNameLst>
                                          <p:attrName>style.visibility</p:attrName>
                                        </p:attrNameLst>
                                      </p:cBhvr>
                                      <p:to>
                                        <p:strVal val="visible"/>
                                      </p:to>
                                    </p:set>
                                    <p:anim calcmode="lin" valueType="num">
                                      <p:cBhvr>
                                        <p:cTn id="54" dur="500" fill="hold"/>
                                        <p:tgtEl>
                                          <p:spTgt spid="1678345"/>
                                        </p:tgtEl>
                                        <p:attrNameLst>
                                          <p:attrName>ppt_x</p:attrName>
                                        </p:attrNameLst>
                                      </p:cBhvr>
                                      <p:tavLst>
                                        <p:tav tm="0">
                                          <p:val>
                                            <p:strVal val="#ppt_x"/>
                                          </p:val>
                                        </p:tav>
                                        <p:tav tm="100000">
                                          <p:val>
                                            <p:strVal val="#ppt_x"/>
                                          </p:val>
                                        </p:tav>
                                      </p:tavLst>
                                    </p:anim>
                                    <p:anim calcmode="lin" valueType="num">
                                      <p:cBhvr>
                                        <p:cTn id="55" dur="500" fill="hold"/>
                                        <p:tgtEl>
                                          <p:spTgt spid="1678345"/>
                                        </p:tgtEl>
                                        <p:attrNameLst>
                                          <p:attrName>ppt_y</p:attrName>
                                        </p:attrNameLst>
                                      </p:cBhvr>
                                      <p:tavLst>
                                        <p:tav tm="0">
                                          <p:val>
                                            <p:strVal val="#ppt_y-#ppt_h/2"/>
                                          </p:val>
                                        </p:tav>
                                        <p:tav tm="100000">
                                          <p:val>
                                            <p:strVal val="#ppt_y"/>
                                          </p:val>
                                        </p:tav>
                                      </p:tavLst>
                                    </p:anim>
                                    <p:anim calcmode="lin" valueType="num">
                                      <p:cBhvr>
                                        <p:cTn id="56" dur="500" fill="hold"/>
                                        <p:tgtEl>
                                          <p:spTgt spid="1678345"/>
                                        </p:tgtEl>
                                        <p:attrNameLst>
                                          <p:attrName>ppt_w</p:attrName>
                                        </p:attrNameLst>
                                      </p:cBhvr>
                                      <p:tavLst>
                                        <p:tav tm="0">
                                          <p:val>
                                            <p:strVal val="#ppt_w"/>
                                          </p:val>
                                        </p:tav>
                                        <p:tav tm="100000">
                                          <p:val>
                                            <p:strVal val="#ppt_w"/>
                                          </p:val>
                                        </p:tav>
                                      </p:tavLst>
                                    </p:anim>
                                    <p:anim calcmode="lin" valueType="num">
                                      <p:cBhvr>
                                        <p:cTn id="57" dur="500" fill="hold"/>
                                        <p:tgtEl>
                                          <p:spTgt spid="1678345"/>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1" fill="hold" grpId="0" nodeType="afterEffect">
                                  <p:stCondLst>
                                    <p:cond delay="0"/>
                                  </p:stCondLst>
                                  <p:childTnLst>
                                    <p:set>
                                      <p:cBhvr>
                                        <p:cTn id="60" dur="1" fill="hold">
                                          <p:stCondLst>
                                            <p:cond delay="0"/>
                                          </p:stCondLst>
                                        </p:cTn>
                                        <p:tgtEl>
                                          <p:spTgt spid="1678342"/>
                                        </p:tgtEl>
                                        <p:attrNameLst>
                                          <p:attrName>style.visibility</p:attrName>
                                        </p:attrNameLst>
                                      </p:cBhvr>
                                      <p:to>
                                        <p:strVal val="visible"/>
                                      </p:to>
                                    </p:set>
                                    <p:anim calcmode="lin" valueType="num">
                                      <p:cBhvr>
                                        <p:cTn id="61" dur="500" fill="hold"/>
                                        <p:tgtEl>
                                          <p:spTgt spid="1678342"/>
                                        </p:tgtEl>
                                        <p:attrNameLst>
                                          <p:attrName>ppt_x</p:attrName>
                                        </p:attrNameLst>
                                      </p:cBhvr>
                                      <p:tavLst>
                                        <p:tav tm="0">
                                          <p:val>
                                            <p:strVal val="#ppt_x"/>
                                          </p:val>
                                        </p:tav>
                                        <p:tav tm="100000">
                                          <p:val>
                                            <p:strVal val="#ppt_x"/>
                                          </p:val>
                                        </p:tav>
                                      </p:tavLst>
                                    </p:anim>
                                    <p:anim calcmode="lin" valueType="num">
                                      <p:cBhvr>
                                        <p:cTn id="62" dur="500" fill="hold"/>
                                        <p:tgtEl>
                                          <p:spTgt spid="1678342"/>
                                        </p:tgtEl>
                                        <p:attrNameLst>
                                          <p:attrName>ppt_y</p:attrName>
                                        </p:attrNameLst>
                                      </p:cBhvr>
                                      <p:tavLst>
                                        <p:tav tm="0">
                                          <p:val>
                                            <p:strVal val="#ppt_y-#ppt_h/2"/>
                                          </p:val>
                                        </p:tav>
                                        <p:tav tm="100000">
                                          <p:val>
                                            <p:strVal val="#ppt_y"/>
                                          </p:val>
                                        </p:tav>
                                      </p:tavLst>
                                    </p:anim>
                                    <p:anim calcmode="lin" valueType="num">
                                      <p:cBhvr>
                                        <p:cTn id="63" dur="500" fill="hold"/>
                                        <p:tgtEl>
                                          <p:spTgt spid="1678342"/>
                                        </p:tgtEl>
                                        <p:attrNameLst>
                                          <p:attrName>ppt_w</p:attrName>
                                        </p:attrNameLst>
                                      </p:cBhvr>
                                      <p:tavLst>
                                        <p:tav tm="0">
                                          <p:val>
                                            <p:strVal val="#ppt_w"/>
                                          </p:val>
                                        </p:tav>
                                        <p:tav tm="100000">
                                          <p:val>
                                            <p:strVal val="#ppt_w"/>
                                          </p:val>
                                        </p:tav>
                                      </p:tavLst>
                                    </p:anim>
                                    <p:anim calcmode="lin" valueType="num">
                                      <p:cBhvr>
                                        <p:cTn id="64" dur="500" fill="hold"/>
                                        <p:tgtEl>
                                          <p:spTgt spid="1678342"/>
                                        </p:tgtEl>
                                        <p:attrNameLst>
                                          <p:attrName>ppt_h</p:attrName>
                                        </p:attrNameLst>
                                      </p:cBhvr>
                                      <p:tavLst>
                                        <p:tav tm="0">
                                          <p:val>
                                            <p:fltVal val="0"/>
                                          </p:val>
                                        </p:tav>
                                        <p:tav tm="100000">
                                          <p:val>
                                            <p:strVal val="#ppt_h"/>
                                          </p:val>
                                        </p:tav>
                                      </p:tavLst>
                                    </p:anim>
                                  </p:childTnLst>
                                </p:cTn>
                              </p:par>
                            </p:childTnLst>
                          </p:cTn>
                        </p:par>
                        <p:par>
                          <p:cTn id="65" fill="hold">
                            <p:stCondLst>
                              <p:cond delay="4000"/>
                            </p:stCondLst>
                            <p:childTnLst>
                              <p:par>
                                <p:cTn id="66" presetID="17" presetClass="entr" presetSubtype="1" fill="hold" grpId="0" nodeType="afterEffect">
                                  <p:stCondLst>
                                    <p:cond delay="0"/>
                                  </p:stCondLst>
                                  <p:childTnLst>
                                    <p:set>
                                      <p:cBhvr>
                                        <p:cTn id="67" dur="1" fill="hold">
                                          <p:stCondLst>
                                            <p:cond delay="0"/>
                                          </p:stCondLst>
                                        </p:cTn>
                                        <p:tgtEl>
                                          <p:spTgt spid="1678346"/>
                                        </p:tgtEl>
                                        <p:attrNameLst>
                                          <p:attrName>style.visibility</p:attrName>
                                        </p:attrNameLst>
                                      </p:cBhvr>
                                      <p:to>
                                        <p:strVal val="visible"/>
                                      </p:to>
                                    </p:set>
                                    <p:anim calcmode="lin" valueType="num">
                                      <p:cBhvr>
                                        <p:cTn id="68" dur="500" fill="hold"/>
                                        <p:tgtEl>
                                          <p:spTgt spid="1678346"/>
                                        </p:tgtEl>
                                        <p:attrNameLst>
                                          <p:attrName>ppt_x</p:attrName>
                                        </p:attrNameLst>
                                      </p:cBhvr>
                                      <p:tavLst>
                                        <p:tav tm="0">
                                          <p:val>
                                            <p:strVal val="#ppt_x"/>
                                          </p:val>
                                        </p:tav>
                                        <p:tav tm="100000">
                                          <p:val>
                                            <p:strVal val="#ppt_x"/>
                                          </p:val>
                                        </p:tav>
                                      </p:tavLst>
                                    </p:anim>
                                    <p:anim calcmode="lin" valueType="num">
                                      <p:cBhvr>
                                        <p:cTn id="69" dur="500" fill="hold"/>
                                        <p:tgtEl>
                                          <p:spTgt spid="1678346"/>
                                        </p:tgtEl>
                                        <p:attrNameLst>
                                          <p:attrName>ppt_y</p:attrName>
                                        </p:attrNameLst>
                                      </p:cBhvr>
                                      <p:tavLst>
                                        <p:tav tm="0">
                                          <p:val>
                                            <p:strVal val="#ppt_y-#ppt_h/2"/>
                                          </p:val>
                                        </p:tav>
                                        <p:tav tm="100000">
                                          <p:val>
                                            <p:strVal val="#ppt_y"/>
                                          </p:val>
                                        </p:tav>
                                      </p:tavLst>
                                    </p:anim>
                                    <p:anim calcmode="lin" valueType="num">
                                      <p:cBhvr>
                                        <p:cTn id="70" dur="500" fill="hold"/>
                                        <p:tgtEl>
                                          <p:spTgt spid="1678346"/>
                                        </p:tgtEl>
                                        <p:attrNameLst>
                                          <p:attrName>ppt_w</p:attrName>
                                        </p:attrNameLst>
                                      </p:cBhvr>
                                      <p:tavLst>
                                        <p:tav tm="0">
                                          <p:val>
                                            <p:strVal val="#ppt_w"/>
                                          </p:val>
                                        </p:tav>
                                        <p:tav tm="100000">
                                          <p:val>
                                            <p:strVal val="#ppt_w"/>
                                          </p:val>
                                        </p:tav>
                                      </p:tavLst>
                                    </p:anim>
                                    <p:anim calcmode="lin" valueType="num">
                                      <p:cBhvr>
                                        <p:cTn id="71" dur="500" fill="hold"/>
                                        <p:tgtEl>
                                          <p:spTgt spid="1678346"/>
                                        </p:tgtEl>
                                        <p:attrNameLst>
                                          <p:attrName>ppt_h</p:attrName>
                                        </p:attrNameLst>
                                      </p:cBhvr>
                                      <p:tavLst>
                                        <p:tav tm="0">
                                          <p:val>
                                            <p:fltVal val="0"/>
                                          </p:val>
                                        </p:tav>
                                        <p:tav tm="100000">
                                          <p:val>
                                            <p:strVal val="#ppt_h"/>
                                          </p:val>
                                        </p:tav>
                                      </p:tavLst>
                                    </p:anim>
                                  </p:childTnLst>
                                </p:cTn>
                              </p:par>
                            </p:childTnLst>
                          </p:cTn>
                        </p:par>
                        <p:par>
                          <p:cTn id="72" fill="hold">
                            <p:stCondLst>
                              <p:cond delay="4500"/>
                            </p:stCondLst>
                            <p:childTnLst>
                              <p:par>
                                <p:cTn id="73" presetID="17" presetClass="entr" presetSubtype="1" fill="hold" grpId="0" nodeType="afterEffect">
                                  <p:stCondLst>
                                    <p:cond delay="0"/>
                                  </p:stCondLst>
                                  <p:childTnLst>
                                    <p:set>
                                      <p:cBhvr>
                                        <p:cTn id="74" dur="1" fill="hold">
                                          <p:stCondLst>
                                            <p:cond delay="0"/>
                                          </p:stCondLst>
                                        </p:cTn>
                                        <p:tgtEl>
                                          <p:spTgt spid="1678343"/>
                                        </p:tgtEl>
                                        <p:attrNameLst>
                                          <p:attrName>style.visibility</p:attrName>
                                        </p:attrNameLst>
                                      </p:cBhvr>
                                      <p:to>
                                        <p:strVal val="visible"/>
                                      </p:to>
                                    </p:set>
                                    <p:anim calcmode="lin" valueType="num">
                                      <p:cBhvr>
                                        <p:cTn id="75" dur="500" fill="hold"/>
                                        <p:tgtEl>
                                          <p:spTgt spid="1678343"/>
                                        </p:tgtEl>
                                        <p:attrNameLst>
                                          <p:attrName>ppt_x</p:attrName>
                                        </p:attrNameLst>
                                      </p:cBhvr>
                                      <p:tavLst>
                                        <p:tav tm="0">
                                          <p:val>
                                            <p:strVal val="#ppt_x"/>
                                          </p:val>
                                        </p:tav>
                                        <p:tav tm="100000">
                                          <p:val>
                                            <p:strVal val="#ppt_x"/>
                                          </p:val>
                                        </p:tav>
                                      </p:tavLst>
                                    </p:anim>
                                    <p:anim calcmode="lin" valueType="num">
                                      <p:cBhvr>
                                        <p:cTn id="76" dur="500" fill="hold"/>
                                        <p:tgtEl>
                                          <p:spTgt spid="1678343"/>
                                        </p:tgtEl>
                                        <p:attrNameLst>
                                          <p:attrName>ppt_y</p:attrName>
                                        </p:attrNameLst>
                                      </p:cBhvr>
                                      <p:tavLst>
                                        <p:tav tm="0">
                                          <p:val>
                                            <p:strVal val="#ppt_y-#ppt_h/2"/>
                                          </p:val>
                                        </p:tav>
                                        <p:tav tm="100000">
                                          <p:val>
                                            <p:strVal val="#ppt_y"/>
                                          </p:val>
                                        </p:tav>
                                      </p:tavLst>
                                    </p:anim>
                                    <p:anim calcmode="lin" valueType="num">
                                      <p:cBhvr>
                                        <p:cTn id="77" dur="500" fill="hold"/>
                                        <p:tgtEl>
                                          <p:spTgt spid="1678343"/>
                                        </p:tgtEl>
                                        <p:attrNameLst>
                                          <p:attrName>ppt_w</p:attrName>
                                        </p:attrNameLst>
                                      </p:cBhvr>
                                      <p:tavLst>
                                        <p:tav tm="0">
                                          <p:val>
                                            <p:strVal val="#ppt_w"/>
                                          </p:val>
                                        </p:tav>
                                        <p:tav tm="100000">
                                          <p:val>
                                            <p:strVal val="#ppt_w"/>
                                          </p:val>
                                        </p:tav>
                                      </p:tavLst>
                                    </p:anim>
                                    <p:anim calcmode="lin" valueType="num">
                                      <p:cBhvr>
                                        <p:cTn id="78" dur="500" fill="hold"/>
                                        <p:tgtEl>
                                          <p:spTgt spid="1678343"/>
                                        </p:tgtEl>
                                        <p:attrNameLst>
                                          <p:attrName>ppt_h</p:attrName>
                                        </p:attrNameLst>
                                      </p:cBhvr>
                                      <p:tavLst>
                                        <p:tav tm="0">
                                          <p:val>
                                            <p:fltVal val="0"/>
                                          </p:val>
                                        </p:tav>
                                        <p:tav tm="100000">
                                          <p:val>
                                            <p:strVal val="#ppt_h"/>
                                          </p:val>
                                        </p:tav>
                                      </p:tavLst>
                                    </p:anim>
                                  </p:childTnLst>
                                </p:cTn>
                              </p:par>
                            </p:childTnLst>
                          </p:cTn>
                        </p:par>
                        <p:par>
                          <p:cTn id="79" fill="hold">
                            <p:stCondLst>
                              <p:cond delay="5000"/>
                            </p:stCondLst>
                            <p:childTnLst>
                              <p:par>
                                <p:cTn id="80" presetID="17" presetClass="entr" presetSubtype="1" fill="hold" grpId="0" nodeType="afterEffect">
                                  <p:stCondLst>
                                    <p:cond delay="0"/>
                                  </p:stCondLst>
                                  <p:childTnLst>
                                    <p:set>
                                      <p:cBhvr>
                                        <p:cTn id="81" dur="1" fill="hold">
                                          <p:stCondLst>
                                            <p:cond delay="0"/>
                                          </p:stCondLst>
                                        </p:cTn>
                                        <p:tgtEl>
                                          <p:spTgt spid="1678347"/>
                                        </p:tgtEl>
                                        <p:attrNameLst>
                                          <p:attrName>style.visibility</p:attrName>
                                        </p:attrNameLst>
                                      </p:cBhvr>
                                      <p:to>
                                        <p:strVal val="visible"/>
                                      </p:to>
                                    </p:set>
                                    <p:anim calcmode="lin" valueType="num">
                                      <p:cBhvr>
                                        <p:cTn id="82" dur="500" fill="hold"/>
                                        <p:tgtEl>
                                          <p:spTgt spid="1678347"/>
                                        </p:tgtEl>
                                        <p:attrNameLst>
                                          <p:attrName>ppt_x</p:attrName>
                                        </p:attrNameLst>
                                      </p:cBhvr>
                                      <p:tavLst>
                                        <p:tav tm="0">
                                          <p:val>
                                            <p:strVal val="#ppt_x"/>
                                          </p:val>
                                        </p:tav>
                                        <p:tav tm="100000">
                                          <p:val>
                                            <p:strVal val="#ppt_x"/>
                                          </p:val>
                                        </p:tav>
                                      </p:tavLst>
                                    </p:anim>
                                    <p:anim calcmode="lin" valueType="num">
                                      <p:cBhvr>
                                        <p:cTn id="83" dur="500" fill="hold"/>
                                        <p:tgtEl>
                                          <p:spTgt spid="1678347"/>
                                        </p:tgtEl>
                                        <p:attrNameLst>
                                          <p:attrName>ppt_y</p:attrName>
                                        </p:attrNameLst>
                                      </p:cBhvr>
                                      <p:tavLst>
                                        <p:tav tm="0">
                                          <p:val>
                                            <p:strVal val="#ppt_y-#ppt_h/2"/>
                                          </p:val>
                                        </p:tav>
                                        <p:tav tm="100000">
                                          <p:val>
                                            <p:strVal val="#ppt_y"/>
                                          </p:val>
                                        </p:tav>
                                      </p:tavLst>
                                    </p:anim>
                                    <p:anim calcmode="lin" valueType="num">
                                      <p:cBhvr>
                                        <p:cTn id="84" dur="500" fill="hold"/>
                                        <p:tgtEl>
                                          <p:spTgt spid="1678347"/>
                                        </p:tgtEl>
                                        <p:attrNameLst>
                                          <p:attrName>ppt_w</p:attrName>
                                        </p:attrNameLst>
                                      </p:cBhvr>
                                      <p:tavLst>
                                        <p:tav tm="0">
                                          <p:val>
                                            <p:strVal val="#ppt_w"/>
                                          </p:val>
                                        </p:tav>
                                        <p:tav tm="100000">
                                          <p:val>
                                            <p:strVal val="#ppt_w"/>
                                          </p:val>
                                        </p:tav>
                                      </p:tavLst>
                                    </p:anim>
                                    <p:anim calcmode="lin" valueType="num">
                                      <p:cBhvr>
                                        <p:cTn id="85" dur="500" fill="hold"/>
                                        <p:tgtEl>
                                          <p:spTgt spid="16783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8340" grpId="0" bldLvl="0" animBg="1"/>
      <p:bldP spid="1678341" grpId="0" bldLvl="0" animBg="1"/>
      <p:bldP spid="1678342" grpId="0" bldLvl="0" animBg="1"/>
      <p:bldP spid="1678343" grpId="0" bldLvl="0" animBg="1"/>
      <p:bldP spid="1678344" grpId="0" bldLvl="0" animBg="1"/>
      <p:bldP spid="1678345" grpId="0" bldLvl="0" animBg="1"/>
      <p:bldP spid="1678346" grpId="0" bldLvl="0" animBg="1"/>
      <p:bldP spid="1678347" grpId="0" bldLvl="0" animBg="1"/>
      <p:bldP spid="1678348" grpId="0" bldLvl="0" animBg="1"/>
      <p:bldP spid="1678349" grpId="0" bldLvl="0" animBg="1"/>
      <p:bldP spid="1678350" grpId="0" bldLvl="0" animBg="1"/>
      <p:bldP spid="1678351" grpId="0" bldLvl="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107</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79364" name="AutoShape 3"/>
          <p:cNvSpPr/>
          <p:nvPr/>
        </p:nvSpPr>
        <p:spPr>
          <a:xfrm>
            <a:off x="4868863" y="3976688"/>
            <a:ext cx="468312" cy="395287"/>
          </a:xfrm>
          <a:prstGeom prst="downArrow">
            <a:avLst>
              <a:gd name="adj1" fmla="val 50000"/>
              <a:gd name="adj2" fmla="val 8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79365" name="Rectangle 6"/>
          <p:cNvSpPr/>
          <p:nvPr/>
        </p:nvSpPr>
        <p:spPr>
          <a:xfrm>
            <a:off x="2927350" y="3400425"/>
            <a:ext cx="4318000" cy="57626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3 </a:t>
            </a:r>
            <a:r>
              <a:rPr lang="en-GB" altLang="zh-CN" sz="2000" b="1">
                <a:latin typeface="黑体" panose="02010600030101010101" pitchFamily="2" charset="-122"/>
                <a:ea typeface="黑体" panose="02010600030101010101" pitchFamily="2" charset="-122"/>
              </a:rPr>
              <a:t> </a:t>
            </a:r>
            <a:r>
              <a:rPr lang="en-GB" altLang="en-US" sz="2000" b="1" err="1">
                <a:latin typeface="黑体" panose="02010600030101010101" pitchFamily="2" charset="-122"/>
                <a:ea typeface="黑体" panose="02010600030101010101" pitchFamily="2" charset="-122"/>
              </a:rPr>
              <a:t>收入的征收、解缴、核算</a:t>
            </a:r>
            <a:endParaRPr lang="en-US" altLang="zh-CN" sz="2000" b="1" dirty="0">
              <a:latin typeface="黑体" panose="02010600030101010101" pitchFamily="2" charset="-122"/>
              <a:ea typeface="黑体" panose="02010600030101010101" pitchFamily="2" charset="-122"/>
            </a:endParaRPr>
          </a:p>
        </p:txBody>
      </p:sp>
      <p:sp>
        <p:nvSpPr>
          <p:cNvPr id="1679366" name="Rectangle 7"/>
          <p:cNvSpPr/>
          <p:nvPr/>
        </p:nvSpPr>
        <p:spPr>
          <a:xfrm>
            <a:off x="2941638" y="4410075"/>
            <a:ext cx="4318000" cy="57626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en-US" sz="2000" b="1">
                <a:latin typeface="黑体" panose="02010600030101010101" pitchFamily="2" charset="-122"/>
                <a:ea typeface="黑体" panose="02010600030101010101" pitchFamily="2" charset="-122"/>
              </a:rPr>
              <a:t>4</a:t>
            </a:r>
            <a:r>
              <a:rPr lang="en-US" altLang="en-US" sz="2000" b="1" err="1">
                <a:latin typeface="黑体" panose="02010600030101010101" pitchFamily="2" charset="-122"/>
                <a:ea typeface="黑体" panose="02010600030101010101" pitchFamily="2" charset="-122"/>
              </a:rPr>
              <a:t>  建立收入分析和对账制度</a:t>
            </a:r>
            <a:endParaRPr lang="en-US" altLang="zh-CN" sz="2000" b="1" dirty="0">
              <a:latin typeface="黑体" panose="02010600030101010101" pitchFamily="2" charset="-122"/>
              <a:ea typeface="黑体" panose="02010600030101010101" pitchFamily="2" charset="-122"/>
            </a:endParaRPr>
          </a:p>
        </p:txBody>
      </p:sp>
      <p:sp>
        <p:nvSpPr>
          <p:cNvPr id="1679367" name="AutoShape 3"/>
          <p:cNvSpPr/>
          <p:nvPr/>
        </p:nvSpPr>
        <p:spPr>
          <a:xfrm>
            <a:off x="4840288" y="1917700"/>
            <a:ext cx="468312" cy="395288"/>
          </a:xfrm>
          <a:prstGeom prst="downArrow">
            <a:avLst>
              <a:gd name="adj1" fmla="val 50000"/>
              <a:gd name="adj2" fmla="val 8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79368" name="Rectangle 6"/>
          <p:cNvSpPr/>
          <p:nvPr/>
        </p:nvSpPr>
        <p:spPr>
          <a:xfrm>
            <a:off x="2898775" y="1341438"/>
            <a:ext cx="4318000" cy="57626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1</a:t>
            </a:r>
            <a:r>
              <a:rPr lang="en-GB" altLang="en-US" sz="2000" b="1" err="1">
                <a:latin typeface="黑体" panose="02010600030101010101" pitchFamily="2" charset="-122"/>
                <a:ea typeface="黑体" panose="02010600030101010101" pitchFamily="2" charset="-122"/>
              </a:rPr>
              <a:t>  合理设置岗位和实行收入归口管理</a:t>
            </a:r>
            <a:endParaRPr lang="en-US" altLang="zh-CN" sz="2000" b="1" dirty="0">
              <a:latin typeface="黑体" panose="02010600030101010101" pitchFamily="2" charset="-122"/>
              <a:ea typeface="黑体" panose="02010600030101010101" pitchFamily="2" charset="-122"/>
            </a:endParaRPr>
          </a:p>
        </p:txBody>
      </p:sp>
      <p:sp>
        <p:nvSpPr>
          <p:cNvPr id="1679369" name="Rectangle 7"/>
          <p:cNvSpPr/>
          <p:nvPr/>
        </p:nvSpPr>
        <p:spPr>
          <a:xfrm>
            <a:off x="2927350" y="2351088"/>
            <a:ext cx="4318000" cy="57626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en-US" sz="2000" b="1">
                <a:latin typeface="黑体" panose="02010600030101010101" pitchFamily="2" charset="-122"/>
                <a:ea typeface="黑体" panose="02010600030101010101" pitchFamily="2" charset="-122"/>
              </a:rPr>
              <a:t>2 </a:t>
            </a:r>
            <a:r>
              <a:rPr lang="en-US" altLang="en-US" sz="2000" b="1" err="1">
                <a:latin typeface="黑体" panose="02010600030101010101" pitchFamily="2" charset="-122"/>
                <a:ea typeface="黑体" panose="02010600030101010101" pitchFamily="2" charset="-122"/>
              </a:rPr>
              <a:t> 收入项目的审批</a:t>
            </a:r>
            <a:endParaRPr lang="en-US" altLang="zh-CN" sz="2000" b="1" dirty="0">
              <a:latin typeface="黑体" panose="02010600030101010101" pitchFamily="2" charset="-122"/>
              <a:ea typeface="黑体" panose="02010600030101010101" pitchFamily="2" charset="-122"/>
            </a:endParaRPr>
          </a:p>
        </p:txBody>
      </p:sp>
      <p:sp>
        <p:nvSpPr>
          <p:cNvPr id="1679370" name="AutoShape 3"/>
          <p:cNvSpPr/>
          <p:nvPr/>
        </p:nvSpPr>
        <p:spPr>
          <a:xfrm>
            <a:off x="4814888" y="2955925"/>
            <a:ext cx="468312" cy="395288"/>
          </a:xfrm>
          <a:prstGeom prst="downArrow">
            <a:avLst>
              <a:gd name="adj1" fmla="val 50000"/>
              <a:gd name="adj2" fmla="val 8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79371" name="AutoShape 3"/>
          <p:cNvSpPr/>
          <p:nvPr/>
        </p:nvSpPr>
        <p:spPr>
          <a:xfrm>
            <a:off x="4884738" y="5021263"/>
            <a:ext cx="468312" cy="395287"/>
          </a:xfrm>
          <a:prstGeom prst="downArrow">
            <a:avLst>
              <a:gd name="adj1" fmla="val 50000"/>
              <a:gd name="adj2" fmla="val 8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79372" name="Rectangle 7"/>
          <p:cNvSpPr/>
          <p:nvPr/>
        </p:nvSpPr>
        <p:spPr>
          <a:xfrm>
            <a:off x="2957513" y="5483225"/>
            <a:ext cx="4318000" cy="57626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en-US" sz="2000" b="1">
                <a:latin typeface="黑体" panose="02010600030101010101" pitchFamily="2" charset="-122"/>
                <a:ea typeface="黑体" panose="02010600030101010101" pitchFamily="2" charset="-122"/>
              </a:rPr>
              <a:t>5</a:t>
            </a:r>
            <a:r>
              <a:rPr lang="en-US" altLang="en-US" sz="2000" b="1" err="1">
                <a:latin typeface="黑体" panose="02010600030101010101" pitchFamily="2" charset="-122"/>
                <a:ea typeface="黑体" panose="02010600030101010101" pitchFamily="2" charset="-122"/>
              </a:rPr>
              <a:t>  建立健全票据管理制度</a:t>
            </a:r>
            <a:endParaRPr lang="en-US" altLang="zh-CN" sz="2000" b="1" dirty="0">
              <a:latin typeface="黑体" panose="02010600030101010101" pitchFamily="2" charset="-122"/>
              <a:ea typeface="黑体" panose="02010600030101010101" pitchFamily="2" charset="-122"/>
            </a:endParaRPr>
          </a:p>
        </p:txBody>
      </p:sp>
      <p:sp>
        <p:nvSpPr>
          <p:cNvPr id="1679373" name="矩形 1679372"/>
          <p:cNvSpPr/>
          <p:nvPr/>
        </p:nvSpPr>
        <p:spPr>
          <a:xfrm>
            <a:off x="1128713" y="1412875"/>
            <a:ext cx="935037" cy="4678363"/>
          </a:xfrm>
          <a:prstGeom prst="rect">
            <a:avLst/>
          </a:prstGeom>
          <a:solidFill>
            <a:srgbClr val="990000"/>
          </a:solidFill>
          <a:ln w="9525">
            <a:noFill/>
          </a:ln>
        </p:spPr>
        <p:txBody>
          <a:bodyPr anchor="ctr"/>
          <a:lstStyle/>
          <a:p>
            <a:pPr algn="ctr"/>
            <a:r>
              <a:rPr lang="en-US" altLang="x-none" sz="2200" b="1">
                <a:solidFill>
                  <a:srgbClr val="FFFFFF"/>
                </a:solidFill>
                <a:latin typeface="华文楷体" pitchFamily="2" charset="-122"/>
                <a:ea typeface="黑体" panose="02010600030101010101" pitchFamily="2" charset="-122"/>
              </a:rPr>
              <a:t>2.2.1</a:t>
            </a:r>
            <a:endParaRPr lang="en-US" altLang="zh-CN" sz="2200" b="1">
              <a:solidFill>
                <a:srgbClr val="FFFFFF"/>
              </a:solidFill>
              <a:latin typeface="华文楷体" pitchFamily="2" charset="-122"/>
              <a:ea typeface="黑体" panose="02010600030101010101" pitchFamily="2" charset="-122"/>
            </a:endParaRPr>
          </a:p>
          <a:p>
            <a:pPr algn="ctr"/>
            <a:endParaRPr lang="en-US" altLang="zh-CN" sz="2200" b="1">
              <a:solidFill>
                <a:srgbClr val="FFFFFF"/>
              </a:solidFill>
              <a:latin typeface="华文楷体" pitchFamily="2" charset="-122"/>
              <a:ea typeface="黑体" panose="02010600030101010101" pitchFamily="2" charset="-122"/>
            </a:endParaRPr>
          </a:p>
          <a:p>
            <a:pPr algn="ctr"/>
            <a:r>
              <a:rPr lang="zh-CN" altLang="en-US" sz="2800" b="1" dirty="0">
                <a:solidFill>
                  <a:srgbClr val="FFFFFF"/>
                </a:solidFill>
                <a:latin typeface="华文楷体" pitchFamily="2" charset="-122"/>
                <a:ea typeface="黑体" panose="02010600030101010101" pitchFamily="2" charset="-122"/>
              </a:rPr>
              <a:t>收入业务内部控制流程</a:t>
            </a:r>
            <a:endParaRPr lang="en-US" altLang="zh-CN" sz="2800" b="1" dirty="0">
              <a:solidFill>
                <a:srgbClr val="FFFFFF"/>
              </a:solidFill>
              <a:latin typeface="华文楷体"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679373"/>
                                        </p:tgtEl>
                                        <p:attrNameLst>
                                          <p:attrName>style.visibility</p:attrName>
                                        </p:attrNameLst>
                                      </p:cBhvr>
                                      <p:to>
                                        <p:strVal val="visible"/>
                                      </p:to>
                                    </p:set>
                                    <p:animEffect transition="in" filter="box(in)">
                                      <p:cBhvr>
                                        <p:cTn id="7" dur="500"/>
                                        <p:tgtEl>
                                          <p:spTgt spid="167937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79368"/>
                                        </p:tgtEl>
                                        <p:attrNameLst>
                                          <p:attrName>style.visibility</p:attrName>
                                        </p:attrNameLst>
                                      </p:cBhvr>
                                      <p:to>
                                        <p:strVal val="visible"/>
                                      </p:to>
                                    </p:set>
                                    <p:anim calcmode="lin" valueType="num">
                                      <p:cBhvr>
                                        <p:cTn id="12" dur="500" fill="hold"/>
                                        <p:tgtEl>
                                          <p:spTgt spid="1679368"/>
                                        </p:tgtEl>
                                        <p:attrNameLst>
                                          <p:attrName>ppt_x</p:attrName>
                                        </p:attrNameLst>
                                      </p:cBhvr>
                                      <p:tavLst>
                                        <p:tav tm="0">
                                          <p:val>
                                            <p:strVal val="#ppt_x"/>
                                          </p:val>
                                        </p:tav>
                                        <p:tav tm="100000">
                                          <p:val>
                                            <p:strVal val="#ppt_x"/>
                                          </p:val>
                                        </p:tav>
                                      </p:tavLst>
                                    </p:anim>
                                    <p:anim calcmode="lin" valueType="num">
                                      <p:cBhvr>
                                        <p:cTn id="13" dur="500" fill="hold"/>
                                        <p:tgtEl>
                                          <p:spTgt spid="1679368"/>
                                        </p:tgtEl>
                                        <p:attrNameLst>
                                          <p:attrName>ppt_y</p:attrName>
                                        </p:attrNameLst>
                                      </p:cBhvr>
                                      <p:tavLst>
                                        <p:tav tm="0">
                                          <p:val>
                                            <p:strVal val="#ppt_y-#ppt_h/2"/>
                                          </p:val>
                                        </p:tav>
                                        <p:tav tm="100000">
                                          <p:val>
                                            <p:strVal val="#ppt_y"/>
                                          </p:val>
                                        </p:tav>
                                      </p:tavLst>
                                    </p:anim>
                                    <p:anim calcmode="lin" valueType="num">
                                      <p:cBhvr>
                                        <p:cTn id="14" dur="500" fill="hold"/>
                                        <p:tgtEl>
                                          <p:spTgt spid="1679368"/>
                                        </p:tgtEl>
                                        <p:attrNameLst>
                                          <p:attrName>ppt_w</p:attrName>
                                        </p:attrNameLst>
                                      </p:cBhvr>
                                      <p:tavLst>
                                        <p:tav tm="0">
                                          <p:val>
                                            <p:strVal val="#ppt_w"/>
                                          </p:val>
                                        </p:tav>
                                        <p:tav tm="100000">
                                          <p:val>
                                            <p:strVal val="#ppt_w"/>
                                          </p:val>
                                        </p:tav>
                                      </p:tavLst>
                                    </p:anim>
                                    <p:anim calcmode="lin" valueType="num">
                                      <p:cBhvr>
                                        <p:cTn id="15" dur="500" fill="hold"/>
                                        <p:tgtEl>
                                          <p:spTgt spid="1679368"/>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grpId="0" nodeType="afterEffect">
                                  <p:stCondLst>
                                    <p:cond delay="0"/>
                                  </p:stCondLst>
                                  <p:childTnLst>
                                    <p:set>
                                      <p:cBhvr>
                                        <p:cTn id="18" dur="1" fill="hold">
                                          <p:stCondLst>
                                            <p:cond delay="0"/>
                                          </p:stCondLst>
                                        </p:cTn>
                                        <p:tgtEl>
                                          <p:spTgt spid="1679367"/>
                                        </p:tgtEl>
                                        <p:attrNameLst>
                                          <p:attrName>style.visibility</p:attrName>
                                        </p:attrNameLst>
                                      </p:cBhvr>
                                      <p:to>
                                        <p:strVal val="visible"/>
                                      </p:to>
                                    </p:set>
                                    <p:anim calcmode="lin" valueType="num">
                                      <p:cBhvr>
                                        <p:cTn id="19" dur="500" fill="hold"/>
                                        <p:tgtEl>
                                          <p:spTgt spid="1679367"/>
                                        </p:tgtEl>
                                        <p:attrNameLst>
                                          <p:attrName>ppt_x</p:attrName>
                                        </p:attrNameLst>
                                      </p:cBhvr>
                                      <p:tavLst>
                                        <p:tav tm="0">
                                          <p:val>
                                            <p:strVal val="#ppt_x"/>
                                          </p:val>
                                        </p:tav>
                                        <p:tav tm="100000">
                                          <p:val>
                                            <p:strVal val="#ppt_x"/>
                                          </p:val>
                                        </p:tav>
                                      </p:tavLst>
                                    </p:anim>
                                    <p:anim calcmode="lin" valueType="num">
                                      <p:cBhvr>
                                        <p:cTn id="20" dur="500" fill="hold"/>
                                        <p:tgtEl>
                                          <p:spTgt spid="1679367"/>
                                        </p:tgtEl>
                                        <p:attrNameLst>
                                          <p:attrName>ppt_y</p:attrName>
                                        </p:attrNameLst>
                                      </p:cBhvr>
                                      <p:tavLst>
                                        <p:tav tm="0">
                                          <p:val>
                                            <p:strVal val="#ppt_y-#ppt_h/2"/>
                                          </p:val>
                                        </p:tav>
                                        <p:tav tm="100000">
                                          <p:val>
                                            <p:strVal val="#ppt_y"/>
                                          </p:val>
                                        </p:tav>
                                      </p:tavLst>
                                    </p:anim>
                                    <p:anim calcmode="lin" valueType="num">
                                      <p:cBhvr>
                                        <p:cTn id="21" dur="500" fill="hold"/>
                                        <p:tgtEl>
                                          <p:spTgt spid="1679367"/>
                                        </p:tgtEl>
                                        <p:attrNameLst>
                                          <p:attrName>ppt_w</p:attrName>
                                        </p:attrNameLst>
                                      </p:cBhvr>
                                      <p:tavLst>
                                        <p:tav tm="0">
                                          <p:val>
                                            <p:strVal val="#ppt_w"/>
                                          </p:val>
                                        </p:tav>
                                        <p:tav tm="100000">
                                          <p:val>
                                            <p:strVal val="#ppt_w"/>
                                          </p:val>
                                        </p:tav>
                                      </p:tavLst>
                                    </p:anim>
                                    <p:anim calcmode="lin" valueType="num">
                                      <p:cBhvr>
                                        <p:cTn id="22" dur="500" fill="hold"/>
                                        <p:tgtEl>
                                          <p:spTgt spid="1679367"/>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79369"/>
                                        </p:tgtEl>
                                        <p:attrNameLst>
                                          <p:attrName>style.visibility</p:attrName>
                                        </p:attrNameLst>
                                      </p:cBhvr>
                                      <p:to>
                                        <p:strVal val="visible"/>
                                      </p:to>
                                    </p:set>
                                    <p:anim calcmode="lin" valueType="num">
                                      <p:cBhvr>
                                        <p:cTn id="26" dur="500" fill="hold"/>
                                        <p:tgtEl>
                                          <p:spTgt spid="1679369"/>
                                        </p:tgtEl>
                                        <p:attrNameLst>
                                          <p:attrName>ppt_x</p:attrName>
                                        </p:attrNameLst>
                                      </p:cBhvr>
                                      <p:tavLst>
                                        <p:tav tm="0">
                                          <p:val>
                                            <p:strVal val="#ppt_x"/>
                                          </p:val>
                                        </p:tav>
                                        <p:tav tm="100000">
                                          <p:val>
                                            <p:strVal val="#ppt_x"/>
                                          </p:val>
                                        </p:tav>
                                      </p:tavLst>
                                    </p:anim>
                                    <p:anim calcmode="lin" valueType="num">
                                      <p:cBhvr>
                                        <p:cTn id="27" dur="500" fill="hold"/>
                                        <p:tgtEl>
                                          <p:spTgt spid="1679369"/>
                                        </p:tgtEl>
                                        <p:attrNameLst>
                                          <p:attrName>ppt_y</p:attrName>
                                        </p:attrNameLst>
                                      </p:cBhvr>
                                      <p:tavLst>
                                        <p:tav tm="0">
                                          <p:val>
                                            <p:strVal val="#ppt_y-#ppt_h/2"/>
                                          </p:val>
                                        </p:tav>
                                        <p:tav tm="100000">
                                          <p:val>
                                            <p:strVal val="#ppt_y"/>
                                          </p:val>
                                        </p:tav>
                                      </p:tavLst>
                                    </p:anim>
                                    <p:anim calcmode="lin" valueType="num">
                                      <p:cBhvr>
                                        <p:cTn id="28" dur="500" fill="hold"/>
                                        <p:tgtEl>
                                          <p:spTgt spid="1679369"/>
                                        </p:tgtEl>
                                        <p:attrNameLst>
                                          <p:attrName>ppt_w</p:attrName>
                                        </p:attrNameLst>
                                      </p:cBhvr>
                                      <p:tavLst>
                                        <p:tav tm="0">
                                          <p:val>
                                            <p:strVal val="#ppt_w"/>
                                          </p:val>
                                        </p:tav>
                                        <p:tav tm="100000">
                                          <p:val>
                                            <p:strVal val="#ppt_w"/>
                                          </p:val>
                                        </p:tav>
                                      </p:tavLst>
                                    </p:anim>
                                    <p:anim calcmode="lin" valueType="num">
                                      <p:cBhvr>
                                        <p:cTn id="29" dur="500" fill="hold"/>
                                        <p:tgtEl>
                                          <p:spTgt spid="1679369"/>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grpId="0" nodeType="afterEffect">
                                  <p:stCondLst>
                                    <p:cond delay="0"/>
                                  </p:stCondLst>
                                  <p:childTnLst>
                                    <p:set>
                                      <p:cBhvr>
                                        <p:cTn id="32" dur="1" fill="hold">
                                          <p:stCondLst>
                                            <p:cond delay="0"/>
                                          </p:stCondLst>
                                        </p:cTn>
                                        <p:tgtEl>
                                          <p:spTgt spid="1679370"/>
                                        </p:tgtEl>
                                        <p:attrNameLst>
                                          <p:attrName>style.visibility</p:attrName>
                                        </p:attrNameLst>
                                      </p:cBhvr>
                                      <p:to>
                                        <p:strVal val="visible"/>
                                      </p:to>
                                    </p:set>
                                    <p:anim calcmode="lin" valueType="num">
                                      <p:cBhvr>
                                        <p:cTn id="33" dur="500" fill="hold"/>
                                        <p:tgtEl>
                                          <p:spTgt spid="1679370"/>
                                        </p:tgtEl>
                                        <p:attrNameLst>
                                          <p:attrName>ppt_x</p:attrName>
                                        </p:attrNameLst>
                                      </p:cBhvr>
                                      <p:tavLst>
                                        <p:tav tm="0">
                                          <p:val>
                                            <p:strVal val="#ppt_x"/>
                                          </p:val>
                                        </p:tav>
                                        <p:tav tm="100000">
                                          <p:val>
                                            <p:strVal val="#ppt_x"/>
                                          </p:val>
                                        </p:tav>
                                      </p:tavLst>
                                    </p:anim>
                                    <p:anim calcmode="lin" valueType="num">
                                      <p:cBhvr>
                                        <p:cTn id="34" dur="500" fill="hold"/>
                                        <p:tgtEl>
                                          <p:spTgt spid="1679370"/>
                                        </p:tgtEl>
                                        <p:attrNameLst>
                                          <p:attrName>ppt_y</p:attrName>
                                        </p:attrNameLst>
                                      </p:cBhvr>
                                      <p:tavLst>
                                        <p:tav tm="0">
                                          <p:val>
                                            <p:strVal val="#ppt_y-#ppt_h/2"/>
                                          </p:val>
                                        </p:tav>
                                        <p:tav tm="100000">
                                          <p:val>
                                            <p:strVal val="#ppt_y"/>
                                          </p:val>
                                        </p:tav>
                                      </p:tavLst>
                                    </p:anim>
                                    <p:anim calcmode="lin" valueType="num">
                                      <p:cBhvr>
                                        <p:cTn id="35" dur="500" fill="hold"/>
                                        <p:tgtEl>
                                          <p:spTgt spid="1679370"/>
                                        </p:tgtEl>
                                        <p:attrNameLst>
                                          <p:attrName>ppt_w</p:attrName>
                                        </p:attrNameLst>
                                      </p:cBhvr>
                                      <p:tavLst>
                                        <p:tav tm="0">
                                          <p:val>
                                            <p:strVal val="#ppt_w"/>
                                          </p:val>
                                        </p:tav>
                                        <p:tav tm="100000">
                                          <p:val>
                                            <p:strVal val="#ppt_w"/>
                                          </p:val>
                                        </p:tav>
                                      </p:tavLst>
                                    </p:anim>
                                    <p:anim calcmode="lin" valueType="num">
                                      <p:cBhvr>
                                        <p:cTn id="36" dur="500" fill="hold"/>
                                        <p:tgtEl>
                                          <p:spTgt spid="1679370"/>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79365"/>
                                        </p:tgtEl>
                                        <p:attrNameLst>
                                          <p:attrName>style.visibility</p:attrName>
                                        </p:attrNameLst>
                                      </p:cBhvr>
                                      <p:to>
                                        <p:strVal val="visible"/>
                                      </p:to>
                                    </p:set>
                                    <p:anim calcmode="lin" valueType="num">
                                      <p:cBhvr>
                                        <p:cTn id="40" dur="500" fill="hold"/>
                                        <p:tgtEl>
                                          <p:spTgt spid="1679365"/>
                                        </p:tgtEl>
                                        <p:attrNameLst>
                                          <p:attrName>ppt_x</p:attrName>
                                        </p:attrNameLst>
                                      </p:cBhvr>
                                      <p:tavLst>
                                        <p:tav tm="0">
                                          <p:val>
                                            <p:strVal val="#ppt_x"/>
                                          </p:val>
                                        </p:tav>
                                        <p:tav tm="100000">
                                          <p:val>
                                            <p:strVal val="#ppt_x"/>
                                          </p:val>
                                        </p:tav>
                                      </p:tavLst>
                                    </p:anim>
                                    <p:anim calcmode="lin" valueType="num">
                                      <p:cBhvr>
                                        <p:cTn id="41" dur="500" fill="hold"/>
                                        <p:tgtEl>
                                          <p:spTgt spid="1679365"/>
                                        </p:tgtEl>
                                        <p:attrNameLst>
                                          <p:attrName>ppt_y</p:attrName>
                                        </p:attrNameLst>
                                      </p:cBhvr>
                                      <p:tavLst>
                                        <p:tav tm="0">
                                          <p:val>
                                            <p:strVal val="#ppt_y-#ppt_h/2"/>
                                          </p:val>
                                        </p:tav>
                                        <p:tav tm="100000">
                                          <p:val>
                                            <p:strVal val="#ppt_y"/>
                                          </p:val>
                                        </p:tav>
                                      </p:tavLst>
                                    </p:anim>
                                    <p:anim calcmode="lin" valueType="num">
                                      <p:cBhvr>
                                        <p:cTn id="42" dur="500" fill="hold"/>
                                        <p:tgtEl>
                                          <p:spTgt spid="1679365"/>
                                        </p:tgtEl>
                                        <p:attrNameLst>
                                          <p:attrName>ppt_w</p:attrName>
                                        </p:attrNameLst>
                                      </p:cBhvr>
                                      <p:tavLst>
                                        <p:tav tm="0">
                                          <p:val>
                                            <p:strVal val="#ppt_w"/>
                                          </p:val>
                                        </p:tav>
                                        <p:tav tm="100000">
                                          <p:val>
                                            <p:strVal val="#ppt_w"/>
                                          </p:val>
                                        </p:tav>
                                      </p:tavLst>
                                    </p:anim>
                                    <p:anim calcmode="lin" valueType="num">
                                      <p:cBhvr>
                                        <p:cTn id="43" dur="500" fill="hold"/>
                                        <p:tgtEl>
                                          <p:spTgt spid="1679365"/>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grpId="0" nodeType="afterEffect">
                                  <p:stCondLst>
                                    <p:cond delay="0"/>
                                  </p:stCondLst>
                                  <p:childTnLst>
                                    <p:set>
                                      <p:cBhvr>
                                        <p:cTn id="46" dur="1" fill="hold">
                                          <p:stCondLst>
                                            <p:cond delay="0"/>
                                          </p:stCondLst>
                                        </p:cTn>
                                        <p:tgtEl>
                                          <p:spTgt spid="1679364"/>
                                        </p:tgtEl>
                                        <p:attrNameLst>
                                          <p:attrName>style.visibility</p:attrName>
                                        </p:attrNameLst>
                                      </p:cBhvr>
                                      <p:to>
                                        <p:strVal val="visible"/>
                                      </p:to>
                                    </p:set>
                                    <p:anim calcmode="lin" valueType="num">
                                      <p:cBhvr>
                                        <p:cTn id="47" dur="500" fill="hold"/>
                                        <p:tgtEl>
                                          <p:spTgt spid="1679364"/>
                                        </p:tgtEl>
                                        <p:attrNameLst>
                                          <p:attrName>ppt_x</p:attrName>
                                        </p:attrNameLst>
                                      </p:cBhvr>
                                      <p:tavLst>
                                        <p:tav tm="0">
                                          <p:val>
                                            <p:strVal val="#ppt_x"/>
                                          </p:val>
                                        </p:tav>
                                        <p:tav tm="100000">
                                          <p:val>
                                            <p:strVal val="#ppt_x"/>
                                          </p:val>
                                        </p:tav>
                                      </p:tavLst>
                                    </p:anim>
                                    <p:anim calcmode="lin" valueType="num">
                                      <p:cBhvr>
                                        <p:cTn id="48" dur="500" fill="hold"/>
                                        <p:tgtEl>
                                          <p:spTgt spid="1679364"/>
                                        </p:tgtEl>
                                        <p:attrNameLst>
                                          <p:attrName>ppt_y</p:attrName>
                                        </p:attrNameLst>
                                      </p:cBhvr>
                                      <p:tavLst>
                                        <p:tav tm="0">
                                          <p:val>
                                            <p:strVal val="#ppt_y-#ppt_h/2"/>
                                          </p:val>
                                        </p:tav>
                                        <p:tav tm="100000">
                                          <p:val>
                                            <p:strVal val="#ppt_y"/>
                                          </p:val>
                                        </p:tav>
                                      </p:tavLst>
                                    </p:anim>
                                    <p:anim calcmode="lin" valueType="num">
                                      <p:cBhvr>
                                        <p:cTn id="49" dur="500" fill="hold"/>
                                        <p:tgtEl>
                                          <p:spTgt spid="1679364"/>
                                        </p:tgtEl>
                                        <p:attrNameLst>
                                          <p:attrName>ppt_w</p:attrName>
                                        </p:attrNameLst>
                                      </p:cBhvr>
                                      <p:tavLst>
                                        <p:tav tm="0">
                                          <p:val>
                                            <p:strVal val="#ppt_w"/>
                                          </p:val>
                                        </p:tav>
                                        <p:tav tm="100000">
                                          <p:val>
                                            <p:strVal val="#ppt_w"/>
                                          </p:val>
                                        </p:tav>
                                      </p:tavLst>
                                    </p:anim>
                                    <p:anim calcmode="lin" valueType="num">
                                      <p:cBhvr>
                                        <p:cTn id="50" dur="500" fill="hold"/>
                                        <p:tgtEl>
                                          <p:spTgt spid="1679364"/>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79366"/>
                                        </p:tgtEl>
                                        <p:attrNameLst>
                                          <p:attrName>style.visibility</p:attrName>
                                        </p:attrNameLst>
                                      </p:cBhvr>
                                      <p:to>
                                        <p:strVal val="visible"/>
                                      </p:to>
                                    </p:set>
                                    <p:anim calcmode="lin" valueType="num">
                                      <p:cBhvr>
                                        <p:cTn id="54" dur="500" fill="hold"/>
                                        <p:tgtEl>
                                          <p:spTgt spid="1679366"/>
                                        </p:tgtEl>
                                        <p:attrNameLst>
                                          <p:attrName>ppt_x</p:attrName>
                                        </p:attrNameLst>
                                      </p:cBhvr>
                                      <p:tavLst>
                                        <p:tav tm="0">
                                          <p:val>
                                            <p:strVal val="#ppt_x"/>
                                          </p:val>
                                        </p:tav>
                                        <p:tav tm="100000">
                                          <p:val>
                                            <p:strVal val="#ppt_x"/>
                                          </p:val>
                                        </p:tav>
                                      </p:tavLst>
                                    </p:anim>
                                    <p:anim calcmode="lin" valueType="num">
                                      <p:cBhvr>
                                        <p:cTn id="55" dur="500" fill="hold"/>
                                        <p:tgtEl>
                                          <p:spTgt spid="1679366"/>
                                        </p:tgtEl>
                                        <p:attrNameLst>
                                          <p:attrName>ppt_y</p:attrName>
                                        </p:attrNameLst>
                                      </p:cBhvr>
                                      <p:tavLst>
                                        <p:tav tm="0">
                                          <p:val>
                                            <p:strVal val="#ppt_y-#ppt_h/2"/>
                                          </p:val>
                                        </p:tav>
                                        <p:tav tm="100000">
                                          <p:val>
                                            <p:strVal val="#ppt_y"/>
                                          </p:val>
                                        </p:tav>
                                      </p:tavLst>
                                    </p:anim>
                                    <p:anim calcmode="lin" valueType="num">
                                      <p:cBhvr>
                                        <p:cTn id="56" dur="500" fill="hold"/>
                                        <p:tgtEl>
                                          <p:spTgt spid="1679366"/>
                                        </p:tgtEl>
                                        <p:attrNameLst>
                                          <p:attrName>ppt_w</p:attrName>
                                        </p:attrNameLst>
                                      </p:cBhvr>
                                      <p:tavLst>
                                        <p:tav tm="0">
                                          <p:val>
                                            <p:strVal val="#ppt_w"/>
                                          </p:val>
                                        </p:tav>
                                        <p:tav tm="100000">
                                          <p:val>
                                            <p:strVal val="#ppt_w"/>
                                          </p:val>
                                        </p:tav>
                                      </p:tavLst>
                                    </p:anim>
                                    <p:anim calcmode="lin" valueType="num">
                                      <p:cBhvr>
                                        <p:cTn id="57" dur="500" fill="hold"/>
                                        <p:tgtEl>
                                          <p:spTgt spid="1679366"/>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1" fill="hold" grpId="0" nodeType="afterEffect">
                                  <p:stCondLst>
                                    <p:cond delay="0"/>
                                  </p:stCondLst>
                                  <p:childTnLst>
                                    <p:set>
                                      <p:cBhvr>
                                        <p:cTn id="60" dur="1" fill="hold">
                                          <p:stCondLst>
                                            <p:cond delay="0"/>
                                          </p:stCondLst>
                                        </p:cTn>
                                        <p:tgtEl>
                                          <p:spTgt spid="1679371"/>
                                        </p:tgtEl>
                                        <p:attrNameLst>
                                          <p:attrName>style.visibility</p:attrName>
                                        </p:attrNameLst>
                                      </p:cBhvr>
                                      <p:to>
                                        <p:strVal val="visible"/>
                                      </p:to>
                                    </p:set>
                                    <p:anim calcmode="lin" valueType="num">
                                      <p:cBhvr>
                                        <p:cTn id="61" dur="500" fill="hold"/>
                                        <p:tgtEl>
                                          <p:spTgt spid="1679371"/>
                                        </p:tgtEl>
                                        <p:attrNameLst>
                                          <p:attrName>ppt_x</p:attrName>
                                        </p:attrNameLst>
                                      </p:cBhvr>
                                      <p:tavLst>
                                        <p:tav tm="0">
                                          <p:val>
                                            <p:strVal val="#ppt_x"/>
                                          </p:val>
                                        </p:tav>
                                        <p:tav tm="100000">
                                          <p:val>
                                            <p:strVal val="#ppt_x"/>
                                          </p:val>
                                        </p:tav>
                                      </p:tavLst>
                                    </p:anim>
                                    <p:anim calcmode="lin" valueType="num">
                                      <p:cBhvr>
                                        <p:cTn id="62" dur="500" fill="hold"/>
                                        <p:tgtEl>
                                          <p:spTgt spid="1679371"/>
                                        </p:tgtEl>
                                        <p:attrNameLst>
                                          <p:attrName>ppt_y</p:attrName>
                                        </p:attrNameLst>
                                      </p:cBhvr>
                                      <p:tavLst>
                                        <p:tav tm="0">
                                          <p:val>
                                            <p:strVal val="#ppt_y-#ppt_h/2"/>
                                          </p:val>
                                        </p:tav>
                                        <p:tav tm="100000">
                                          <p:val>
                                            <p:strVal val="#ppt_y"/>
                                          </p:val>
                                        </p:tav>
                                      </p:tavLst>
                                    </p:anim>
                                    <p:anim calcmode="lin" valueType="num">
                                      <p:cBhvr>
                                        <p:cTn id="63" dur="500" fill="hold"/>
                                        <p:tgtEl>
                                          <p:spTgt spid="1679371"/>
                                        </p:tgtEl>
                                        <p:attrNameLst>
                                          <p:attrName>ppt_w</p:attrName>
                                        </p:attrNameLst>
                                      </p:cBhvr>
                                      <p:tavLst>
                                        <p:tav tm="0">
                                          <p:val>
                                            <p:strVal val="#ppt_w"/>
                                          </p:val>
                                        </p:tav>
                                        <p:tav tm="100000">
                                          <p:val>
                                            <p:strVal val="#ppt_w"/>
                                          </p:val>
                                        </p:tav>
                                      </p:tavLst>
                                    </p:anim>
                                    <p:anim calcmode="lin" valueType="num">
                                      <p:cBhvr>
                                        <p:cTn id="64" dur="500" fill="hold"/>
                                        <p:tgtEl>
                                          <p:spTgt spid="1679371"/>
                                        </p:tgtEl>
                                        <p:attrNameLst>
                                          <p:attrName>ppt_h</p:attrName>
                                        </p:attrNameLst>
                                      </p:cBhvr>
                                      <p:tavLst>
                                        <p:tav tm="0">
                                          <p:val>
                                            <p:fltVal val="0"/>
                                          </p:val>
                                        </p:tav>
                                        <p:tav tm="100000">
                                          <p:val>
                                            <p:strVal val="#ppt_h"/>
                                          </p:val>
                                        </p:tav>
                                      </p:tavLst>
                                    </p:anim>
                                  </p:childTnLst>
                                </p:cTn>
                              </p:par>
                            </p:childTnLst>
                          </p:cTn>
                        </p:par>
                        <p:par>
                          <p:cTn id="65" fill="hold">
                            <p:stCondLst>
                              <p:cond delay="4000"/>
                            </p:stCondLst>
                            <p:childTnLst>
                              <p:par>
                                <p:cTn id="66" presetID="17" presetClass="entr" presetSubtype="1" fill="hold" grpId="0" nodeType="afterEffect">
                                  <p:stCondLst>
                                    <p:cond delay="0"/>
                                  </p:stCondLst>
                                  <p:childTnLst>
                                    <p:set>
                                      <p:cBhvr>
                                        <p:cTn id="67" dur="1" fill="hold">
                                          <p:stCondLst>
                                            <p:cond delay="0"/>
                                          </p:stCondLst>
                                        </p:cTn>
                                        <p:tgtEl>
                                          <p:spTgt spid="1679372"/>
                                        </p:tgtEl>
                                        <p:attrNameLst>
                                          <p:attrName>style.visibility</p:attrName>
                                        </p:attrNameLst>
                                      </p:cBhvr>
                                      <p:to>
                                        <p:strVal val="visible"/>
                                      </p:to>
                                    </p:set>
                                    <p:anim calcmode="lin" valueType="num">
                                      <p:cBhvr>
                                        <p:cTn id="68" dur="500" fill="hold"/>
                                        <p:tgtEl>
                                          <p:spTgt spid="1679372"/>
                                        </p:tgtEl>
                                        <p:attrNameLst>
                                          <p:attrName>ppt_x</p:attrName>
                                        </p:attrNameLst>
                                      </p:cBhvr>
                                      <p:tavLst>
                                        <p:tav tm="0">
                                          <p:val>
                                            <p:strVal val="#ppt_x"/>
                                          </p:val>
                                        </p:tav>
                                        <p:tav tm="100000">
                                          <p:val>
                                            <p:strVal val="#ppt_x"/>
                                          </p:val>
                                        </p:tav>
                                      </p:tavLst>
                                    </p:anim>
                                    <p:anim calcmode="lin" valueType="num">
                                      <p:cBhvr>
                                        <p:cTn id="69" dur="500" fill="hold"/>
                                        <p:tgtEl>
                                          <p:spTgt spid="1679372"/>
                                        </p:tgtEl>
                                        <p:attrNameLst>
                                          <p:attrName>ppt_y</p:attrName>
                                        </p:attrNameLst>
                                      </p:cBhvr>
                                      <p:tavLst>
                                        <p:tav tm="0">
                                          <p:val>
                                            <p:strVal val="#ppt_y-#ppt_h/2"/>
                                          </p:val>
                                        </p:tav>
                                        <p:tav tm="100000">
                                          <p:val>
                                            <p:strVal val="#ppt_y"/>
                                          </p:val>
                                        </p:tav>
                                      </p:tavLst>
                                    </p:anim>
                                    <p:anim calcmode="lin" valueType="num">
                                      <p:cBhvr>
                                        <p:cTn id="70" dur="500" fill="hold"/>
                                        <p:tgtEl>
                                          <p:spTgt spid="1679372"/>
                                        </p:tgtEl>
                                        <p:attrNameLst>
                                          <p:attrName>ppt_w</p:attrName>
                                        </p:attrNameLst>
                                      </p:cBhvr>
                                      <p:tavLst>
                                        <p:tav tm="0">
                                          <p:val>
                                            <p:strVal val="#ppt_w"/>
                                          </p:val>
                                        </p:tav>
                                        <p:tav tm="100000">
                                          <p:val>
                                            <p:strVal val="#ppt_w"/>
                                          </p:val>
                                        </p:tav>
                                      </p:tavLst>
                                    </p:anim>
                                    <p:anim calcmode="lin" valueType="num">
                                      <p:cBhvr>
                                        <p:cTn id="71" dur="500" fill="hold"/>
                                        <p:tgtEl>
                                          <p:spTgt spid="16793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64" grpId="0" bldLvl="0" animBg="1"/>
      <p:bldP spid="1679365" grpId="0" bldLvl="0" animBg="1"/>
      <p:bldP spid="1679366" grpId="0" bldLvl="0" animBg="1"/>
      <p:bldP spid="1679367" grpId="0" bldLvl="0" animBg="1"/>
      <p:bldP spid="1679368" grpId="0" bldLvl="0" animBg="1"/>
      <p:bldP spid="1679369" grpId="0" bldLvl="0" animBg="1"/>
      <p:bldP spid="1679370" grpId="0" bldLvl="0" animBg="1"/>
      <p:bldP spid="1679371" grpId="0" bldLvl="0" animBg="1"/>
      <p:bldP spid="1679372" grpId="0" bldLvl="0" animBg="1"/>
      <p:bldP spid="1679373" grpId="0" bldLvl="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5514" name="AutoShape 3"/>
          <p:cNvSpPr/>
          <p:nvPr/>
        </p:nvSpPr>
        <p:spPr>
          <a:xfrm>
            <a:off x="4322763" y="1798320"/>
            <a:ext cx="468312"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5516" name="Rectangle 6"/>
          <p:cNvSpPr/>
          <p:nvPr/>
        </p:nvSpPr>
        <p:spPr>
          <a:xfrm>
            <a:off x="2932113" y="1322070"/>
            <a:ext cx="32385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1 </a:t>
            </a:r>
            <a:r>
              <a:rPr lang="zh-CN" altLang="en-US" sz="2000" b="1" dirty="0">
                <a:latin typeface="黑体" panose="02010600030101010101" pitchFamily="2" charset="-122"/>
                <a:ea typeface="黑体" panose="02010600030101010101" pitchFamily="2" charset="-122"/>
              </a:rPr>
              <a:t>分解落实支出预算控制数</a:t>
            </a:r>
          </a:p>
        </p:txBody>
      </p:sp>
      <p:sp>
        <p:nvSpPr>
          <p:cNvPr id="1685517" name="Rectangle 7"/>
          <p:cNvSpPr/>
          <p:nvPr/>
        </p:nvSpPr>
        <p:spPr>
          <a:xfrm>
            <a:off x="2916238" y="2357120"/>
            <a:ext cx="32385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2</a:t>
            </a:r>
            <a:r>
              <a:rPr lang="en-US" altLang="x-none" sz="2000" b="1">
                <a:latin typeface="黑体" panose="02010600030101010101" pitchFamily="2" charset="-122"/>
                <a:ea typeface="黑体" panose="02010600030101010101" pitchFamily="2" charset="-122"/>
              </a:rPr>
              <a:t>.1 </a:t>
            </a:r>
            <a:r>
              <a:rPr lang="zh-CN" altLang="en-US" sz="2000" b="1" dirty="0">
                <a:latin typeface="黑体" panose="02010600030101010101" pitchFamily="2" charset="-122"/>
                <a:ea typeface="黑体" panose="02010600030101010101" pitchFamily="2" charset="-122"/>
              </a:rPr>
              <a:t>公用经费支出控制</a:t>
            </a:r>
            <a:r>
              <a:rPr lang="en-GB" altLang="en-US" sz="2000" b="1">
                <a:latin typeface="黑体" panose="02010600030101010101" pitchFamily="2" charset="-122"/>
                <a:ea typeface="黑体" panose="02010600030101010101" pitchFamily="2" charset="-122"/>
              </a:rPr>
              <a:t> </a:t>
            </a:r>
            <a:endParaRPr lang="zh-CN" altLang="en-US" sz="2000" b="1" dirty="0">
              <a:latin typeface="黑体" panose="02010600030101010101" pitchFamily="2" charset="-122"/>
              <a:ea typeface="黑体" panose="02010600030101010101" pitchFamily="2" charset="-122"/>
            </a:endParaRPr>
          </a:p>
        </p:txBody>
      </p:sp>
      <p:sp>
        <p:nvSpPr>
          <p:cNvPr id="1685518" name="Rectangle 9"/>
          <p:cNvSpPr/>
          <p:nvPr/>
        </p:nvSpPr>
        <p:spPr>
          <a:xfrm>
            <a:off x="2916238" y="3433445"/>
            <a:ext cx="32385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x-none" sz="2000" b="1">
                <a:latin typeface="黑体" panose="02010600030101010101" pitchFamily="2" charset="-122"/>
                <a:ea typeface="黑体" panose="02010600030101010101" pitchFamily="2" charset="-122"/>
              </a:rPr>
              <a:t>2.2 </a:t>
            </a:r>
            <a:r>
              <a:rPr lang="zh-CN" altLang="en-US" sz="2000" b="1" dirty="0">
                <a:latin typeface="黑体" panose="02010600030101010101" pitchFamily="2" charset="-122"/>
                <a:ea typeface="黑体" panose="02010600030101010101" pitchFamily="2" charset="-122"/>
              </a:rPr>
              <a:t>人员经费支出控制</a:t>
            </a:r>
          </a:p>
        </p:txBody>
      </p:sp>
      <p:sp>
        <p:nvSpPr>
          <p:cNvPr id="1685519" name="Rectangle 10"/>
          <p:cNvSpPr/>
          <p:nvPr/>
        </p:nvSpPr>
        <p:spPr>
          <a:xfrm>
            <a:off x="2944813" y="4481195"/>
            <a:ext cx="32385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2.3 </a:t>
            </a:r>
            <a:r>
              <a:rPr lang="zh-CN" altLang="en-US" sz="2000" b="1" dirty="0">
                <a:latin typeface="黑体" panose="02010600030101010101" pitchFamily="2" charset="-122"/>
                <a:ea typeface="黑体" panose="02010600030101010101" pitchFamily="2" charset="-122"/>
              </a:rPr>
              <a:t>项目支出控制</a:t>
            </a:r>
          </a:p>
        </p:txBody>
      </p:sp>
      <p:sp>
        <p:nvSpPr>
          <p:cNvPr id="1685520" name="AutoShape 11"/>
          <p:cNvSpPr/>
          <p:nvPr/>
        </p:nvSpPr>
        <p:spPr>
          <a:xfrm>
            <a:off x="4324350" y="4973320"/>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5521" name="Rectangle 13"/>
          <p:cNvSpPr/>
          <p:nvPr/>
        </p:nvSpPr>
        <p:spPr>
          <a:xfrm>
            <a:off x="2944813" y="5535295"/>
            <a:ext cx="32385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x-none" sz="2000" b="1">
                <a:latin typeface="黑体" panose="02010600030101010101" pitchFamily="2" charset="-122"/>
                <a:ea typeface="黑体" panose="02010600030101010101" pitchFamily="2" charset="-122"/>
              </a:rPr>
              <a:t>3 </a:t>
            </a:r>
            <a:r>
              <a:rPr lang="zh-CN" altLang="en-US" sz="2000" b="1" dirty="0">
                <a:latin typeface="黑体" panose="02010600030101010101" pitchFamily="2" charset="-122"/>
                <a:ea typeface="黑体" panose="02010600030101010101" pitchFamily="2" charset="-122"/>
              </a:rPr>
              <a:t>支出核算与分析</a:t>
            </a:r>
          </a:p>
        </p:txBody>
      </p:sp>
      <p:sp>
        <p:nvSpPr>
          <p:cNvPr id="1685525" name="Rectangle 2"/>
          <p:cNvSpPr/>
          <p:nvPr/>
        </p:nvSpPr>
        <p:spPr>
          <a:xfrm>
            <a:off x="1119188" y="1350645"/>
            <a:ext cx="935037" cy="4678363"/>
          </a:xfrm>
          <a:prstGeom prst="rect">
            <a:avLst/>
          </a:prstGeom>
          <a:solidFill>
            <a:srgbClr val="990000"/>
          </a:solidFill>
          <a:ln w="9525">
            <a:noFill/>
          </a:ln>
        </p:spPr>
        <p:txBody>
          <a:bodyPr anchor="ctr"/>
          <a:lstStyle/>
          <a:p>
            <a:pPr algn="ctr"/>
            <a:r>
              <a:rPr lang="en-US" altLang="x-none" sz="2000" b="1">
                <a:solidFill>
                  <a:srgbClr val="FFFFFF"/>
                </a:solidFill>
                <a:latin typeface="华文楷体" pitchFamily="2" charset="-122"/>
                <a:ea typeface="宋体" panose="02010600030101010101" pitchFamily="2" charset="-122"/>
              </a:rPr>
              <a:t>2.2.2</a:t>
            </a:r>
            <a:r>
              <a:rPr lang="en-US" altLang="x-none" sz="2800" b="1">
                <a:solidFill>
                  <a:srgbClr val="FFFFFF"/>
                </a:solidFill>
                <a:latin typeface="华文楷体" pitchFamily="2" charset="-122"/>
                <a:ea typeface="宋体" panose="02010600030101010101" pitchFamily="2" charset="-122"/>
              </a:rPr>
              <a:t/>
            </a:r>
            <a:br>
              <a:rPr lang="en-US" altLang="x-none" sz="2800" b="1">
                <a:solidFill>
                  <a:srgbClr val="FFFFFF"/>
                </a:solidFill>
                <a:latin typeface="华文楷体" pitchFamily="2" charset="-122"/>
                <a:ea typeface="宋体" panose="02010600030101010101" pitchFamily="2" charset="-122"/>
              </a:rPr>
            </a:br>
            <a:r>
              <a:rPr lang="en-US" altLang="x-none" sz="2800" b="1">
                <a:solidFill>
                  <a:srgbClr val="FFFFFF"/>
                </a:solidFill>
                <a:latin typeface="华文楷体" pitchFamily="2" charset="-122"/>
                <a:ea typeface="宋体" panose="02010600030101010101" pitchFamily="2" charset="-122"/>
              </a:rPr>
              <a:t> </a:t>
            </a:r>
            <a:r>
              <a:rPr lang="en-US" altLang="zh-CN" sz="2800" b="1" dirty="0">
                <a:solidFill>
                  <a:srgbClr val="FFFFFF"/>
                </a:solidFill>
                <a:latin typeface="华文楷体" pitchFamily="2" charset="-122"/>
                <a:ea typeface="宋体" panose="02010600030101010101" pitchFamily="2" charset="-122"/>
              </a:rPr>
              <a:t/>
            </a:r>
            <a:br>
              <a:rPr lang="en-US" altLang="zh-CN" sz="2800" b="1" dirty="0">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支出业务内部控制流程</a:t>
            </a:r>
          </a:p>
        </p:txBody>
      </p:sp>
      <p:sp>
        <p:nvSpPr>
          <p:cNvPr id="1685526" name="AutoShape 4"/>
          <p:cNvSpPr/>
          <p:nvPr/>
        </p:nvSpPr>
        <p:spPr>
          <a:xfrm>
            <a:off x="4292600" y="2890520"/>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5527" name="AutoShape 4"/>
          <p:cNvSpPr/>
          <p:nvPr/>
        </p:nvSpPr>
        <p:spPr>
          <a:xfrm>
            <a:off x="4308475" y="3935095"/>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685525"/>
                                        </p:tgtEl>
                                        <p:attrNameLst>
                                          <p:attrName>style.visibility</p:attrName>
                                        </p:attrNameLst>
                                      </p:cBhvr>
                                      <p:to>
                                        <p:strVal val="visible"/>
                                      </p:to>
                                    </p:set>
                                    <p:animEffect transition="in" filter="box(in)">
                                      <p:cBhvr>
                                        <p:cTn id="7" dur="500"/>
                                        <p:tgtEl>
                                          <p:spTgt spid="1685525"/>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685516"/>
                                        </p:tgtEl>
                                        <p:attrNameLst>
                                          <p:attrName>style.visibility</p:attrName>
                                        </p:attrNameLst>
                                      </p:cBhvr>
                                      <p:to>
                                        <p:strVal val="visible"/>
                                      </p:to>
                                    </p:set>
                                    <p:anim calcmode="lin" valueType="num">
                                      <p:cBhvr>
                                        <p:cTn id="12" dur="500" fill="hold"/>
                                        <p:tgtEl>
                                          <p:spTgt spid="1685516"/>
                                        </p:tgtEl>
                                        <p:attrNameLst>
                                          <p:attrName>ppt_w</p:attrName>
                                        </p:attrNameLst>
                                      </p:cBhvr>
                                      <p:tavLst>
                                        <p:tav tm="0">
                                          <p:val>
                                            <p:fltVal val="0"/>
                                          </p:val>
                                        </p:tav>
                                        <p:tav tm="100000">
                                          <p:val>
                                            <p:strVal val="#ppt_w"/>
                                          </p:val>
                                        </p:tav>
                                      </p:tavLst>
                                    </p:anim>
                                    <p:anim calcmode="lin" valueType="num">
                                      <p:cBhvr>
                                        <p:cTn id="13" dur="500" fill="hold"/>
                                        <p:tgtEl>
                                          <p:spTgt spid="1685516"/>
                                        </p:tgtEl>
                                        <p:attrNameLst>
                                          <p:attrName>ppt_h</p:attrName>
                                        </p:attrNameLst>
                                      </p:cBhvr>
                                      <p:tavLst>
                                        <p:tav tm="0">
                                          <p:val>
                                            <p:strVal val="#ppt_h"/>
                                          </p:val>
                                        </p:tav>
                                        <p:tav tm="100000">
                                          <p:val>
                                            <p:strVal val="#ppt_h"/>
                                          </p:val>
                                        </p:tav>
                                      </p:tavLst>
                                    </p:anim>
                                  </p:childTnLst>
                                </p:cTn>
                              </p:par>
                            </p:childTnLst>
                          </p:cTn>
                        </p:par>
                        <p:par>
                          <p:cTn id="14" fill="hold">
                            <p:stCondLst>
                              <p:cond delay="500"/>
                            </p:stCondLst>
                            <p:childTnLst>
                              <p:par>
                                <p:cTn id="15" presetID="17" presetClass="entr" presetSubtype="10" fill="hold" grpId="0" nodeType="afterEffect">
                                  <p:stCondLst>
                                    <p:cond delay="0"/>
                                  </p:stCondLst>
                                  <p:childTnLst>
                                    <p:set>
                                      <p:cBhvr>
                                        <p:cTn id="16" dur="1" fill="hold">
                                          <p:stCondLst>
                                            <p:cond delay="0"/>
                                          </p:stCondLst>
                                        </p:cTn>
                                        <p:tgtEl>
                                          <p:spTgt spid="1685514"/>
                                        </p:tgtEl>
                                        <p:attrNameLst>
                                          <p:attrName>style.visibility</p:attrName>
                                        </p:attrNameLst>
                                      </p:cBhvr>
                                      <p:to>
                                        <p:strVal val="visible"/>
                                      </p:to>
                                    </p:set>
                                    <p:anim calcmode="lin" valueType="num">
                                      <p:cBhvr>
                                        <p:cTn id="17" dur="500" fill="hold"/>
                                        <p:tgtEl>
                                          <p:spTgt spid="1685514"/>
                                        </p:tgtEl>
                                        <p:attrNameLst>
                                          <p:attrName>ppt_w</p:attrName>
                                        </p:attrNameLst>
                                      </p:cBhvr>
                                      <p:tavLst>
                                        <p:tav tm="0">
                                          <p:val>
                                            <p:fltVal val="0"/>
                                          </p:val>
                                        </p:tav>
                                        <p:tav tm="100000">
                                          <p:val>
                                            <p:strVal val="#ppt_w"/>
                                          </p:val>
                                        </p:tav>
                                      </p:tavLst>
                                    </p:anim>
                                    <p:anim calcmode="lin" valueType="num">
                                      <p:cBhvr>
                                        <p:cTn id="18" dur="500" fill="hold"/>
                                        <p:tgtEl>
                                          <p:spTgt spid="1685514"/>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17" presetClass="entr" presetSubtype="10" fill="hold" grpId="0" nodeType="afterEffect">
                                  <p:stCondLst>
                                    <p:cond delay="0"/>
                                  </p:stCondLst>
                                  <p:childTnLst>
                                    <p:set>
                                      <p:cBhvr>
                                        <p:cTn id="21" dur="1" fill="hold">
                                          <p:stCondLst>
                                            <p:cond delay="0"/>
                                          </p:stCondLst>
                                        </p:cTn>
                                        <p:tgtEl>
                                          <p:spTgt spid="1685517"/>
                                        </p:tgtEl>
                                        <p:attrNameLst>
                                          <p:attrName>style.visibility</p:attrName>
                                        </p:attrNameLst>
                                      </p:cBhvr>
                                      <p:to>
                                        <p:strVal val="visible"/>
                                      </p:to>
                                    </p:set>
                                    <p:anim calcmode="lin" valueType="num">
                                      <p:cBhvr>
                                        <p:cTn id="22" dur="500" fill="hold"/>
                                        <p:tgtEl>
                                          <p:spTgt spid="1685517"/>
                                        </p:tgtEl>
                                        <p:attrNameLst>
                                          <p:attrName>ppt_w</p:attrName>
                                        </p:attrNameLst>
                                      </p:cBhvr>
                                      <p:tavLst>
                                        <p:tav tm="0">
                                          <p:val>
                                            <p:fltVal val="0"/>
                                          </p:val>
                                        </p:tav>
                                        <p:tav tm="100000">
                                          <p:val>
                                            <p:strVal val="#ppt_w"/>
                                          </p:val>
                                        </p:tav>
                                      </p:tavLst>
                                    </p:anim>
                                    <p:anim calcmode="lin" valueType="num">
                                      <p:cBhvr>
                                        <p:cTn id="23" dur="500" fill="hold"/>
                                        <p:tgtEl>
                                          <p:spTgt spid="1685517"/>
                                        </p:tgtEl>
                                        <p:attrNameLst>
                                          <p:attrName>ppt_h</p:attrName>
                                        </p:attrNameLst>
                                      </p:cBhvr>
                                      <p:tavLst>
                                        <p:tav tm="0">
                                          <p:val>
                                            <p:strVal val="#ppt_h"/>
                                          </p:val>
                                        </p:tav>
                                        <p:tav tm="100000">
                                          <p:val>
                                            <p:strVal val="#ppt_h"/>
                                          </p:val>
                                        </p:tav>
                                      </p:tavLst>
                                    </p:anim>
                                  </p:childTnLst>
                                </p:cTn>
                              </p:par>
                            </p:childTnLst>
                          </p:cTn>
                        </p:par>
                        <p:par>
                          <p:cTn id="24" fill="hold">
                            <p:stCondLst>
                              <p:cond delay="1500"/>
                            </p:stCondLst>
                            <p:childTnLst>
                              <p:par>
                                <p:cTn id="25" presetID="17" presetClass="entr" presetSubtype="10" fill="hold" grpId="0" nodeType="afterEffect">
                                  <p:stCondLst>
                                    <p:cond delay="0"/>
                                  </p:stCondLst>
                                  <p:childTnLst>
                                    <p:set>
                                      <p:cBhvr>
                                        <p:cTn id="26" dur="1" fill="hold">
                                          <p:stCondLst>
                                            <p:cond delay="0"/>
                                          </p:stCondLst>
                                        </p:cTn>
                                        <p:tgtEl>
                                          <p:spTgt spid="1685526"/>
                                        </p:tgtEl>
                                        <p:attrNameLst>
                                          <p:attrName>style.visibility</p:attrName>
                                        </p:attrNameLst>
                                      </p:cBhvr>
                                      <p:to>
                                        <p:strVal val="visible"/>
                                      </p:to>
                                    </p:set>
                                    <p:anim calcmode="lin" valueType="num">
                                      <p:cBhvr>
                                        <p:cTn id="27" dur="500" fill="hold"/>
                                        <p:tgtEl>
                                          <p:spTgt spid="1685526"/>
                                        </p:tgtEl>
                                        <p:attrNameLst>
                                          <p:attrName>ppt_w</p:attrName>
                                        </p:attrNameLst>
                                      </p:cBhvr>
                                      <p:tavLst>
                                        <p:tav tm="0">
                                          <p:val>
                                            <p:fltVal val="0"/>
                                          </p:val>
                                        </p:tav>
                                        <p:tav tm="100000">
                                          <p:val>
                                            <p:strVal val="#ppt_w"/>
                                          </p:val>
                                        </p:tav>
                                      </p:tavLst>
                                    </p:anim>
                                    <p:anim calcmode="lin" valueType="num">
                                      <p:cBhvr>
                                        <p:cTn id="28" dur="500" fill="hold"/>
                                        <p:tgtEl>
                                          <p:spTgt spid="1685526"/>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17" presetClass="entr" presetSubtype="10" fill="hold" grpId="0" nodeType="afterEffect">
                                  <p:stCondLst>
                                    <p:cond delay="0"/>
                                  </p:stCondLst>
                                  <p:childTnLst>
                                    <p:set>
                                      <p:cBhvr>
                                        <p:cTn id="31" dur="1" fill="hold">
                                          <p:stCondLst>
                                            <p:cond delay="0"/>
                                          </p:stCondLst>
                                        </p:cTn>
                                        <p:tgtEl>
                                          <p:spTgt spid="1685518"/>
                                        </p:tgtEl>
                                        <p:attrNameLst>
                                          <p:attrName>style.visibility</p:attrName>
                                        </p:attrNameLst>
                                      </p:cBhvr>
                                      <p:to>
                                        <p:strVal val="visible"/>
                                      </p:to>
                                    </p:set>
                                    <p:anim calcmode="lin" valueType="num">
                                      <p:cBhvr>
                                        <p:cTn id="32" dur="500" fill="hold"/>
                                        <p:tgtEl>
                                          <p:spTgt spid="1685518"/>
                                        </p:tgtEl>
                                        <p:attrNameLst>
                                          <p:attrName>ppt_w</p:attrName>
                                        </p:attrNameLst>
                                      </p:cBhvr>
                                      <p:tavLst>
                                        <p:tav tm="0">
                                          <p:val>
                                            <p:fltVal val="0"/>
                                          </p:val>
                                        </p:tav>
                                        <p:tav tm="100000">
                                          <p:val>
                                            <p:strVal val="#ppt_w"/>
                                          </p:val>
                                        </p:tav>
                                      </p:tavLst>
                                    </p:anim>
                                    <p:anim calcmode="lin" valueType="num">
                                      <p:cBhvr>
                                        <p:cTn id="33" dur="500" fill="hold"/>
                                        <p:tgtEl>
                                          <p:spTgt spid="1685518"/>
                                        </p:tgtEl>
                                        <p:attrNameLst>
                                          <p:attrName>ppt_h</p:attrName>
                                        </p:attrNameLst>
                                      </p:cBhvr>
                                      <p:tavLst>
                                        <p:tav tm="0">
                                          <p:val>
                                            <p:strVal val="#ppt_h"/>
                                          </p:val>
                                        </p:tav>
                                        <p:tav tm="100000">
                                          <p:val>
                                            <p:strVal val="#ppt_h"/>
                                          </p:val>
                                        </p:tav>
                                      </p:tavLst>
                                    </p:anim>
                                  </p:childTnLst>
                                </p:cTn>
                              </p:par>
                            </p:childTnLst>
                          </p:cTn>
                        </p:par>
                        <p:par>
                          <p:cTn id="34" fill="hold">
                            <p:stCondLst>
                              <p:cond delay="2500"/>
                            </p:stCondLst>
                            <p:childTnLst>
                              <p:par>
                                <p:cTn id="35" presetID="17" presetClass="entr" presetSubtype="10" fill="hold" grpId="0" nodeType="afterEffect">
                                  <p:stCondLst>
                                    <p:cond delay="0"/>
                                  </p:stCondLst>
                                  <p:childTnLst>
                                    <p:set>
                                      <p:cBhvr>
                                        <p:cTn id="36" dur="1" fill="hold">
                                          <p:stCondLst>
                                            <p:cond delay="0"/>
                                          </p:stCondLst>
                                        </p:cTn>
                                        <p:tgtEl>
                                          <p:spTgt spid="1685527"/>
                                        </p:tgtEl>
                                        <p:attrNameLst>
                                          <p:attrName>style.visibility</p:attrName>
                                        </p:attrNameLst>
                                      </p:cBhvr>
                                      <p:to>
                                        <p:strVal val="visible"/>
                                      </p:to>
                                    </p:set>
                                    <p:anim calcmode="lin" valueType="num">
                                      <p:cBhvr>
                                        <p:cTn id="37" dur="500" fill="hold"/>
                                        <p:tgtEl>
                                          <p:spTgt spid="1685527"/>
                                        </p:tgtEl>
                                        <p:attrNameLst>
                                          <p:attrName>ppt_w</p:attrName>
                                        </p:attrNameLst>
                                      </p:cBhvr>
                                      <p:tavLst>
                                        <p:tav tm="0">
                                          <p:val>
                                            <p:fltVal val="0"/>
                                          </p:val>
                                        </p:tav>
                                        <p:tav tm="100000">
                                          <p:val>
                                            <p:strVal val="#ppt_w"/>
                                          </p:val>
                                        </p:tav>
                                      </p:tavLst>
                                    </p:anim>
                                    <p:anim calcmode="lin" valueType="num">
                                      <p:cBhvr>
                                        <p:cTn id="38" dur="500" fill="hold"/>
                                        <p:tgtEl>
                                          <p:spTgt spid="1685527"/>
                                        </p:tgtEl>
                                        <p:attrNameLst>
                                          <p:attrName>ppt_h</p:attrName>
                                        </p:attrNameLst>
                                      </p:cBhvr>
                                      <p:tavLst>
                                        <p:tav tm="0">
                                          <p:val>
                                            <p:strVal val="#ppt_h"/>
                                          </p:val>
                                        </p:tav>
                                        <p:tav tm="100000">
                                          <p:val>
                                            <p:strVal val="#ppt_h"/>
                                          </p:val>
                                        </p:tav>
                                      </p:tavLst>
                                    </p:anim>
                                  </p:childTnLst>
                                </p:cTn>
                              </p:par>
                            </p:childTnLst>
                          </p:cTn>
                        </p:par>
                        <p:par>
                          <p:cTn id="39" fill="hold">
                            <p:stCondLst>
                              <p:cond delay="3000"/>
                            </p:stCondLst>
                            <p:childTnLst>
                              <p:par>
                                <p:cTn id="40" presetID="17" presetClass="entr" presetSubtype="10" fill="hold" grpId="0" nodeType="afterEffect">
                                  <p:stCondLst>
                                    <p:cond delay="0"/>
                                  </p:stCondLst>
                                  <p:childTnLst>
                                    <p:set>
                                      <p:cBhvr>
                                        <p:cTn id="41" dur="1" fill="hold">
                                          <p:stCondLst>
                                            <p:cond delay="0"/>
                                          </p:stCondLst>
                                        </p:cTn>
                                        <p:tgtEl>
                                          <p:spTgt spid="1685519"/>
                                        </p:tgtEl>
                                        <p:attrNameLst>
                                          <p:attrName>style.visibility</p:attrName>
                                        </p:attrNameLst>
                                      </p:cBhvr>
                                      <p:to>
                                        <p:strVal val="visible"/>
                                      </p:to>
                                    </p:set>
                                    <p:anim calcmode="lin" valueType="num">
                                      <p:cBhvr>
                                        <p:cTn id="42" dur="500" fill="hold"/>
                                        <p:tgtEl>
                                          <p:spTgt spid="1685519"/>
                                        </p:tgtEl>
                                        <p:attrNameLst>
                                          <p:attrName>ppt_w</p:attrName>
                                        </p:attrNameLst>
                                      </p:cBhvr>
                                      <p:tavLst>
                                        <p:tav tm="0">
                                          <p:val>
                                            <p:fltVal val="0"/>
                                          </p:val>
                                        </p:tav>
                                        <p:tav tm="100000">
                                          <p:val>
                                            <p:strVal val="#ppt_w"/>
                                          </p:val>
                                        </p:tav>
                                      </p:tavLst>
                                    </p:anim>
                                    <p:anim calcmode="lin" valueType="num">
                                      <p:cBhvr>
                                        <p:cTn id="43" dur="500" fill="hold"/>
                                        <p:tgtEl>
                                          <p:spTgt spid="1685519"/>
                                        </p:tgtEl>
                                        <p:attrNameLst>
                                          <p:attrName>ppt_h</p:attrName>
                                        </p:attrNameLst>
                                      </p:cBhvr>
                                      <p:tavLst>
                                        <p:tav tm="0">
                                          <p:val>
                                            <p:strVal val="#ppt_h"/>
                                          </p:val>
                                        </p:tav>
                                        <p:tav tm="100000">
                                          <p:val>
                                            <p:strVal val="#ppt_h"/>
                                          </p:val>
                                        </p:tav>
                                      </p:tavLst>
                                    </p:anim>
                                  </p:childTnLst>
                                </p:cTn>
                              </p:par>
                            </p:childTnLst>
                          </p:cTn>
                        </p:par>
                        <p:par>
                          <p:cTn id="44" fill="hold">
                            <p:stCondLst>
                              <p:cond delay="3500"/>
                            </p:stCondLst>
                            <p:childTnLst>
                              <p:par>
                                <p:cTn id="45" presetID="17" presetClass="entr" presetSubtype="10" fill="hold" grpId="0" nodeType="afterEffect">
                                  <p:stCondLst>
                                    <p:cond delay="0"/>
                                  </p:stCondLst>
                                  <p:childTnLst>
                                    <p:set>
                                      <p:cBhvr>
                                        <p:cTn id="46" dur="1" fill="hold">
                                          <p:stCondLst>
                                            <p:cond delay="0"/>
                                          </p:stCondLst>
                                        </p:cTn>
                                        <p:tgtEl>
                                          <p:spTgt spid="1685520"/>
                                        </p:tgtEl>
                                        <p:attrNameLst>
                                          <p:attrName>style.visibility</p:attrName>
                                        </p:attrNameLst>
                                      </p:cBhvr>
                                      <p:to>
                                        <p:strVal val="visible"/>
                                      </p:to>
                                    </p:set>
                                    <p:anim calcmode="lin" valueType="num">
                                      <p:cBhvr>
                                        <p:cTn id="47" dur="500" fill="hold"/>
                                        <p:tgtEl>
                                          <p:spTgt spid="1685520"/>
                                        </p:tgtEl>
                                        <p:attrNameLst>
                                          <p:attrName>ppt_w</p:attrName>
                                        </p:attrNameLst>
                                      </p:cBhvr>
                                      <p:tavLst>
                                        <p:tav tm="0">
                                          <p:val>
                                            <p:fltVal val="0"/>
                                          </p:val>
                                        </p:tav>
                                        <p:tav tm="100000">
                                          <p:val>
                                            <p:strVal val="#ppt_w"/>
                                          </p:val>
                                        </p:tav>
                                      </p:tavLst>
                                    </p:anim>
                                    <p:anim calcmode="lin" valueType="num">
                                      <p:cBhvr>
                                        <p:cTn id="48" dur="500" fill="hold"/>
                                        <p:tgtEl>
                                          <p:spTgt spid="1685520"/>
                                        </p:tgtEl>
                                        <p:attrNameLst>
                                          <p:attrName>ppt_h</p:attrName>
                                        </p:attrNameLst>
                                      </p:cBhvr>
                                      <p:tavLst>
                                        <p:tav tm="0">
                                          <p:val>
                                            <p:strVal val="#ppt_h"/>
                                          </p:val>
                                        </p:tav>
                                        <p:tav tm="100000">
                                          <p:val>
                                            <p:strVal val="#ppt_h"/>
                                          </p:val>
                                        </p:tav>
                                      </p:tavLst>
                                    </p:anim>
                                  </p:childTnLst>
                                </p:cTn>
                              </p:par>
                            </p:childTnLst>
                          </p:cTn>
                        </p:par>
                        <p:par>
                          <p:cTn id="49" fill="hold">
                            <p:stCondLst>
                              <p:cond delay="4000"/>
                            </p:stCondLst>
                            <p:childTnLst>
                              <p:par>
                                <p:cTn id="50" presetID="17" presetClass="entr" presetSubtype="10" fill="hold" grpId="0" nodeType="afterEffect">
                                  <p:stCondLst>
                                    <p:cond delay="0"/>
                                  </p:stCondLst>
                                  <p:childTnLst>
                                    <p:set>
                                      <p:cBhvr>
                                        <p:cTn id="51" dur="1" fill="hold">
                                          <p:stCondLst>
                                            <p:cond delay="0"/>
                                          </p:stCondLst>
                                        </p:cTn>
                                        <p:tgtEl>
                                          <p:spTgt spid="1685521"/>
                                        </p:tgtEl>
                                        <p:attrNameLst>
                                          <p:attrName>style.visibility</p:attrName>
                                        </p:attrNameLst>
                                      </p:cBhvr>
                                      <p:to>
                                        <p:strVal val="visible"/>
                                      </p:to>
                                    </p:set>
                                    <p:anim calcmode="lin" valueType="num">
                                      <p:cBhvr>
                                        <p:cTn id="52" dur="500" fill="hold"/>
                                        <p:tgtEl>
                                          <p:spTgt spid="1685521"/>
                                        </p:tgtEl>
                                        <p:attrNameLst>
                                          <p:attrName>ppt_w</p:attrName>
                                        </p:attrNameLst>
                                      </p:cBhvr>
                                      <p:tavLst>
                                        <p:tav tm="0">
                                          <p:val>
                                            <p:fltVal val="0"/>
                                          </p:val>
                                        </p:tav>
                                        <p:tav tm="100000">
                                          <p:val>
                                            <p:strVal val="#ppt_w"/>
                                          </p:val>
                                        </p:tav>
                                      </p:tavLst>
                                    </p:anim>
                                    <p:anim calcmode="lin" valueType="num">
                                      <p:cBhvr>
                                        <p:cTn id="53" dur="500" fill="hold"/>
                                        <p:tgtEl>
                                          <p:spTgt spid="16855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5514" grpId="0" bldLvl="0" animBg="1"/>
      <p:bldP spid="1685516" grpId="0" bldLvl="0" animBg="1"/>
      <p:bldP spid="1685517" grpId="0" bldLvl="0" animBg="1"/>
      <p:bldP spid="1685518" grpId="0" bldLvl="0" animBg="1"/>
      <p:bldP spid="1685519" grpId="0" bldLvl="0" animBg="1"/>
      <p:bldP spid="1685520" grpId="0" bldLvl="0" animBg="1"/>
      <p:bldP spid="1685521" grpId="0" bldLvl="0" animBg="1"/>
      <p:bldP spid="1685525" grpId="0" bldLvl="0" animBg="1"/>
      <p:bldP spid="1685526" grpId="0" bldLvl="0" animBg="1"/>
      <p:bldP spid="1685527" grpId="0" bldLvl="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109</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0388" name="下箭头 1680387"/>
          <p:cNvSpPr/>
          <p:nvPr/>
        </p:nvSpPr>
        <p:spPr>
          <a:xfrm>
            <a:off x="3109913" y="2246313"/>
            <a:ext cx="468312"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389" name="下箭头 1680388"/>
          <p:cNvSpPr/>
          <p:nvPr/>
        </p:nvSpPr>
        <p:spPr>
          <a:xfrm>
            <a:off x="3108325" y="3281363"/>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390" name="下箭头 1680389"/>
          <p:cNvSpPr/>
          <p:nvPr/>
        </p:nvSpPr>
        <p:spPr>
          <a:xfrm>
            <a:off x="3108325" y="4318000"/>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391" name="矩形 1680390"/>
          <p:cNvSpPr/>
          <p:nvPr/>
        </p:nvSpPr>
        <p:spPr>
          <a:xfrm>
            <a:off x="1947863" y="1770063"/>
            <a:ext cx="2809875"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1 </a:t>
            </a:r>
            <a:r>
              <a:rPr lang="zh-CN" altLang="en-GB" sz="2000" b="1" dirty="0">
                <a:latin typeface="黑体" panose="02010600030101010101" pitchFamily="2" charset="-122"/>
                <a:ea typeface="黑体" panose="02010600030101010101" pitchFamily="2" charset="-122"/>
              </a:rPr>
              <a:t>编制政府采购预算</a:t>
            </a:r>
            <a:r>
              <a:rPr lang="zh-CN" altLang="en-GB" sz="2000" dirty="0">
                <a:latin typeface="黑体" panose="02010600030101010101" pitchFamily="2" charset="-122"/>
                <a:ea typeface="黑体" panose="02010600030101010101" pitchFamily="2" charset="-122"/>
              </a:rPr>
              <a:t> </a:t>
            </a:r>
            <a:endParaRPr lang="en-US" altLang="zh-CN" sz="2000" dirty="0">
              <a:latin typeface="黑体" panose="02010600030101010101" pitchFamily="2" charset="-122"/>
              <a:ea typeface="黑体" panose="02010600030101010101" pitchFamily="2" charset="-122"/>
            </a:endParaRPr>
          </a:p>
        </p:txBody>
      </p:sp>
      <p:sp>
        <p:nvSpPr>
          <p:cNvPr id="1680392" name="矩形 1680391"/>
          <p:cNvSpPr/>
          <p:nvPr/>
        </p:nvSpPr>
        <p:spPr>
          <a:xfrm>
            <a:off x="1946275" y="2805113"/>
            <a:ext cx="2809875"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2 </a:t>
            </a:r>
            <a:r>
              <a:rPr lang="zh-CN" altLang="en-GB" sz="2000" b="1" dirty="0">
                <a:latin typeface="黑体" panose="02010600030101010101" pitchFamily="2" charset="-122"/>
                <a:ea typeface="黑体" panose="02010600030101010101" pitchFamily="2" charset="-122"/>
              </a:rPr>
              <a:t>采购申请与批复 </a:t>
            </a:r>
            <a:endParaRPr lang="en-US" altLang="zh-CN" sz="2000" b="1" dirty="0">
              <a:latin typeface="黑体" panose="02010600030101010101" pitchFamily="2" charset="-122"/>
              <a:ea typeface="黑体" panose="02010600030101010101" pitchFamily="2" charset="-122"/>
            </a:endParaRPr>
          </a:p>
        </p:txBody>
      </p:sp>
      <p:sp>
        <p:nvSpPr>
          <p:cNvPr id="1680393" name="矩形 1680392"/>
          <p:cNvSpPr/>
          <p:nvPr/>
        </p:nvSpPr>
        <p:spPr>
          <a:xfrm>
            <a:off x="5892800" y="3841750"/>
            <a:ext cx="28067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7 </a:t>
            </a:r>
            <a:r>
              <a:rPr lang="zh-CN" altLang="en-GB" sz="2000" b="1" dirty="0">
                <a:latin typeface="黑体" panose="02010600030101010101" pitchFamily="2" charset="-122"/>
                <a:ea typeface="黑体" panose="02010600030101010101" pitchFamily="2" charset="-122"/>
              </a:rPr>
              <a:t>采购业务质疑与答复 </a:t>
            </a:r>
            <a:endParaRPr lang="en-US" altLang="zh-CN" sz="2000" b="1" dirty="0">
              <a:latin typeface="黑体" panose="02010600030101010101" pitchFamily="2" charset="-122"/>
              <a:ea typeface="黑体" panose="02010600030101010101" pitchFamily="2" charset="-122"/>
            </a:endParaRPr>
          </a:p>
        </p:txBody>
      </p:sp>
      <p:sp>
        <p:nvSpPr>
          <p:cNvPr id="1680394" name="矩形 1680393"/>
          <p:cNvSpPr/>
          <p:nvPr/>
        </p:nvSpPr>
        <p:spPr>
          <a:xfrm>
            <a:off x="1946275" y="3843338"/>
            <a:ext cx="2809875"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3 </a:t>
            </a:r>
            <a:r>
              <a:rPr lang="zh-CN" altLang="en-GB" sz="2000" b="1" dirty="0">
                <a:latin typeface="黑体" panose="02010600030101010101" pitchFamily="2" charset="-122"/>
                <a:ea typeface="黑体" panose="02010600030101010101" pitchFamily="2" charset="-122"/>
              </a:rPr>
              <a:t>采购招标 </a:t>
            </a:r>
            <a:endParaRPr lang="en-US" altLang="zh-CN" sz="2000" b="1" dirty="0">
              <a:latin typeface="黑体" panose="02010600030101010101" pitchFamily="2" charset="-122"/>
              <a:ea typeface="黑体" panose="02010600030101010101" pitchFamily="2" charset="-122"/>
            </a:endParaRPr>
          </a:p>
        </p:txBody>
      </p:sp>
      <p:sp>
        <p:nvSpPr>
          <p:cNvPr id="1680395" name="矩形 1680394"/>
          <p:cNvSpPr/>
          <p:nvPr/>
        </p:nvSpPr>
        <p:spPr>
          <a:xfrm>
            <a:off x="1946275" y="4892675"/>
            <a:ext cx="2809875"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4 </a:t>
            </a:r>
            <a:r>
              <a:rPr lang="zh-CN" altLang="en-GB" sz="2000" b="1" dirty="0">
                <a:latin typeface="黑体" panose="02010600030101010101" pitchFamily="2" charset="-122"/>
                <a:ea typeface="黑体" panose="02010600030101010101" pitchFamily="2" charset="-122"/>
              </a:rPr>
              <a:t>签订采购合同 </a:t>
            </a:r>
            <a:endParaRPr lang="en-US" altLang="zh-CN" sz="2000" b="1" dirty="0">
              <a:latin typeface="黑体" panose="02010600030101010101" pitchFamily="2" charset="-122"/>
              <a:ea typeface="黑体" panose="02010600030101010101" pitchFamily="2" charset="-122"/>
            </a:endParaRPr>
          </a:p>
        </p:txBody>
      </p:sp>
      <p:sp>
        <p:nvSpPr>
          <p:cNvPr id="1680396" name="下箭头 1680395"/>
          <p:cNvSpPr/>
          <p:nvPr/>
        </p:nvSpPr>
        <p:spPr>
          <a:xfrm>
            <a:off x="7061200" y="2259013"/>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397" name="下箭头 1680396"/>
          <p:cNvSpPr/>
          <p:nvPr/>
        </p:nvSpPr>
        <p:spPr>
          <a:xfrm>
            <a:off x="7058025" y="3287713"/>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398" name="矩形 1680397"/>
          <p:cNvSpPr/>
          <p:nvPr/>
        </p:nvSpPr>
        <p:spPr>
          <a:xfrm>
            <a:off x="5915025" y="2819400"/>
            <a:ext cx="280670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6 </a:t>
            </a:r>
            <a:r>
              <a:rPr lang="zh-CN" altLang="en-GB" sz="2000" b="1" dirty="0">
                <a:latin typeface="黑体" panose="02010600030101010101" pitchFamily="2" charset="-122"/>
                <a:ea typeface="黑体" panose="02010600030101010101" pitchFamily="2" charset="-122"/>
              </a:rPr>
              <a:t>采购业务记录与归档 </a:t>
            </a:r>
            <a:endParaRPr lang="en-US" altLang="zh-CN" sz="2000" b="1" dirty="0">
              <a:latin typeface="黑体" panose="02010600030101010101" pitchFamily="2" charset="-122"/>
              <a:ea typeface="黑体" panose="02010600030101010101" pitchFamily="2" charset="-122"/>
            </a:endParaRPr>
          </a:p>
        </p:txBody>
      </p:sp>
      <p:sp>
        <p:nvSpPr>
          <p:cNvPr id="1680399" name="矩形 1680398"/>
          <p:cNvSpPr/>
          <p:nvPr/>
        </p:nvSpPr>
        <p:spPr>
          <a:xfrm>
            <a:off x="5916613" y="1770063"/>
            <a:ext cx="280670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5 </a:t>
            </a:r>
            <a:r>
              <a:rPr lang="zh-CN" altLang="en-GB" sz="2000" b="1" dirty="0">
                <a:latin typeface="黑体" panose="02010600030101010101" pitchFamily="2" charset="-122"/>
                <a:ea typeface="黑体" panose="02010600030101010101" pitchFamily="2" charset="-122"/>
              </a:rPr>
              <a:t>验收与付款  </a:t>
            </a:r>
            <a:endParaRPr lang="en-US" altLang="zh-CN" sz="2000" b="1" dirty="0">
              <a:latin typeface="黑体" panose="02010600030101010101" pitchFamily="2" charset="-122"/>
              <a:ea typeface="黑体" panose="02010600030101010101" pitchFamily="2" charset="-122"/>
            </a:endParaRPr>
          </a:p>
        </p:txBody>
      </p:sp>
      <p:sp>
        <p:nvSpPr>
          <p:cNvPr id="1680400" name="直接连接符 1680399"/>
          <p:cNvSpPr/>
          <p:nvPr/>
        </p:nvSpPr>
        <p:spPr>
          <a:xfrm>
            <a:off x="4740275" y="5081588"/>
            <a:ext cx="576263" cy="0"/>
          </a:xfrm>
          <a:prstGeom prst="line">
            <a:avLst/>
          </a:prstGeom>
          <a:ln w="12700" cap="flat" cmpd="sng">
            <a:solidFill>
              <a:srgbClr val="009999"/>
            </a:solidFill>
            <a:prstDash val="solid"/>
            <a:round/>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401" name="直接连接符 1680400"/>
          <p:cNvSpPr/>
          <p:nvPr/>
        </p:nvSpPr>
        <p:spPr>
          <a:xfrm flipV="1">
            <a:off x="5330825" y="2006600"/>
            <a:ext cx="0" cy="3095625"/>
          </a:xfrm>
          <a:prstGeom prst="line">
            <a:avLst/>
          </a:prstGeom>
          <a:ln w="12700" cap="flat" cmpd="sng">
            <a:solidFill>
              <a:srgbClr val="009999"/>
            </a:solidFill>
            <a:prstDash val="solid"/>
            <a:round/>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402" name="直接连接符 1680401"/>
          <p:cNvSpPr/>
          <p:nvPr/>
        </p:nvSpPr>
        <p:spPr>
          <a:xfrm>
            <a:off x="5330825" y="2006600"/>
            <a:ext cx="576263" cy="0"/>
          </a:xfrm>
          <a:prstGeom prst="line">
            <a:avLst/>
          </a:prstGeom>
          <a:ln w="12700" cap="flat" cmpd="sng">
            <a:solidFill>
              <a:srgbClr val="0000CC"/>
            </a:solidFill>
            <a:prstDash val="solid"/>
            <a:round/>
            <a:headEnd type="none" w="med" len="med"/>
            <a:tailEnd type="triangl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0403" name="矩形 1680402"/>
          <p:cNvSpPr/>
          <p:nvPr/>
        </p:nvSpPr>
        <p:spPr>
          <a:xfrm>
            <a:off x="647700" y="1395413"/>
            <a:ext cx="935038" cy="4678362"/>
          </a:xfrm>
          <a:prstGeom prst="rect">
            <a:avLst/>
          </a:prstGeom>
          <a:solidFill>
            <a:srgbClr val="990000"/>
          </a:solidFill>
          <a:ln w="9525">
            <a:noFill/>
          </a:ln>
        </p:spPr>
        <p:txBody>
          <a:bodyPr anchor="ctr"/>
          <a:lstStyle/>
          <a:p>
            <a:pPr algn="ctr"/>
            <a:r>
              <a:rPr lang="en-US" altLang="zh-CN" sz="2800" b="1" dirty="0">
                <a:solidFill>
                  <a:srgbClr val="FFFFFF"/>
                </a:solidFill>
                <a:latin typeface="华文楷体" pitchFamily="2" charset="-122"/>
                <a:ea typeface="宋体" panose="02010600030101010101" pitchFamily="2" charset="-122"/>
              </a:rPr>
              <a:t>2.3</a:t>
            </a:r>
            <a:br>
              <a:rPr lang="en-US" altLang="zh-CN" sz="2800" b="1" dirty="0">
                <a:solidFill>
                  <a:srgbClr val="FFFFFF"/>
                </a:solidFill>
                <a:latin typeface="华文楷体" pitchFamily="2" charset="-122"/>
                <a:ea typeface="宋体" panose="02010600030101010101" pitchFamily="2" charset="-122"/>
              </a:rPr>
            </a:br>
            <a:r>
              <a:rPr lang="en-US" altLang="zh-CN" sz="2800" b="1" dirty="0">
                <a:solidFill>
                  <a:srgbClr val="FFFFFF"/>
                </a:solidFill>
                <a:latin typeface="华文楷体" pitchFamily="2" charset="-122"/>
                <a:ea typeface="宋体" panose="02010600030101010101" pitchFamily="2" charset="-122"/>
              </a:rPr>
              <a:t/>
            </a:r>
            <a:br>
              <a:rPr lang="en-US" altLang="zh-CN" sz="2800" b="1" dirty="0">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政府采购业务内部控制流程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680403"/>
                                        </p:tgtEl>
                                        <p:attrNameLst>
                                          <p:attrName>style.visibility</p:attrName>
                                        </p:attrNameLst>
                                      </p:cBhvr>
                                      <p:to>
                                        <p:strVal val="visible"/>
                                      </p:to>
                                    </p:set>
                                    <p:animEffect transition="in" filter="box(in)">
                                      <p:cBhvr>
                                        <p:cTn id="7" dur="500"/>
                                        <p:tgtEl>
                                          <p:spTgt spid="168040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0391"/>
                                        </p:tgtEl>
                                        <p:attrNameLst>
                                          <p:attrName>style.visibility</p:attrName>
                                        </p:attrNameLst>
                                      </p:cBhvr>
                                      <p:to>
                                        <p:strVal val="visible"/>
                                      </p:to>
                                    </p:set>
                                    <p:anim calcmode="lin" valueType="num">
                                      <p:cBhvr>
                                        <p:cTn id="12" dur="500" fill="hold"/>
                                        <p:tgtEl>
                                          <p:spTgt spid="1680391"/>
                                        </p:tgtEl>
                                        <p:attrNameLst>
                                          <p:attrName>ppt_x</p:attrName>
                                        </p:attrNameLst>
                                      </p:cBhvr>
                                      <p:tavLst>
                                        <p:tav tm="0">
                                          <p:val>
                                            <p:strVal val="#ppt_x"/>
                                          </p:val>
                                        </p:tav>
                                        <p:tav tm="100000">
                                          <p:val>
                                            <p:strVal val="#ppt_x"/>
                                          </p:val>
                                        </p:tav>
                                      </p:tavLst>
                                    </p:anim>
                                    <p:anim calcmode="lin" valueType="num">
                                      <p:cBhvr>
                                        <p:cTn id="13" dur="500" fill="hold"/>
                                        <p:tgtEl>
                                          <p:spTgt spid="1680391"/>
                                        </p:tgtEl>
                                        <p:attrNameLst>
                                          <p:attrName>ppt_y</p:attrName>
                                        </p:attrNameLst>
                                      </p:cBhvr>
                                      <p:tavLst>
                                        <p:tav tm="0">
                                          <p:val>
                                            <p:strVal val="#ppt_y-#ppt_h/2"/>
                                          </p:val>
                                        </p:tav>
                                        <p:tav tm="100000">
                                          <p:val>
                                            <p:strVal val="#ppt_y"/>
                                          </p:val>
                                        </p:tav>
                                      </p:tavLst>
                                    </p:anim>
                                    <p:anim calcmode="lin" valueType="num">
                                      <p:cBhvr>
                                        <p:cTn id="14" dur="500" fill="hold"/>
                                        <p:tgtEl>
                                          <p:spTgt spid="1680391"/>
                                        </p:tgtEl>
                                        <p:attrNameLst>
                                          <p:attrName>ppt_w</p:attrName>
                                        </p:attrNameLst>
                                      </p:cBhvr>
                                      <p:tavLst>
                                        <p:tav tm="0">
                                          <p:val>
                                            <p:strVal val="#ppt_w"/>
                                          </p:val>
                                        </p:tav>
                                        <p:tav tm="100000">
                                          <p:val>
                                            <p:strVal val="#ppt_w"/>
                                          </p:val>
                                        </p:tav>
                                      </p:tavLst>
                                    </p:anim>
                                    <p:anim calcmode="lin" valueType="num">
                                      <p:cBhvr>
                                        <p:cTn id="15" dur="500" fill="hold"/>
                                        <p:tgtEl>
                                          <p:spTgt spid="1680391"/>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nodeType="afterEffect">
                                  <p:stCondLst>
                                    <p:cond delay="0"/>
                                  </p:stCondLst>
                                  <p:childTnLst>
                                    <p:set>
                                      <p:cBhvr>
                                        <p:cTn id="18" dur="1" fill="hold">
                                          <p:stCondLst>
                                            <p:cond delay="0"/>
                                          </p:stCondLst>
                                        </p:cTn>
                                        <p:tgtEl>
                                          <p:spTgt spid="1680388"/>
                                        </p:tgtEl>
                                        <p:attrNameLst>
                                          <p:attrName>style.visibility</p:attrName>
                                        </p:attrNameLst>
                                      </p:cBhvr>
                                      <p:to>
                                        <p:strVal val="visible"/>
                                      </p:to>
                                    </p:set>
                                    <p:anim calcmode="lin" valueType="num">
                                      <p:cBhvr>
                                        <p:cTn id="19" dur="500" fill="hold"/>
                                        <p:tgtEl>
                                          <p:spTgt spid="1680388"/>
                                        </p:tgtEl>
                                        <p:attrNameLst>
                                          <p:attrName>ppt_x</p:attrName>
                                        </p:attrNameLst>
                                      </p:cBhvr>
                                      <p:tavLst>
                                        <p:tav tm="0">
                                          <p:val>
                                            <p:strVal val="#ppt_x"/>
                                          </p:val>
                                        </p:tav>
                                        <p:tav tm="100000">
                                          <p:val>
                                            <p:strVal val="#ppt_x"/>
                                          </p:val>
                                        </p:tav>
                                      </p:tavLst>
                                    </p:anim>
                                    <p:anim calcmode="lin" valueType="num">
                                      <p:cBhvr>
                                        <p:cTn id="20" dur="500" fill="hold"/>
                                        <p:tgtEl>
                                          <p:spTgt spid="1680388"/>
                                        </p:tgtEl>
                                        <p:attrNameLst>
                                          <p:attrName>ppt_y</p:attrName>
                                        </p:attrNameLst>
                                      </p:cBhvr>
                                      <p:tavLst>
                                        <p:tav tm="0">
                                          <p:val>
                                            <p:strVal val="#ppt_y-#ppt_h/2"/>
                                          </p:val>
                                        </p:tav>
                                        <p:tav tm="100000">
                                          <p:val>
                                            <p:strVal val="#ppt_y"/>
                                          </p:val>
                                        </p:tav>
                                      </p:tavLst>
                                    </p:anim>
                                    <p:anim calcmode="lin" valueType="num">
                                      <p:cBhvr>
                                        <p:cTn id="21" dur="500" fill="hold"/>
                                        <p:tgtEl>
                                          <p:spTgt spid="1680388"/>
                                        </p:tgtEl>
                                        <p:attrNameLst>
                                          <p:attrName>ppt_w</p:attrName>
                                        </p:attrNameLst>
                                      </p:cBhvr>
                                      <p:tavLst>
                                        <p:tav tm="0">
                                          <p:val>
                                            <p:strVal val="#ppt_w"/>
                                          </p:val>
                                        </p:tav>
                                        <p:tav tm="100000">
                                          <p:val>
                                            <p:strVal val="#ppt_w"/>
                                          </p:val>
                                        </p:tav>
                                      </p:tavLst>
                                    </p:anim>
                                    <p:anim calcmode="lin" valueType="num">
                                      <p:cBhvr>
                                        <p:cTn id="22" dur="500" fill="hold"/>
                                        <p:tgtEl>
                                          <p:spTgt spid="1680388"/>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0392"/>
                                        </p:tgtEl>
                                        <p:attrNameLst>
                                          <p:attrName>style.visibility</p:attrName>
                                        </p:attrNameLst>
                                      </p:cBhvr>
                                      <p:to>
                                        <p:strVal val="visible"/>
                                      </p:to>
                                    </p:set>
                                    <p:anim calcmode="lin" valueType="num">
                                      <p:cBhvr>
                                        <p:cTn id="26" dur="500" fill="hold"/>
                                        <p:tgtEl>
                                          <p:spTgt spid="1680392"/>
                                        </p:tgtEl>
                                        <p:attrNameLst>
                                          <p:attrName>ppt_x</p:attrName>
                                        </p:attrNameLst>
                                      </p:cBhvr>
                                      <p:tavLst>
                                        <p:tav tm="0">
                                          <p:val>
                                            <p:strVal val="#ppt_x"/>
                                          </p:val>
                                        </p:tav>
                                        <p:tav tm="100000">
                                          <p:val>
                                            <p:strVal val="#ppt_x"/>
                                          </p:val>
                                        </p:tav>
                                      </p:tavLst>
                                    </p:anim>
                                    <p:anim calcmode="lin" valueType="num">
                                      <p:cBhvr>
                                        <p:cTn id="27" dur="500" fill="hold"/>
                                        <p:tgtEl>
                                          <p:spTgt spid="1680392"/>
                                        </p:tgtEl>
                                        <p:attrNameLst>
                                          <p:attrName>ppt_y</p:attrName>
                                        </p:attrNameLst>
                                      </p:cBhvr>
                                      <p:tavLst>
                                        <p:tav tm="0">
                                          <p:val>
                                            <p:strVal val="#ppt_y-#ppt_h/2"/>
                                          </p:val>
                                        </p:tav>
                                        <p:tav tm="100000">
                                          <p:val>
                                            <p:strVal val="#ppt_y"/>
                                          </p:val>
                                        </p:tav>
                                      </p:tavLst>
                                    </p:anim>
                                    <p:anim calcmode="lin" valueType="num">
                                      <p:cBhvr>
                                        <p:cTn id="28" dur="500" fill="hold"/>
                                        <p:tgtEl>
                                          <p:spTgt spid="1680392"/>
                                        </p:tgtEl>
                                        <p:attrNameLst>
                                          <p:attrName>ppt_w</p:attrName>
                                        </p:attrNameLst>
                                      </p:cBhvr>
                                      <p:tavLst>
                                        <p:tav tm="0">
                                          <p:val>
                                            <p:strVal val="#ppt_w"/>
                                          </p:val>
                                        </p:tav>
                                        <p:tav tm="100000">
                                          <p:val>
                                            <p:strVal val="#ppt_w"/>
                                          </p:val>
                                        </p:tav>
                                      </p:tavLst>
                                    </p:anim>
                                    <p:anim calcmode="lin" valueType="num">
                                      <p:cBhvr>
                                        <p:cTn id="29" dur="500" fill="hold"/>
                                        <p:tgtEl>
                                          <p:spTgt spid="1680392"/>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nodeType="afterEffect">
                                  <p:stCondLst>
                                    <p:cond delay="0"/>
                                  </p:stCondLst>
                                  <p:childTnLst>
                                    <p:set>
                                      <p:cBhvr>
                                        <p:cTn id="32" dur="1" fill="hold">
                                          <p:stCondLst>
                                            <p:cond delay="0"/>
                                          </p:stCondLst>
                                        </p:cTn>
                                        <p:tgtEl>
                                          <p:spTgt spid="1680389"/>
                                        </p:tgtEl>
                                        <p:attrNameLst>
                                          <p:attrName>style.visibility</p:attrName>
                                        </p:attrNameLst>
                                      </p:cBhvr>
                                      <p:to>
                                        <p:strVal val="visible"/>
                                      </p:to>
                                    </p:set>
                                    <p:anim calcmode="lin" valueType="num">
                                      <p:cBhvr>
                                        <p:cTn id="33" dur="500" fill="hold"/>
                                        <p:tgtEl>
                                          <p:spTgt spid="1680389"/>
                                        </p:tgtEl>
                                        <p:attrNameLst>
                                          <p:attrName>ppt_x</p:attrName>
                                        </p:attrNameLst>
                                      </p:cBhvr>
                                      <p:tavLst>
                                        <p:tav tm="0">
                                          <p:val>
                                            <p:strVal val="#ppt_x"/>
                                          </p:val>
                                        </p:tav>
                                        <p:tav tm="100000">
                                          <p:val>
                                            <p:strVal val="#ppt_x"/>
                                          </p:val>
                                        </p:tav>
                                      </p:tavLst>
                                    </p:anim>
                                    <p:anim calcmode="lin" valueType="num">
                                      <p:cBhvr>
                                        <p:cTn id="34" dur="500" fill="hold"/>
                                        <p:tgtEl>
                                          <p:spTgt spid="1680389"/>
                                        </p:tgtEl>
                                        <p:attrNameLst>
                                          <p:attrName>ppt_y</p:attrName>
                                        </p:attrNameLst>
                                      </p:cBhvr>
                                      <p:tavLst>
                                        <p:tav tm="0">
                                          <p:val>
                                            <p:strVal val="#ppt_y-#ppt_h/2"/>
                                          </p:val>
                                        </p:tav>
                                        <p:tav tm="100000">
                                          <p:val>
                                            <p:strVal val="#ppt_y"/>
                                          </p:val>
                                        </p:tav>
                                      </p:tavLst>
                                    </p:anim>
                                    <p:anim calcmode="lin" valueType="num">
                                      <p:cBhvr>
                                        <p:cTn id="35" dur="500" fill="hold"/>
                                        <p:tgtEl>
                                          <p:spTgt spid="1680389"/>
                                        </p:tgtEl>
                                        <p:attrNameLst>
                                          <p:attrName>ppt_w</p:attrName>
                                        </p:attrNameLst>
                                      </p:cBhvr>
                                      <p:tavLst>
                                        <p:tav tm="0">
                                          <p:val>
                                            <p:strVal val="#ppt_w"/>
                                          </p:val>
                                        </p:tav>
                                        <p:tav tm="100000">
                                          <p:val>
                                            <p:strVal val="#ppt_w"/>
                                          </p:val>
                                        </p:tav>
                                      </p:tavLst>
                                    </p:anim>
                                    <p:anim calcmode="lin" valueType="num">
                                      <p:cBhvr>
                                        <p:cTn id="36" dur="500" fill="hold"/>
                                        <p:tgtEl>
                                          <p:spTgt spid="1680389"/>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0394"/>
                                        </p:tgtEl>
                                        <p:attrNameLst>
                                          <p:attrName>style.visibility</p:attrName>
                                        </p:attrNameLst>
                                      </p:cBhvr>
                                      <p:to>
                                        <p:strVal val="visible"/>
                                      </p:to>
                                    </p:set>
                                    <p:anim calcmode="lin" valueType="num">
                                      <p:cBhvr>
                                        <p:cTn id="40" dur="500" fill="hold"/>
                                        <p:tgtEl>
                                          <p:spTgt spid="1680394"/>
                                        </p:tgtEl>
                                        <p:attrNameLst>
                                          <p:attrName>ppt_x</p:attrName>
                                        </p:attrNameLst>
                                      </p:cBhvr>
                                      <p:tavLst>
                                        <p:tav tm="0">
                                          <p:val>
                                            <p:strVal val="#ppt_x"/>
                                          </p:val>
                                        </p:tav>
                                        <p:tav tm="100000">
                                          <p:val>
                                            <p:strVal val="#ppt_x"/>
                                          </p:val>
                                        </p:tav>
                                      </p:tavLst>
                                    </p:anim>
                                    <p:anim calcmode="lin" valueType="num">
                                      <p:cBhvr>
                                        <p:cTn id="41" dur="500" fill="hold"/>
                                        <p:tgtEl>
                                          <p:spTgt spid="1680394"/>
                                        </p:tgtEl>
                                        <p:attrNameLst>
                                          <p:attrName>ppt_y</p:attrName>
                                        </p:attrNameLst>
                                      </p:cBhvr>
                                      <p:tavLst>
                                        <p:tav tm="0">
                                          <p:val>
                                            <p:strVal val="#ppt_y-#ppt_h/2"/>
                                          </p:val>
                                        </p:tav>
                                        <p:tav tm="100000">
                                          <p:val>
                                            <p:strVal val="#ppt_y"/>
                                          </p:val>
                                        </p:tav>
                                      </p:tavLst>
                                    </p:anim>
                                    <p:anim calcmode="lin" valueType="num">
                                      <p:cBhvr>
                                        <p:cTn id="42" dur="500" fill="hold"/>
                                        <p:tgtEl>
                                          <p:spTgt spid="1680394"/>
                                        </p:tgtEl>
                                        <p:attrNameLst>
                                          <p:attrName>ppt_w</p:attrName>
                                        </p:attrNameLst>
                                      </p:cBhvr>
                                      <p:tavLst>
                                        <p:tav tm="0">
                                          <p:val>
                                            <p:strVal val="#ppt_w"/>
                                          </p:val>
                                        </p:tav>
                                        <p:tav tm="100000">
                                          <p:val>
                                            <p:strVal val="#ppt_w"/>
                                          </p:val>
                                        </p:tav>
                                      </p:tavLst>
                                    </p:anim>
                                    <p:anim calcmode="lin" valueType="num">
                                      <p:cBhvr>
                                        <p:cTn id="43" dur="500" fill="hold"/>
                                        <p:tgtEl>
                                          <p:spTgt spid="1680394"/>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nodeType="afterEffect">
                                  <p:stCondLst>
                                    <p:cond delay="0"/>
                                  </p:stCondLst>
                                  <p:childTnLst>
                                    <p:set>
                                      <p:cBhvr>
                                        <p:cTn id="46" dur="1" fill="hold">
                                          <p:stCondLst>
                                            <p:cond delay="0"/>
                                          </p:stCondLst>
                                        </p:cTn>
                                        <p:tgtEl>
                                          <p:spTgt spid="1680390"/>
                                        </p:tgtEl>
                                        <p:attrNameLst>
                                          <p:attrName>style.visibility</p:attrName>
                                        </p:attrNameLst>
                                      </p:cBhvr>
                                      <p:to>
                                        <p:strVal val="visible"/>
                                      </p:to>
                                    </p:set>
                                    <p:anim calcmode="lin" valueType="num">
                                      <p:cBhvr>
                                        <p:cTn id="47" dur="500" fill="hold"/>
                                        <p:tgtEl>
                                          <p:spTgt spid="1680390"/>
                                        </p:tgtEl>
                                        <p:attrNameLst>
                                          <p:attrName>ppt_x</p:attrName>
                                        </p:attrNameLst>
                                      </p:cBhvr>
                                      <p:tavLst>
                                        <p:tav tm="0">
                                          <p:val>
                                            <p:strVal val="#ppt_x"/>
                                          </p:val>
                                        </p:tav>
                                        <p:tav tm="100000">
                                          <p:val>
                                            <p:strVal val="#ppt_x"/>
                                          </p:val>
                                        </p:tav>
                                      </p:tavLst>
                                    </p:anim>
                                    <p:anim calcmode="lin" valueType="num">
                                      <p:cBhvr>
                                        <p:cTn id="48" dur="500" fill="hold"/>
                                        <p:tgtEl>
                                          <p:spTgt spid="1680390"/>
                                        </p:tgtEl>
                                        <p:attrNameLst>
                                          <p:attrName>ppt_y</p:attrName>
                                        </p:attrNameLst>
                                      </p:cBhvr>
                                      <p:tavLst>
                                        <p:tav tm="0">
                                          <p:val>
                                            <p:strVal val="#ppt_y-#ppt_h/2"/>
                                          </p:val>
                                        </p:tav>
                                        <p:tav tm="100000">
                                          <p:val>
                                            <p:strVal val="#ppt_y"/>
                                          </p:val>
                                        </p:tav>
                                      </p:tavLst>
                                    </p:anim>
                                    <p:anim calcmode="lin" valueType="num">
                                      <p:cBhvr>
                                        <p:cTn id="49" dur="500" fill="hold"/>
                                        <p:tgtEl>
                                          <p:spTgt spid="1680390"/>
                                        </p:tgtEl>
                                        <p:attrNameLst>
                                          <p:attrName>ppt_w</p:attrName>
                                        </p:attrNameLst>
                                      </p:cBhvr>
                                      <p:tavLst>
                                        <p:tav tm="0">
                                          <p:val>
                                            <p:strVal val="#ppt_w"/>
                                          </p:val>
                                        </p:tav>
                                        <p:tav tm="100000">
                                          <p:val>
                                            <p:strVal val="#ppt_w"/>
                                          </p:val>
                                        </p:tav>
                                      </p:tavLst>
                                    </p:anim>
                                    <p:anim calcmode="lin" valueType="num">
                                      <p:cBhvr>
                                        <p:cTn id="50" dur="500" fill="hold"/>
                                        <p:tgtEl>
                                          <p:spTgt spid="1680390"/>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0395"/>
                                        </p:tgtEl>
                                        <p:attrNameLst>
                                          <p:attrName>style.visibility</p:attrName>
                                        </p:attrNameLst>
                                      </p:cBhvr>
                                      <p:to>
                                        <p:strVal val="visible"/>
                                      </p:to>
                                    </p:set>
                                    <p:anim calcmode="lin" valueType="num">
                                      <p:cBhvr>
                                        <p:cTn id="54" dur="500" fill="hold"/>
                                        <p:tgtEl>
                                          <p:spTgt spid="1680395"/>
                                        </p:tgtEl>
                                        <p:attrNameLst>
                                          <p:attrName>ppt_x</p:attrName>
                                        </p:attrNameLst>
                                      </p:cBhvr>
                                      <p:tavLst>
                                        <p:tav tm="0">
                                          <p:val>
                                            <p:strVal val="#ppt_x"/>
                                          </p:val>
                                        </p:tav>
                                        <p:tav tm="100000">
                                          <p:val>
                                            <p:strVal val="#ppt_x"/>
                                          </p:val>
                                        </p:tav>
                                      </p:tavLst>
                                    </p:anim>
                                    <p:anim calcmode="lin" valueType="num">
                                      <p:cBhvr>
                                        <p:cTn id="55" dur="500" fill="hold"/>
                                        <p:tgtEl>
                                          <p:spTgt spid="1680395"/>
                                        </p:tgtEl>
                                        <p:attrNameLst>
                                          <p:attrName>ppt_y</p:attrName>
                                        </p:attrNameLst>
                                      </p:cBhvr>
                                      <p:tavLst>
                                        <p:tav tm="0">
                                          <p:val>
                                            <p:strVal val="#ppt_y-#ppt_h/2"/>
                                          </p:val>
                                        </p:tav>
                                        <p:tav tm="100000">
                                          <p:val>
                                            <p:strVal val="#ppt_y"/>
                                          </p:val>
                                        </p:tav>
                                      </p:tavLst>
                                    </p:anim>
                                    <p:anim calcmode="lin" valueType="num">
                                      <p:cBhvr>
                                        <p:cTn id="56" dur="500" fill="hold"/>
                                        <p:tgtEl>
                                          <p:spTgt spid="1680395"/>
                                        </p:tgtEl>
                                        <p:attrNameLst>
                                          <p:attrName>ppt_w</p:attrName>
                                        </p:attrNameLst>
                                      </p:cBhvr>
                                      <p:tavLst>
                                        <p:tav tm="0">
                                          <p:val>
                                            <p:strVal val="#ppt_w"/>
                                          </p:val>
                                        </p:tav>
                                        <p:tav tm="100000">
                                          <p:val>
                                            <p:strVal val="#ppt_w"/>
                                          </p:val>
                                        </p:tav>
                                      </p:tavLst>
                                    </p:anim>
                                    <p:anim calcmode="lin" valueType="num">
                                      <p:cBhvr>
                                        <p:cTn id="57" dur="500" fill="hold"/>
                                        <p:tgtEl>
                                          <p:spTgt spid="1680395"/>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8" fill="hold" nodeType="afterEffect">
                                  <p:stCondLst>
                                    <p:cond delay="0"/>
                                  </p:stCondLst>
                                  <p:childTnLst>
                                    <p:set>
                                      <p:cBhvr>
                                        <p:cTn id="60" dur="1" fill="hold">
                                          <p:stCondLst>
                                            <p:cond delay="0"/>
                                          </p:stCondLst>
                                        </p:cTn>
                                        <p:tgtEl>
                                          <p:spTgt spid="1680400"/>
                                        </p:tgtEl>
                                        <p:attrNameLst>
                                          <p:attrName>style.visibility</p:attrName>
                                        </p:attrNameLst>
                                      </p:cBhvr>
                                      <p:to>
                                        <p:strVal val="visible"/>
                                      </p:to>
                                    </p:set>
                                    <p:anim calcmode="lin" valueType="num">
                                      <p:cBhvr>
                                        <p:cTn id="61" dur="500" fill="hold"/>
                                        <p:tgtEl>
                                          <p:spTgt spid="1680400"/>
                                        </p:tgtEl>
                                        <p:attrNameLst>
                                          <p:attrName>ppt_x</p:attrName>
                                        </p:attrNameLst>
                                      </p:cBhvr>
                                      <p:tavLst>
                                        <p:tav tm="0">
                                          <p:val>
                                            <p:strVal val="#ppt_x-#ppt_w/2"/>
                                          </p:val>
                                        </p:tav>
                                        <p:tav tm="100000">
                                          <p:val>
                                            <p:strVal val="#ppt_x"/>
                                          </p:val>
                                        </p:tav>
                                      </p:tavLst>
                                    </p:anim>
                                    <p:anim calcmode="lin" valueType="num">
                                      <p:cBhvr>
                                        <p:cTn id="62" dur="500" fill="hold"/>
                                        <p:tgtEl>
                                          <p:spTgt spid="1680400"/>
                                        </p:tgtEl>
                                        <p:attrNameLst>
                                          <p:attrName>ppt_y</p:attrName>
                                        </p:attrNameLst>
                                      </p:cBhvr>
                                      <p:tavLst>
                                        <p:tav tm="0">
                                          <p:val>
                                            <p:strVal val="#ppt_y"/>
                                          </p:val>
                                        </p:tav>
                                        <p:tav tm="100000">
                                          <p:val>
                                            <p:strVal val="#ppt_y"/>
                                          </p:val>
                                        </p:tav>
                                      </p:tavLst>
                                    </p:anim>
                                    <p:anim calcmode="lin" valueType="num">
                                      <p:cBhvr>
                                        <p:cTn id="63" dur="500" fill="hold"/>
                                        <p:tgtEl>
                                          <p:spTgt spid="1680400"/>
                                        </p:tgtEl>
                                        <p:attrNameLst>
                                          <p:attrName>ppt_w</p:attrName>
                                        </p:attrNameLst>
                                      </p:cBhvr>
                                      <p:tavLst>
                                        <p:tav tm="0">
                                          <p:val>
                                            <p:fltVal val="0"/>
                                          </p:val>
                                        </p:tav>
                                        <p:tav tm="100000">
                                          <p:val>
                                            <p:strVal val="#ppt_w"/>
                                          </p:val>
                                        </p:tav>
                                      </p:tavLst>
                                    </p:anim>
                                    <p:anim calcmode="lin" valueType="num">
                                      <p:cBhvr>
                                        <p:cTn id="64" dur="500" fill="hold"/>
                                        <p:tgtEl>
                                          <p:spTgt spid="1680400"/>
                                        </p:tgtEl>
                                        <p:attrNameLst>
                                          <p:attrName>ppt_h</p:attrName>
                                        </p:attrNameLst>
                                      </p:cBhvr>
                                      <p:tavLst>
                                        <p:tav tm="0">
                                          <p:val>
                                            <p:strVal val="#ppt_h"/>
                                          </p:val>
                                        </p:tav>
                                        <p:tav tm="100000">
                                          <p:val>
                                            <p:strVal val="#ppt_h"/>
                                          </p:val>
                                        </p:tav>
                                      </p:tavLst>
                                    </p:anim>
                                  </p:childTnLst>
                                </p:cTn>
                              </p:par>
                            </p:childTnLst>
                          </p:cTn>
                        </p:par>
                        <p:par>
                          <p:cTn id="65" fill="hold">
                            <p:stCondLst>
                              <p:cond delay="4000"/>
                            </p:stCondLst>
                            <p:childTnLst>
                              <p:par>
                                <p:cTn id="66" presetID="17" presetClass="entr" presetSubtype="4" fill="hold" nodeType="afterEffect">
                                  <p:stCondLst>
                                    <p:cond delay="0"/>
                                  </p:stCondLst>
                                  <p:childTnLst>
                                    <p:set>
                                      <p:cBhvr>
                                        <p:cTn id="67" dur="1" fill="hold">
                                          <p:stCondLst>
                                            <p:cond delay="0"/>
                                          </p:stCondLst>
                                        </p:cTn>
                                        <p:tgtEl>
                                          <p:spTgt spid="1680401"/>
                                        </p:tgtEl>
                                        <p:attrNameLst>
                                          <p:attrName>style.visibility</p:attrName>
                                        </p:attrNameLst>
                                      </p:cBhvr>
                                      <p:to>
                                        <p:strVal val="visible"/>
                                      </p:to>
                                    </p:set>
                                    <p:anim calcmode="lin" valueType="num">
                                      <p:cBhvr>
                                        <p:cTn id="68" dur="500" fill="hold"/>
                                        <p:tgtEl>
                                          <p:spTgt spid="1680401"/>
                                        </p:tgtEl>
                                        <p:attrNameLst>
                                          <p:attrName>ppt_x</p:attrName>
                                        </p:attrNameLst>
                                      </p:cBhvr>
                                      <p:tavLst>
                                        <p:tav tm="0">
                                          <p:val>
                                            <p:strVal val="#ppt_x"/>
                                          </p:val>
                                        </p:tav>
                                        <p:tav tm="100000">
                                          <p:val>
                                            <p:strVal val="#ppt_x"/>
                                          </p:val>
                                        </p:tav>
                                      </p:tavLst>
                                    </p:anim>
                                    <p:anim calcmode="lin" valueType="num">
                                      <p:cBhvr>
                                        <p:cTn id="69" dur="500" fill="hold"/>
                                        <p:tgtEl>
                                          <p:spTgt spid="1680401"/>
                                        </p:tgtEl>
                                        <p:attrNameLst>
                                          <p:attrName>ppt_y</p:attrName>
                                        </p:attrNameLst>
                                      </p:cBhvr>
                                      <p:tavLst>
                                        <p:tav tm="0">
                                          <p:val>
                                            <p:strVal val="#ppt_y+#ppt_h/2"/>
                                          </p:val>
                                        </p:tav>
                                        <p:tav tm="100000">
                                          <p:val>
                                            <p:strVal val="#ppt_y"/>
                                          </p:val>
                                        </p:tav>
                                      </p:tavLst>
                                    </p:anim>
                                    <p:anim calcmode="lin" valueType="num">
                                      <p:cBhvr>
                                        <p:cTn id="70" dur="500" fill="hold"/>
                                        <p:tgtEl>
                                          <p:spTgt spid="1680401"/>
                                        </p:tgtEl>
                                        <p:attrNameLst>
                                          <p:attrName>ppt_w</p:attrName>
                                        </p:attrNameLst>
                                      </p:cBhvr>
                                      <p:tavLst>
                                        <p:tav tm="0">
                                          <p:val>
                                            <p:strVal val="#ppt_w"/>
                                          </p:val>
                                        </p:tav>
                                        <p:tav tm="100000">
                                          <p:val>
                                            <p:strVal val="#ppt_w"/>
                                          </p:val>
                                        </p:tav>
                                      </p:tavLst>
                                    </p:anim>
                                    <p:anim calcmode="lin" valueType="num">
                                      <p:cBhvr>
                                        <p:cTn id="71" dur="500" fill="hold"/>
                                        <p:tgtEl>
                                          <p:spTgt spid="1680401"/>
                                        </p:tgtEl>
                                        <p:attrNameLst>
                                          <p:attrName>ppt_h</p:attrName>
                                        </p:attrNameLst>
                                      </p:cBhvr>
                                      <p:tavLst>
                                        <p:tav tm="0">
                                          <p:val>
                                            <p:fltVal val="0"/>
                                          </p:val>
                                        </p:tav>
                                        <p:tav tm="100000">
                                          <p:val>
                                            <p:strVal val="#ppt_h"/>
                                          </p:val>
                                        </p:tav>
                                      </p:tavLst>
                                    </p:anim>
                                  </p:childTnLst>
                                </p:cTn>
                              </p:par>
                            </p:childTnLst>
                          </p:cTn>
                        </p:par>
                        <p:par>
                          <p:cTn id="72" fill="hold">
                            <p:stCondLst>
                              <p:cond delay="4500"/>
                            </p:stCondLst>
                            <p:childTnLst>
                              <p:par>
                                <p:cTn id="73" presetID="17" presetClass="entr" presetSubtype="8" fill="hold" nodeType="afterEffect">
                                  <p:stCondLst>
                                    <p:cond delay="0"/>
                                  </p:stCondLst>
                                  <p:childTnLst>
                                    <p:set>
                                      <p:cBhvr>
                                        <p:cTn id="74" dur="1" fill="hold">
                                          <p:stCondLst>
                                            <p:cond delay="0"/>
                                          </p:stCondLst>
                                        </p:cTn>
                                        <p:tgtEl>
                                          <p:spTgt spid="1680402"/>
                                        </p:tgtEl>
                                        <p:attrNameLst>
                                          <p:attrName>style.visibility</p:attrName>
                                        </p:attrNameLst>
                                      </p:cBhvr>
                                      <p:to>
                                        <p:strVal val="visible"/>
                                      </p:to>
                                    </p:set>
                                    <p:anim calcmode="lin" valueType="num">
                                      <p:cBhvr>
                                        <p:cTn id="75" dur="500" fill="hold"/>
                                        <p:tgtEl>
                                          <p:spTgt spid="1680402"/>
                                        </p:tgtEl>
                                        <p:attrNameLst>
                                          <p:attrName>ppt_x</p:attrName>
                                        </p:attrNameLst>
                                      </p:cBhvr>
                                      <p:tavLst>
                                        <p:tav tm="0">
                                          <p:val>
                                            <p:strVal val="#ppt_x-#ppt_w/2"/>
                                          </p:val>
                                        </p:tav>
                                        <p:tav tm="100000">
                                          <p:val>
                                            <p:strVal val="#ppt_x"/>
                                          </p:val>
                                        </p:tav>
                                      </p:tavLst>
                                    </p:anim>
                                    <p:anim calcmode="lin" valueType="num">
                                      <p:cBhvr>
                                        <p:cTn id="76" dur="500" fill="hold"/>
                                        <p:tgtEl>
                                          <p:spTgt spid="1680402"/>
                                        </p:tgtEl>
                                        <p:attrNameLst>
                                          <p:attrName>ppt_y</p:attrName>
                                        </p:attrNameLst>
                                      </p:cBhvr>
                                      <p:tavLst>
                                        <p:tav tm="0">
                                          <p:val>
                                            <p:strVal val="#ppt_y"/>
                                          </p:val>
                                        </p:tav>
                                        <p:tav tm="100000">
                                          <p:val>
                                            <p:strVal val="#ppt_y"/>
                                          </p:val>
                                        </p:tav>
                                      </p:tavLst>
                                    </p:anim>
                                    <p:anim calcmode="lin" valueType="num">
                                      <p:cBhvr>
                                        <p:cTn id="77" dur="500" fill="hold"/>
                                        <p:tgtEl>
                                          <p:spTgt spid="1680402"/>
                                        </p:tgtEl>
                                        <p:attrNameLst>
                                          <p:attrName>ppt_w</p:attrName>
                                        </p:attrNameLst>
                                      </p:cBhvr>
                                      <p:tavLst>
                                        <p:tav tm="0">
                                          <p:val>
                                            <p:fltVal val="0"/>
                                          </p:val>
                                        </p:tav>
                                        <p:tav tm="100000">
                                          <p:val>
                                            <p:strVal val="#ppt_w"/>
                                          </p:val>
                                        </p:tav>
                                      </p:tavLst>
                                    </p:anim>
                                    <p:anim calcmode="lin" valueType="num">
                                      <p:cBhvr>
                                        <p:cTn id="78" dur="500" fill="hold"/>
                                        <p:tgtEl>
                                          <p:spTgt spid="1680402"/>
                                        </p:tgtEl>
                                        <p:attrNameLst>
                                          <p:attrName>ppt_h</p:attrName>
                                        </p:attrNameLst>
                                      </p:cBhvr>
                                      <p:tavLst>
                                        <p:tav tm="0">
                                          <p:val>
                                            <p:strVal val="#ppt_h"/>
                                          </p:val>
                                        </p:tav>
                                        <p:tav tm="100000">
                                          <p:val>
                                            <p:strVal val="#ppt_h"/>
                                          </p:val>
                                        </p:tav>
                                      </p:tavLst>
                                    </p:anim>
                                  </p:childTnLst>
                                </p:cTn>
                              </p:par>
                            </p:childTnLst>
                          </p:cTn>
                        </p:par>
                        <p:par>
                          <p:cTn id="79" fill="hold">
                            <p:stCondLst>
                              <p:cond delay="5000"/>
                            </p:stCondLst>
                            <p:childTnLst>
                              <p:par>
                                <p:cTn id="80" presetID="17" presetClass="entr" presetSubtype="1" fill="hold" grpId="0" nodeType="afterEffect">
                                  <p:stCondLst>
                                    <p:cond delay="0"/>
                                  </p:stCondLst>
                                  <p:childTnLst>
                                    <p:set>
                                      <p:cBhvr>
                                        <p:cTn id="81" dur="1" fill="hold">
                                          <p:stCondLst>
                                            <p:cond delay="0"/>
                                          </p:stCondLst>
                                        </p:cTn>
                                        <p:tgtEl>
                                          <p:spTgt spid="1680399"/>
                                        </p:tgtEl>
                                        <p:attrNameLst>
                                          <p:attrName>style.visibility</p:attrName>
                                        </p:attrNameLst>
                                      </p:cBhvr>
                                      <p:to>
                                        <p:strVal val="visible"/>
                                      </p:to>
                                    </p:set>
                                    <p:anim calcmode="lin" valueType="num">
                                      <p:cBhvr>
                                        <p:cTn id="82" dur="500" fill="hold"/>
                                        <p:tgtEl>
                                          <p:spTgt spid="1680399"/>
                                        </p:tgtEl>
                                        <p:attrNameLst>
                                          <p:attrName>ppt_x</p:attrName>
                                        </p:attrNameLst>
                                      </p:cBhvr>
                                      <p:tavLst>
                                        <p:tav tm="0">
                                          <p:val>
                                            <p:strVal val="#ppt_x"/>
                                          </p:val>
                                        </p:tav>
                                        <p:tav tm="100000">
                                          <p:val>
                                            <p:strVal val="#ppt_x"/>
                                          </p:val>
                                        </p:tav>
                                      </p:tavLst>
                                    </p:anim>
                                    <p:anim calcmode="lin" valueType="num">
                                      <p:cBhvr>
                                        <p:cTn id="83" dur="500" fill="hold"/>
                                        <p:tgtEl>
                                          <p:spTgt spid="1680399"/>
                                        </p:tgtEl>
                                        <p:attrNameLst>
                                          <p:attrName>ppt_y</p:attrName>
                                        </p:attrNameLst>
                                      </p:cBhvr>
                                      <p:tavLst>
                                        <p:tav tm="0">
                                          <p:val>
                                            <p:strVal val="#ppt_y-#ppt_h/2"/>
                                          </p:val>
                                        </p:tav>
                                        <p:tav tm="100000">
                                          <p:val>
                                            <p:strVal val="#ppt_y"/>
                                          </p:val>
                                        </p:tav>
                                      </p:tavLst>
                                    </p:anim>
                                    <p:anim calcmode="lin" valueType="num">
                                      <p:cBhvr>
                                        <p:cTn id="84" dur="500" fill="hold"/>
                                        <p:tgtEl>
                                          <p:spTgt spid="1680399"/>
                                        </p:tgtEl>
                                        <p:attrNameLst>
                                          <p:attrName>ppt_w</p:attrName>
                                        </p:attrNameLst>
                                      </p:cBhvr>
                                      <p:tavLst>
                                        <p:tav tm="0">
                                          <p:val>
                                            <p:strVal val="#ppt_w"/>
                                          </p:val>
                                        </p:tav>
                                        <p:tav tm="100000">
                                          <p:val>
                                            <p:strVal val="#ppt_w"/>
                                          </p:val>
                                        </p:tav>
                                      </p:tavLst>
                                    </p:anim>
                                    <p:anim calcmode="lin" valueType="num">
                                      <p:cBhvr>
                                        <p:cTn id="85" dur="500" fill="hold"/>
                                        <p:tgtEl>
                                          <p:spTgt spid="1680399"/>
                                        </p:tgtEl>
                                        <p:attrNameLst>
                                          <p:attrName>ppt_h</p:attrName>
                                        </p:attrNameLst>
                                      </p:cBhvr>
                                      <p:tavLst>
                                        <p:tav tm="0">
                                          <p:val>
                                            <p:fltVal val="0"/>
                                          </p:val>
                                        </p:tav>
                                        <p:tav tm="100000">
                                          <p:val>
                                            <p:strVal val="#ppt_h"/>
                                          </p:val>
                                        </p:tav>
                                      </p:tavLst>
                                    </p:anim>
                                  </p:childTnLst>
                                </p:cTn>
                              </p:par>
                            </p:childTnLst>
                          </p:cTn>
                        </p:par>
                        <p:par>
                          <p:cTn id="86" fill="hold">
                            <p:stCondLst>
                              <p:cond delay="5500"/>
                            </p:stCondLst>
                            <p:childTnLst>
                              <p:par>
                                <p:cTn id="87" presetID="17" presetClass="entr" presetSubtype="1" fill="hold" nodeType="afterEffect">
                                  <p:stCondLst>
                                    <p:cond delay="0"/>
                                  </p:stCondLst>
                                  <p:childTnLst>
                                    <p:set>
                                      <p:cBhvr>
                                        <p:cTn id="88" dur="1" fill="hold">
                                          <p:stCondLst>
                                            <p:cond delay="0"/>
                                          </p:stCondLst>
                                        </p:cTn>
                                        <p:tgtEl>
                                          <p:spTgt spid="1680396"/>
                                        </p:tgtEl>
                                        <p:attrNameLst>
                                          <p:attrName>style.visibility</p:attrName>
                                        </p:attrNameLst>
                                      </p:cBhvr>
                                      <p:to>
                                        <p:strVal val="visible"/>
                                      </p:to>
                                    </p:set>
                                    <p:anim calcmode="lin" valueType="num">
                                      <p:cBhvr>
                                        <p:cTn id="89" dur="500" fill="hold"/>
                                        <p:tgtEl>
                                          <p:spTgt spid="1680396"/>
                                        </p:tgtEl>
                                        <p:attrNameLst>
                                          <p:attrName>ppt_x</p:attrName>
                                        </p:attrNameLst>
                                      </p:cBhvr>
                                      <p:tavLst>
                                        <p:tav tm="0">
                                          <p:val>
                                            <p:strVal val="#ppt_x"/>
                                          </p:val>
                                        </p:tav>
                                        <p:tav tm="100000">
                                          <p:val>
                                            <p:strVal val="#ppt_x"/>
                                          </p:val>
                                        </p:tav>
                                      </p:tavLst>
                                    </p:anim>
                                    <p:anim calcmode="lin" valueType="num">
                                      <p:cBhvr>
                                        <p:cTn id="90" dur="500" fill="hold"/>
                                        <p:tgtEl>
                                          <p:spTgt spid="1680396"/>
                                        </p:tgtEl>
                                        <p:attrNameLst>
                                          <p:attrName>ppt_y</p:attrName>
                                        </p:attrNameLst>
                                      </p:cBhvr>
                                      <p:tavLst>
                                        <p:tav tm="0">
                                          <p:val>
                                            <p:strVal val="#ppt_y-#ppt_h/2"/>
                                          </p:val>
                                        </p:tav>
                                        <p:tav tm="100000">
                                          <p:val>
                                            <p:strVal val="#ppt_y"/>
                                          </p:val>
                                        </p:tav>
                                      </p:tavLst>
                                    </p:anim>
                                    <p:anim calcmode="lin" valueType="num">
                                      <p:cBhvr>
                                        <p:cTn id="91" dur="500" fill="hold"/>
                                        <p:tgtEl>
                                          <p:spTgt spid="1680396"/>
                                        </p:tgtEl>
                                        <p:attrNameLst>
                                          <p:attrName>ppt_w</p:attrName>
                                        </p:attrNameLst>
                                      </p:cBhvr>
                                      <p:tavLst>
                                        <p:tav tm="0">
                                          <p:val>
                                            <p:strVal val="#ppt_w"/>
                                          </p:val>
                                        </p:tav>
                                        <p:tav tm="100000">
                                          <p:val>
                                            <p:strVal val="#ppt_w"/>
                                          </p:val>
                                        </p:tav>
                                      </p:tavLst>
                                    </p:anim>
                                    <p:anim calcmode="lin" valueType="num">
                                      <p:cBhvr>
                                        <p:cTn id="92" dur="500" fill="hold"/>
                                        <p:tgtEl>
                                          <p:spTgt spid="1680396"/>
                                        </p:tgtEl>
                                        <p:attrNameLst>
                                          <p:attrName>ppt_h</p:attrName>
                                        </p:attrNameLst>
                                      </p:cBhvr>
                                      <p:tavLst>
                                        <p:tav tm="0">
                                          <p:val>
                                            <p:fltVal val="0"/>
                                          </p:val>
                                        </p:tav>
                                        <p:tav tm="100000">
                                          <p:val>
                                            <p:strVal val="#ppt_h"/>
                                          </p:val>
                                        </p:tav>
                                      </p:tavLst>
                                    </p:anim>
                                  </p:childTnLst>
                                </p:cTn>
                              </p:par>
                            </p:childTnLst>
                          </p:cTn>
                        </p:par>
                        <p:par>
                          <p:cTn id="93" fill="hold">
                            <p:stCondLst>
                              <p:cond delay="6000"/>
                            </p:stCondLst>
                            <p:childTnLst>
                              <p:par>
                                <p:cTn id="94" presetID="17" presetClass="entr" presetSubtype="1" fill="hold" grpId="0" nodeType="afterEffect">
                                  <p:stCondLst>
                                    <p:cond delay="0"/>
                                  </p:stCondLst>
                                  <p:childTnLst>
                                    <p:set>
                                      <p:cBhvr>
                                        <p:cTn id="95" dur="1" fill="hold">
                                          <p:stCondLst>
                                            <p:cond delay="0"/>
                                          </p:stCondLst>
                                        </p:cTn>
                                        <p:tgtEl>
                                          <p:spTgt spid="1680398"/>
                                        </p:tgtEl>
                                        <p:attrNameLst>
                                          <p:attrName>style.visibility</p:attrName>
                                        </p:attrNameLst>
                                      </p:cBhvr>
                                      <p:to>
                                        <p:strVal val="visible"/>
                                      </p:to>
                                    </p:set>
                                    <p:anim calcmode="lin" valueType="num">
                                      <p:cBhvr>
                                        <p:cTn id="96" dur="500" fill="hold"/>
                                        <p:tgtEl>
                                          <p:spTgt spid="1680398"/>
                                        </p:tgtEl>
                                        <p:attrNameLst>
                                          <p:attrName>ppt_x</p:attrName>
                                        </p:attrNameLst>
                                      </p:cBhvr>
                                      <p:tavLst>
                                        <p:tav tm="0">
                                          <p:val>
                                            <p:strVal val="#ppt_x"/>
                                          </p:val>
                                        </p:tav>
                                        <p:tav tm="100000">
                                          <p:val>
                                            <p:strVal val="#ppt_x"/>
                                          </p:val>
                                        </p:tav>
                                      </p:tavLst>
                                    </p:anim>
                                    <p:anim calcmode="lin" valueType="num">
                                      <p:cBhvr>
                                        <p:cTn id="97" dur="500" fill="hold"/>
                                        <p:tgtEl>
                                          <p:spTgt spid="1680398"/>
                                        </p:tgtEl>
                                        <p:attrNameLst>
                                          <p:attrName>ppt_y</p:attrName>
                                        </p:attrNameLst>
                                      </p:cBhvr>
                                      <p:tavLst>
                                        <p:tav tm="0">
                                          <p:val>
                                            <p:strVal val="#ppt_y-#ppt_h/2"/>
                                          </p:val>
                                        </p:tav>
                                        <p:tav tm="100000">
                                          <p:val>
                                            <p:strVal val="#ppt_y"/>
                                          </p:val>
                                        </p:tav>
                                      </p:tavLst>
                                    </p:anim>
                                    <p:anim calcmode="lin" valueType="num">
                                      <p:cBhvr>
                                        <p:cTn id="98" dur="500" fill="hold"/>
                                        <p:tgtEl>
                                          <p:spTgt spid="1680398"/>
                                        </p:tgtEl>
                                        <p:attrNameLst>
                                          <p:attrName>ppt_w</p:attrName>
                                        </p:attrNameLst>
                                      </p:cBhvr>
                                      <p:tavLst>
                                        <p:tav tm="0">
                                          <p:val>
                                            <p:strVal val="#ppt_w"/>
                                          </p:val>
                                        </p:tav>
                                        <p:tav tm="100000">
                                          <p:val>
                                            <p:strVal val="#ppt_w"/>
                                          </p:val>
                                        </p:tav>
                                      </p:tavLst>
                                    </p:anim>
                                    <p:anim calcmode="lin" valueType="num">
                                      <p:cBhvr>
                                        <p:cTn id="99" dur="500" fill="hold"/>
                                        <p:tgtEl>
                                          <p:spTgt spid="1680398"/>
                                        </p:tgtEl>
                                        <p:attrNameLst>
                                          <p:attrName>ppt_h</p:attrName>
                                        </p:attrNameLst>
                                      </p:cBhvr>
                                      <p:tavLst>
                                        <p:tav tm="0">
                                          <p:val>
                                            <p:fltVal val="0"/>
                                          </p:val>
                                        </p:tav>
                                        <p:tav tm="100000">
                                          <p:val>
                                            <p:strVal val="#ppt_h"/>
                                          </p:val>
                                        </p:tav>
                                      </p:tavLst>
                                    </p:anim>
                                  </p:childTnLst>
                                </p:cTn>
                              </p:par>
                            </p:childTnLst>
                          </p:cTn>
                        </p:par>
                        <p:par>
                          <p:cTn id="100" fill="hold">
                            <p:stCondLst>
                              <p:cond delay="6500"/>
                            </p:stCondLst>
                            <p:childTnLst>
                              <p:par>
                                <p:cTn id="101" presetID="17" presetClass="entr" presetSubtype="1" fill="hold" nodeType="afterEffect">
                                  <p:stCondLst>
                                    <p:cond delay="0"/>
                                  </p:stCondLst>
                                  <p:childTnLst>
                                    <p:set>
                                      <p:cBhvr>
                                        <p:cTn id="102" dur="1" fill="hold">
                                          <p:stCondLst>
                                            <p:cond delay="0"/>
                                          </p:stCondLst>
                                        </p:cTn>
                                        <p:tgtEl>
                                          <p:spTgt spid="1680397"/>
                                        </p:tgtEl>
                                        <p:attrNameLst>
                                          <p:attrName>style.visibility</p:attrName>
                                        </p:attrNameLst>
                                      </p:cBhvr>
                                      <p:to>
                                        <p:strVal val="visible"/>
                                      </p:to>
                                    </p:set>
                                    <p:anim calcmode="lin" valueType="num">
                                      <p:cBhvr>
                                        <p:cTn id="103" dur="500" fill="hold"/>
                                        <p:tgtEl>
                                          <p:spTgt spid="1680397"/>
                                        </p:tgtEl>
                                        <p:attrNameLst>
                                          <p:attrName>ppt_x</p:attrName>
                                        </p:attrNameLst>
                                      </p:cBhvr>
                                      <p:tavLst>
                                        <p:tav tm="0">
                                          <p:val>
                                            <p:strVal val="#ppt_x"/>
                                          </p:val>
                                        </p:tav>
                                        <p:tav tm="100000">
                                          <p:val>
                                            <p:strVal val="#ppt_x"/>
                                          </p:val>
                                        </p:tav>
                                      </p:tavLst>
                                    </p:anim>
                                    <p:anim calcmode="lin" valueType="num">
                                      <p:cBhvr>
                                        <p:cTn id="104" dur="500" fill="hold"/>
                                        <p:tgtEl>
                                          <p:spTgt spid="1680397"/>
                                        </p:tgtEl>
                                        <p:attrNameLst>
                                          <p:attrName>ppt_y</p:attrName>
                                        </p:attrNameLst>
                                      </p:cBhvr>
                                      <p:tavLst>
                                        <p:tav tm="0">
                                          <p:val>
                                            <p:strVal val="#ppt_y-#ppt_h/2"/>
                                          </p:val>
                                        </p:tav>
                                        <p:tav tm="100000">
                                          <p:val>
                                            <p:strVal val="#ppt_y"/>
                                          </p:val>
                                        </p:tav>
                                      </p:tavLst>
                                    </p:anim>
                                    <p:anim calcmode="lin" valueType="num">
                                      <p:cBhvr>
                                        <p:cTn id="105" dur="500" fill="hold"/>
                                        <p:tgtEl>
                                          <p:spTgt spid="1680397"/>
                                        </p:tgtEl>
                                        <p:attrNameLst>
                                          <p:attrName>ppt_w</p:attrName>
                                        </p:attrNameLst>
                                      </p:cBhvr>
                                      <p:tavLst>
                                        <p:tav tm="0">
                                          <p:val>
                                            <p:strVal val="#ppt_w"/>
                                          </p:val>
                                        </p:tav>
                                        <p:tav tm="100000">
                                          <p:val>
                                            <p:strVal val="#ppt_w"/>
                                          </p:val>
                                        </p:tav>
                                      </p:tavLst>
                                    </p:anim>
                                    <p:anim calcmode="lin" valueType="num">
                                      <p:cBhvr>
                                        <p:cTn id="106" dur="500" fill="hold"/>
                                        <p:tgtEl>
                                          <p:spTgt spid="1680397"/>
                                        </p:tgtEl>
                                        <p:attrNameLst>
                                          <p:attrName>ppt_h</p:attrName>
                                        </p:attrNameLst>
                                      </p:cBhvr>
                                      <p:tavLst>
                                        <p:tav tm="0">
                                          <p:val>
                                            <p:fltVal val="0"/>
                                          </p:val>
                                        </p:tav>
                                        <p:tav tm="100000">
                                          <p:val>
                                            <p:strVal val="#ppt_h"/>
                                          </p:val>
                                        </p:tav>
                                      </p:tavLst>
                                    </p:anim>
                                  </p:childTnLst>
                                </p:cTn>
                              </p:par>
                            </p:childTnLst>
                          </p:cTn>
                        </p:par>
                        <p:par>
                          <p:cTn id="107" fill="hold">
                            <p:stCondLst>
                              <p:cond delay="7000"/>
                            </p:stCondLst>
                            <p:childTnLst>
                              <p:par>
                                <p:cTn id="108" presetID="17" presetClass="entr" presetSubtype="1" fill="hold" grpId="0" nodeType="afterEffect">
                                  <p:stCondLst>
                                    <p:cond delay="0"/>
                                  </p:stCondLst>
                                  <p:childTnLst>
                                    <p:set>
                                      <p:cBhvr>
                                        <p:cTn id="109" dur="1" fill="hold">
                                          <p:stCondLst>
                                            <p:cond delay="0"/>
                                          </p:stCondLst>
                                        </p:cTn>
                                        <p:tgtEl>
                                          <p:spTgt spid="1680393"/>
                                        </p:tgtEl>
                                        <p:attrNameLst>
                                          <p:attrName>style.visibility</p:attrName>
                                        </p:attrNameLst>
                                      </p:cBhvr>
                                      <p:to>
                                        <p:strVal val="visible"/>
                                      </p:to>
                                    </p:set>
                                    <p:anim calcmode="lin" valueType="num">
                                      <p:cBhvr>
                                        <p:cTn id="110" dur="500" fill="hold"/>
                                        <p:tgtEl>
                                          <p:spTgt spid="1680393"/>
                                        </p:tgtEl>
                                        <p:attrNameLst>
                                          <p:attrName>ppt_x</p:attrName>
                                        </p:attrNameLst>
                                      </p:cBhvr>
                                      <p:tavLst>
                                        <p:tav tm="0">
                                          <p:val>
                                            <p:strVal val="#ppt_x"/>
                                          </p:val>
                                        </p:tav>
                                        <p:tav tm="100000">
                                          <p:val>
                                            <p:strVal val="#ppt_x"/>
                                          </p:val>
                                        </p:tav>
                                      </p:tavLst>
                                    </p:anim>
                                    <p:anim calcmode="lin" valueType="num">
                                      <p:cBhvr>
                                        <p:cTn id="111" dur="500" fill="hold"/>
                                        <p:tgtEl>
                                          <p:spTgt spid="1680393"/>
                                        </p:tgtEl>
                                        <p:attrNameLst>
                                          <p:attrName>ppt_y</p:attrName>
                                        </p:attrNameLst>
                                      </p:cBhvr>
                                      <p:tavLst>
                                        <p:tav tm="0">
                                          <p:val>
                                            <p:strVal val="#ppt_y-#ppt_h/2"/>
                                          </p:val>
                                        </p:tav>
                                        <p:tav tm="100000">
                                          <p:val>
                                            <p:strVal val="#ppt_y"/>
                                          </p:val>
                                        </p:tav>
                                      </p:tavLst>
                                    </p:anim>
                                    <p:anim calcmode="lin" valueType="num">
                                      <p:cBhvr>
                                        <p:cTn id="112" dur="500" fill="hold"/>
                                        <p:tgtEl>
                                          <p:spTgt spid="1680393"/>
                                        </p:tgtEl>
                                        <p:attrNameLst>
                                          <p:attrName>ppt_w</p:attrName>
                                        </p:attrNameLst>
                                      </p:cBhvr>
                                      <p:tavLst>
                                        <p:tav tm="0">
                                          <p:val>
                                            <p:strVal val="#ppt_w"/>
                                          </p:val>
                                        </p:tav>
                                        <p:tav tm="100000">
                                          <p:val>
                                            <p:strVal val="#ppt_w"/>
                                          </p:val>
                                        </p:tav>
                                      </p:tavLst>
                                    </p:anim>
                                    <p:anim calcmode="lin" valueType="num">
                                      <p:cBhvr>
                                        <p:cTn id="113" dur="500" fill="hold"/>
                                        <p:tgtEl>
                                          <p:spTgt spid="16803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0391" grpId="0" bldLvl="0" animBg="1"/>
      <p:bldP spid="1680392" grpId="0" bldLvl="0" animBg="1"/>
      <p:bldP spid="1680393" grpId="0" bldLvl="0" animBg="1"/>
      <p:bldP spid="1680394" grpId="0" bldLvl="0" animBg="1"/>
      <p:bldP spid="1680395" grpId="0" bldLvl="0" animBg="1"/>
      <p:bldP spid="1680398" grpId="0" bldLvl="0" animBg="1"/>
      <p:bldP spid="1680399" grpId="0" bldLvl="0" animBg="1"/>
      <p:bldP spid="168040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t> </a:t>
            </a:r>
            <a:r>
              <a:rPr lang="zh-CN" altLang="en-US" sz="2400" b="1">
                <a:solidFill>
                  <a:srgbClr val="0000FF"/>
                </a:solidFill>
                <a:sym typeface="+mn-ea"/>
              </a:rPr>
              <a:t>（6）企业内控已经推行，并且成效显著。为推行行政事业单位积累了方法和经验。</a:t>
            </a: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11</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3200" b="1" dirty="0">
                <a:solidFill>
                  <a:srgbClr val="FF0000"/>
                </a:solidFill>
                <a:latin typeface="Arial" panose="020B0604020202020204" pitchFamily="34" charset="0"/>
                <a:ea typeface="黑体" panose="02010600030101010101" pitchFamily="2" charset="-122"/>
              </a:rPr>
              <a:t>政策背景：</a:t>
            </a:r>
          </a:p>
        </p:txBody>
      </p:sp>
      <p:sp>
        <p:nvSpPr>
          <p:cNvPr id="1238025" name="矩形 1238024"/>
          <p:cNvSpPr/>
          <p:nvPr/>
        </p:nvSpPr>
        <p:spPr>
          <a:xfrm>
            <a:off x="1425258" y="5654675"/>
            <a:ext cx="6334125" cy="467995"/>
          </a:xfrm>
          <a:prstGeom prst="rect">
            <a:avLst/>
          </a:prstGeom>
          <a:noFill/>
          <a:ln w="9525">
            <a:noFill/>
          </a:ln>
        </p:spPr>
        <p:txBody>
          <a:bodyPr lIns="84127" tIns="42064" rIns="84127" bIns="42064">
            <a:spAutoFit/>
          </a:bodyPr>
          <a:lstStyle/>
          <a:p>
            <a:pPr algn="ctr" defTabSz="841375">
              <a:spcBef>
                <a:spcPct val="50000"/>
              </a:spcBef>
            </a:pPr>
            <a:r>
              <a:rPr lang="en-US" altLang="zh-CN" sz="2500" b="1" dirty="0">
                <a:solidFill>
                  <a:srgbClr val="080808"/>
                </a:solidFill>
                <a:latin typeface="Arial" panose="020B0604020202020204" pitchFamily="34" charset="0"/>
                <a:ea typeface="楷体_GB2312" panose="02010609030101010101" charset="-122"/>
              </a:rPr>
              <a:t>2011-1-1</a:t>
            </a:r>
            <a:r>
              <a:rPr lang="zh-CN" altLang="en-US" sz="2500" b="1" dirty="0">
                <a:solidFill>
                  <a:srgbClr val="080808"/>
                </a:solidFill>
                <a:latin typeface="Arial" panose="020B0604020202020204" pitchFamily="34" charset="0"/>
                <a:ea typeface="楷体_GB2312" panose="02010609030101010101" charset="-122"/>
              </a:rPr>
              <a:t>，在境内外同时上市的公司执行</a:t>
            </a:r>
          </a:p>
        </p:txBody>
      </p:sp>
      <p:sp>
        <p:nvSpPr>
          <p:cNvPr id="1238026" name="矩形 1238025"/>
          <p:cNvSpPr/>
          <p:nvPr/>
        </p:nvSpPr>
        <p:spPr>
          <a:xfrm>
            <a:off x="2211070" y="4586288"/>
            <a:ext cx="4418013" cy="467995"/>
          </a:xfrm>
          <a:prstGeom prst="rect">
            <a:avLst/>
          </a:prstGeom>
          <a:noFill/>
          <a:ln w="9525">
            <a:noFill/>
          </a:ln>
        </p:spPr>
        <p:txBody>
          <a:bodyPr lIns="84127" tIns="42064" rIns="84127" bIns="42064">
            <a:spAutoFit/>
          </a:bodyPr>
          <a:lstStyle/>
          <a:p>
            <a:pPr algn="ctr" defTabSz="841375">
              <a:spcBef>
                <a:spcPct val="50000"/>
              </a:spcBef>
            </a:pPr>
            <a:r>
              <a:rPr lang="en-US" altLang="zh-CN" sz="2500" b="1" dirty="0">
                <a:solidFill>
                  <a:srgbClr val="080808"/>
                </a:solidFill>
                <a:latin typeface="Arial" panose="020B0604020202020204" pitchFamily="34" charset="0"/>
                <a:ea typeface="楷体_GB2312" panose="02010609030101010101" charset="-122"/>
              </a:rPr>
              <a:t>2012-1-1</a:t>
            </a:r>
            <a:r>
              <a:rPr lang="zh-CN" altLang="en-US" sz="2500" b="1" dirty="0">
                <a:solidFill>
                  <a:srgbClr val="080808"/>
                </a:solidFill>
                <a:latin typeface="Arial" panose="020B0604020202020204" pitchFamily="34" charset="0"/>
                <a:ea typeface="楷体_GB2312" panose="02010609030101010101" charset="-122"/>
              </a:rPr>
              <a:t>，沪深主板执行</a:t>
            </a:r>
          </a:p>
        </p:txBody>
      </p:sp>
      <p:sp>
        <p:nvSpPr>
          <p:cNvPr id="1238027" name="矩形 1238026"/>
          <p:cNvSpPr/>
          <p:nvPr/>
        </p:nvSpPr>
        <p:spPr>
          <a:xfrm>
            <a:off x="3350895" y="3535363"/>
            <a:ext cx="4410075" cy="467995"/>
          </a:xfrm>
          <a:prstGeom prst="rect">
            <a:avLst/>
          </a:prstGeom>
          <a:noFill/>
          <a:ln w="9525">
            <a:noFill/>
          </a:ln>
        </p:spPr>
        <p:txBody>
          <a:bodyPr lIns="84127" tIns="42064" rIns="84127" bIns="42064">
            <a:spAutoFit/>
          </a:bodyPr>
          <a:lstStyle/>
          <a:p>
            <a:pPr algn="ctr" defTabSz="841375">
              <a:spcBef>
                <a:spcPct val="50000"/>
              </a:spcBef>
            </a:pPr>
            <a:r>
              <a:rPr lang="zh-CN" altLang="en-US" sz="2500" b="1" dirty="0">
                <a:solidFill>
                  <a:srgbClr val="080808"/>
                </a:solidFill>
                <a:latin typeface="Arial" panose="020B0604020202020204" pitchFamily="34" charset="0"/>
                <a:ea typeface="楷体_GB2312" panose="02010609030101010101" charset="-122"/>
              </a:rPr>
              <a:t>择机执行，中小板和创业板</a:t>
            </a:r>
          </a:p>
        </p:txBody>
      </p:sp>
      <p:sp>
        <p:nvSpPr>
          <p:cNvPr id="1238028" name="矩形 1238027"/>
          <p:cNvSpPr/>
          <p:nvPr/>
        </p:nvSpPr>
        <p:spPr>
          <a:xfrm>
            <a:off x="4452620" y="2390775"/>
            <a:ext cx="4397375" cy="467995"/>
          </a:xfrm>
          <a:prstGeom prst="rect">
            <a:avLst/>
          </a:prstGeom>
          <a:noFill/>
          <a:ln w="9525">
            <a:noFill/>
          </a:ln>
        </p:spPr>
        <p:txBody>
          <a:bodyPr lIns="84127" tIns="42064" rIns="84127" bIns="42064">
            <a:spAutoFit/>
          </a:bodyPr>
          <a:lstStyle/>
          <a:p>
            <a:pPr algn="ctr" defTabSz="841375">
              <a:spcBef>
                <a:spcPct val="50000"/>
              </a:spcBef>
            </a:pPr>
            <a:r>
              <a:rPr lang="zh-CN" altLang="en-US" sz="2500" b="1" dirty="0">
                <a:solidFill>
                  <a:srgbClr val="080808"/>
                </a:solidFill>
                <a:latin typeface="Arial" panose="020B0604020202020204" pitchFamily="34" charset="0"/>
                <a:ea typeface="楷体_GB2312" panose="02010609030101010101" charset="-122"/>
              </a:rPr>
              <a:t>鼓励执行，非上市大中型企业</a:t>
            </a:r>
          </a:p>
        </p:txBody>
      </p:sp>
      <p:sp>
        <p:nvSpPr>
          <p:cNvPr id="1238029" name="直接连接符 1238028"/>
          <p:cNvSpPr/>
          <p:nvPr/>
        </p:nvSpPr>
        <p:spPr>
          <a:xfrm flipV="1">
            <a:off x="990283" y="2360613"/>
            <a:ext cx="3208337" cy="3387725"/>
          </a:xfrm>
          <a:prstGeom prst="line">
            <a:avLst/>
          </a:prstGeom>
          <a:ln w="38100" cap="flat" cmpd="sng">
            <a:solidFill>
              <a:srgbClr val="0000FF"/>
            </a:solidFill>
            <a:prstDash val="solid"/>
            <a:headEnd type="none" w="med" len="med"/>
            <a:tailEnd type="triangle" w="med" len="med"/>
          </a:ln>
        </p:spPr>
      </p:sp>
      <p:sp>
        <p:nvSpPr>
          <p:cNvPr id="1238030" name="五角星 1238029"/>
          <p:cNvSpPr/>
          <p:nvPr/>
        </p:nvSpPr>
        <p:spPr>
          <a:xfrm>
            <a:off x="971233" y="5535613"/>
            <a:ext cx="608012" cy="533400"/>
          </a:xfrm>
          <a:prstGeom prst="star5">
            <a:avLst/>
          </a:prstGeom>
          <a:solidFill>
            <a:srgbClr val="0000FF"/>
          </a:solidFill>
          <a:ln w="9525" cap="flat" cmpd="sng">
            <a:solidFill>
              <a:srgbClr val="0000FF"/>
            </a:solidFill>
            <a:prstDash val="solid"/>
            <a:miter/>
            <a:headEnd type="none" w="med" len="med"/>
            <a:tailEnd type="none" w="med" len="med"/>
          </a:ln>
        </p:spPr>
        <p:txBody>
          <a:bodyPr/>
          <a:lstStyle/>
          <a:p>
            <a:endParaRPr lang="zh-CN" altLang="en-US"/>
          </a:p>
        </p:txBody>
      </p:sp>
      <p:sp>
        <p:nvSpPr>
          <p:cNvPr id="1238031" name="五角星 1238030"/>
          <p:cNvSpPr/>
          <p:nvPr/>
        </p:nvSpPr>
        <p:spPr>
          <a:xfrm>
            <a:off x="1982470" y="4468813"/>
            <a:ext cx="612775" cy="534987"/>
          </a:xfrm>
          <a:prstGeom prst="star5">
            <a:avLst/>
          </a:prstGeom>
          <a:solidFill>
            <a:srgbClr val="0000FF"/>
          </a:solidFill>
          <a:ln w="9525" cap="flat" cmpd="sng">
            <a:solidFill>
              <a:srgbClr val="0000FF"/>
            </a:solidFill>
            <a:prstDash val="solid"/>
            <a:miter/>
            <a:headEnd type="none" w="med" len="med"/>
            <a:tailEnd type="none" w="med" len="med"/>
          </a:ln>
        </p:spPr>
        <p:txBody>
          <a:bodyPr/>
          <a:lstStyle/>
          <a:p>
            <a:endParaRPr lang="zh-CN" altLang="en-US"/>
          </a:p>
        </p:txBody>
      </p:sp>
      <p:sp>
        <p:nvSpPr>
          <p:cNvPr id="1238032" name="五角星 1238031"/>
          <p:cNvSpPr/>
          <p:nvPr/>
        </p:nvSpPr>
        <p:spPr>
          <a:xfrm>
            <a:off x="2946083" y="3490913"/>
            <a:ext cx="609600" cy="533400"/>
          </a:xfrm>
          <a:prstGeom prst="star5">
            <a:avLst/>
          </a:prstGeom>
          <a:solidFill>
            <a:srgbClr val="0000FF"/>
          </a:solidFill>
          <a:ln w="9525" cap="flat" cmpd="sng">
            <a:solidFill>
              <a:srgbClr val="0000FF"/>
            </a:solidFill>
            <a:prstDash val="solid"/>
            <a:miter/>
            <a:headEnd type="none" w="med" len="med"/>
            <a:tailEnd type="none" w="med" len="med"/>
          </a:ln>
        </p:spPr>
        <p:txBody>
          <a:bodyPr/>
          <a:lstStyle/>
          <a:p>
            <a:endParaRPr lang="zh-CN" altLang="en-US"/>
          </a:p>
        </p:txBody>
      </p:sp>
      <p:sp>
        <p:nvSpPr>
          <p:cNvPr id="1238033" name="五角星 1238032"/>
          <p:cNvSpPr/>
          <p:nvPr/>
        </p:nvSpPr>
        <p:spPr>
          <a:xfrm>
            <a:off x="4009708" y="2336800"/>
            <a:ext cx="609600" cy="530225"/>
          </a:xfrm>
          <a:prstGeom prst="star5">
            <a:avLst/>
          </a:prstGeom>
          <a:solidFill>
            <a:srgbClr val="0000FF"/>
          </a:solidFill>
          <a:ln w="9525" cap="flat" cmpd="sng">
            <a:solidFill>
              <a:srgbClr val="0000FF"/>
            </a:solidFill>
            <a:prstDash val="solid"/>
            <a:miter/>
            <a:headEnd type="none" w="med" len="med"/>
            <a:tailEnd type="none" w="med" len="me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238030"/>
                                        </p:tgtEl>
                                        <p:attrNameLst>
                                          <p:attrName>style.visibility</p:attrName>
                                        </p:attrNameLst>
                                      </p:cBhvr>
                                      <p:to>
                                        <p:strVal val="visible"/>
                                      </p:to>
                                    </p:set>
                                    <p:animEffect transition="in" filter="diamond(in)">
                                      <p:cBhvr>
                                        <p:cTn id="7" dur="500"/>
                                        <p:tgtEl>
                                          <p:spTgt spid="1238030"/>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1238025"/>
                                        </p:tgtEl>
                                        <p:attrNameLst>
                                          <p:attrName>style.visibility</p:attrName>
                                        </p:attrNameLst>
                                      </p:cBhvr>
                                      <p:to>
                                        <p:strVal val="visible"/>
                                      </p:to>
                                    </p:set>
                                    <p:animEffect transition="in" filter="diamond(in)">
                                      <p:cBhvr>
                                        <p:cTn id="11" dur="500"/>
                                        <p:tgtEl>
                                          <p:spTgt spid="1238025"/>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1238031"/>
                                        </p:tgtEl>
                                        <p:attrNameLst>
                                          <p:attrName>style.visibility</p:attrName>
                                        </p:attrNameLst>
                                      </p:cBhvr>
                                      <p:to>
                                        <p:strVal val="visible"/>
                                      </p:to>
                                    </p:set>
                                    <p:animEffect transition="in" filter="diamond(in)">
                                      <p:cBhvr>
                                        <p:cTn id="16" dur="500"/>
                                        <p:tgtEl>
                                          <p:spTgt spid="1238031"/>
                                        </p:tgtEl>
                                      </p:cBhvr>
                                    </p:animEffect>
                                  </p:childTnLst>
                                </p:cTn>
                              </p:par>
                            </p:childTnLst>
                          </p:cTn>
                        </p:par>
                        <p:par>
                          <p:cTn id="17" fill="hold">
                            <p:stCondLst>
                              <p:cond delay="500"/>
                            </p:stCondLst>
                            <p:childTnLst>
                              <p:par>
                                <p:cTn id="18" presetID="8" presetClass="entr" presetSubtype="16" fill="hold" grpId="0" nodeType="afterEffect">
                                  <p:stCondLst>
                                    <p:cond delay="0"/>
                                  </p:stCondLst>
                                  <p:childTnLst>
                                    <p:set>
                                      <p:cBhvr>
                                        <p:cTn id="19" dur="1" fill="hold">
                                          <p:stCondLst>
                                            <p:cond delay="0"/>
                                          </p:stCondLst>
                                        </p:cTn>
                                        <p:tgtEl>
                                          <p:spTgt spid="1238026"/>
                                        </p:tgtEl>
                                        <p:attrNameLst>
                                          <p:attrName>style.visibility</p:attrName>
                                        </p:attrNameLst>
                                      </p:cBhvr>
                                      <p:to>
                                        <p:strVal val="visible"/>
                                      </p:to>
                                    </p:set>
                                    <p:animEffect transition="in" filter="diamond(in)">
                                      <p:cBhvr>
                                        <p:cTn id="20" dur="500"/>
                                        <p:tgtEl>
                                          <p:spTgt spid="1238026"/>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1238032"/>
                                        </p:tgtEl>
                                        <p:attrNameLst>
                                          <p:attrName>style.visibility</p:attrName>
                                        </p:attrNameLst>
                                      </p:cBhvr>
                                      <p:to>
                                        <p:strVal val="visible"/>
                                      </p:to>
                                    </p:set>
                                    <p:animEffect transition="in" filter="diamond(in)">
                                      <p:cBhvr>
                                        <p:cTn id="25" dur="500"/>
                                        <p:tgtEl>
                                          <p:spTgt spid="1238032"/>
                                        </p:tgtEl>
                                      </p:cBhvr>
                                    </p:animEffect>
                                  </p:childTnLst>
                                </p:cTn>
                              </p:par>
                            </p:childTnLst>
                          </p:cTn>
                        </p:par>
                        <p:par>
                          <p:cTn id="26" fill="hold">
                            <p:stCondLst>
                              <p:cond delay="500"/>
                            </p:stCondLst>
                            <p:childTnLst>
                              <p:par>
                                <p:cTn id="27" presetID="8" presetClass="entr" presetSubtype="16" fill="hold" grpId="0" nodeType="afterEffect">
                                  <p:stCondLst>
                                    <p:cond delay="0"/>
                                  </p:stCondLst>
                                  <p:childTnLst>
                                    <p:set>
                                      <p:cBhvr>
                                        <p:cTn id="28" dur="1" fill="hold">
                                          <p:stCondLst>
                                            <p:cond delay="0"/>
                                          </p:stCondLst>
                                        </p:cTn>
                                        <p:tgtEl>
                                          <p:spTgt spid="1238027"/>
                                        </p:tgtEl>
                                        <p:attrNameLst>
                                          <p:attrName>style.visibility</p:attrName>
                                        </p:attrNameLst>
                                      </p:cBhvr>
                                      <p:to>
                                        <p:strVal val="visible"/>
                                      </p:to>
                                    </p:set>
                                    <p:animEffect transition="in" filter="diamond(in)">
                                      <p:cBhvr>
                                        <p:cTn id="29" dur="500"/>
                                        <p:tgtEl>
                                          <p:spTgt spid="1238027"/>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1238033"/>
                                        </p:tgtEl>
                                        <p:attrNameLst>
                                          <p:attrName>style.visibility</p:attrName>
                                        </p:attrNameLst>
                                      </p:cBhvr>
                                      <p:to>
                                        <p:strVal val="visible"/>
                                      </p:to>
                                    </p:set>
                                    <p:animEffect transition="in" filter="diamond(in)">
                                      <p:cBhvr>
                                        <p:cTn id="34" dur="500"/>
                                        <p:tgtEl>
                                          <p:spTgt spid="1238033"/>
                                        </p:tgtEl>
                                      </p:cBhvr>
                                    </p:animEffect>
                                  </p:childTnLst>
                                </p:cTn>
                              </p:par>
                            </p:childTnLst>
                          </p:cTn>
                        </p:par>
                        <p:par>
                          <p:cTn id="35" fill="hold">
                            <p:stCondLst>
                              <p:cond delay="500"/>
                            </p:stCondLst>
                            <p:childTnLst>
                              <p:par>
                                <p:cTn id="36" presetID="8" presetClass="entr" presetSubtype="16" fill="hold" grpId="0" nodeType="afterEffect">
                                  <p:stCondLst>
                                    <p:cond delay="0"/>
                                  </p:stCondLst>
                                  <p:childTnLst>
                                    <p:set>
                                      <p:cBhvr>
                                        <p:cTn id="37" dur="1" fill="hold">
                                          <p:stCondLst>
                                            <p:cond delay="0"/>
                                          </p:stCondLst>
                                        </p:cTn>
                                        <p:tgtEl>
                                          <p:spTgt spid="1238028"/>
                                        </p:tgtEl>
                                        <p:attrNameLst>
                                          <p:attrName>style.visibility</p:attrName>
                                        </p:attrNameLst>
                                      </p:cBhvr>
                                      <p:to>
                                        <p:strVal val="visible"/>
                                      </p:to>
                                    </p:set>
                                    <p:animEffect transition="in" filter="diamond(in)">
                                      <p:cBhvr>
                                        <p:cTn id="38" dur="500"/>
                                        <p:tgtEl>
                                          <p:spTgt spid="1238028"/>
                                        </p:tgtEl>
                                      </p:cBhvr>
                                    </p:animEffect>
                                  </p:childTnLst>
                                </p:cTn>
                              </p:par>
                              <p:par>
                                <p:cTn id="39" presetID="9" presetClass="entr" presetSubtype="0" fill="hold" nodeType="withEffect">
                                  <p:stCondLst>
                                    <p:cond delay="0"/>
                                  </p:stCondLst>
                                  <p:childTnLst>
                                    <p:set>
                                      <p:cBhvr>
                                        <p:cTn id="40" dur="1" fill="hold">
                                          <p:stCondLst>
                                            <p:cond delay="0"/>
                                          </p:stCondLst>
                                        </p:cTn>
                                        <p:tgtEl>
                                          <p:spTgt spid="1238029"/>
                                        </p:tgtEl>
                                        <p:attrNameLst>
                                          <p:attrName>style.visibility</p:attrName>
                                        </p:attrNameLst>
                                      </p:cBhvr>
                                      <p:to>
                                        <p:strVal val="visible"/>
                                      </p:to>
                                    </p:set>
                                    <p:animEffect transition="in" filter="dissolve">
                                      <p:cBhvr>
                                        <p:cTn id="41" dur="500"/>
                                        <p:tgtEl>
                                          <p:spTgt spid="1238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8025" grpId="0"/>
      <p:bldP spid="1238026" grpId="0"/>
      <p:bldP spid="1238027" grpId="0"/>
      <p:bldP spid="1238028"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110</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1412" name="矩形 1681411"/>
          <p:cNvSpPr/>
          <p:nvPr/>
        </p:nvSpPr>
        <p:spPr>
          <a:xfrm>
            <a:off x="1130300" y="1387475"/>
            <a:ext cx="935038" cy="4678363"/>
          </a:xfrm>
          <a:prstGeom prst="rect">
            <a:avLst/>
          </a:prstGeom>
          <a:solidFill>
            <a:srgbClr val="990000"/>
          </a:solidFill>
          <a:ln w="9525">
            <a:noFill/>
          </a:ln>
        </p:spPr>
        <p:txBody>
          <a:bodyPr anchor="ctr"/>
          <a:lstStyle/>
          <a:p>
            <a:pPr algn="ctr"/>
            <a:r>
              <a:rPr lang="en-US" altLang="en-US" sz="2200" b="1">
                <a:solidFill>
                  <a:srgbClr val="FFFFFF"/>
                </a:solidFill>
                <a:latin typeface="华文楷体" pitchFamily="2" charset="-122"/>
                <a:ea typeface="宋体" panose="02010600030101010101" pitchFamily="2" charset="-122"/>
              </a:rPr>
              <a:t>2.4.1</a:t>
            </a:r>
            <a:r>
              <a:rPr lang="en-US" altLang="zh-CN" sz="2200" b="1">
                <a:solidFill>
                  <a:srgbClr val="FFFFFF"/>
                </a:solidFill>
                <a:latin typeface="华文楷体" pitchFamily="2" charset="-122"/>
                <a:ea typeface="宋体" panose="02010600030101010101" pitchFamily="2" charset="-122"/>
              </a:rPr>
              <a:t/>
            </a:r>
            <a:br>
              <a:rPr lang="en-US" altLang="zh-CN" sz="2200" b="1">
                <a:solidFill>
                  <a:srgbClr val="FFFFFF"/>
                </a:solidFill>
                <a:latin typeface="华文楷体" pitchFamily="2" charset="-122"/>
                <a:ea typeface="宋体" panose="02010600030101010101" pitchFamily="2" charset="-122"/>
              </a:rPr>
            </a:br>
            <a:r>
              <a:rPr lang="en-US" altLang="en-US" sz="2800" b="1" err="1">
                <a:solidFill>
                  <a:srgbClr val="FFFFFF"/>
                </a:solidFill>
                <a:latin typeface="华文楷体" pitchFamily="2" charset="-122"/>
                <a:ea typeface="宋体" panose="02010600030101010101" pitchFamily="2" charset="-122"/>
              </a:rPr>
              <a:t/>
            </a:r>
            <a:br>
              <a:rPr lang="en-US" altLang="en-US" sz="2800" b="1" err="1">
                <a:solidFill>
                  <a:srgbClr val="FFFFFF"/>
                </a:solidFill>
                <a:latin typeface="华文楷体" pitchFamily="2" charset="-122"/>
                <a:ea typeface="宋体" panose="02010600030101010101" pitchFamily="2" charset="-122"/>
              </a:rPr>
            </a:br>
            <a:r>
              <a:rPr lang="en-US" altLang="en-US" sz="2800" b="1" err="1">
                <a:solidFill>
                  <a:srgbClr val="FFFFFF"/>
                </a:solidFill>
                <a:latin typeface="华文楷体" pitchFamily="2" charset="-122"/>
                <a:ea typeface="宋体" panose="02010600030101010101" pitchFamily="2" charset="-122"/>
              </a:rPr>
              <a:t>货币资金管理业务</a:t>
            </a:r>
            <a:r>
              <a:rPr lang="zh-CN" altLang="en-US" sz="2800" b="1" dirty="0" err="1">
                <a:solidFill>
                  <a:srgbClr val="FFFFFF"/>
                </a:solidFill>
                <a:latin typeface="Arial" panose="020B0604020202020204" pitchFamily="34" charset="0"/>
                <a:ea typeface="黑体" panose="02010600030101010101" pitchFamily="2" charset="-122"/>
              </a:rPr>
              <a:t>流程</a:t>
            </a:r>
            <a:endParaRPr lang="zh-CN" altLang="en-US" sz="2800" b="1" dirty="0">
              <a:solidFill>
                <a:srgbClr val="FFFFFF"/>
              </a:solidFill>
              <a:latin typeface="Arial" panose="020B0604020202020204" pitchFamily="34" charset="0"/>
              <a:ea typeface="黑体" panose="02010600030101010101" pitchFamily="2" charset="-122"/>
            </a:endParaRPr>
          </a:p>
        </p:txBody>
      </p:sp>
      <p:sp>
        <p:nvSpPr>
          <p:cNvPr id="1681413" name="下箭头 1681412"/>
          <p:cNvSpPr/>
          <p:nvPr/>
        </p:nvSpPr>
        <p:spPr>
          <a:xfrm>
            <a:off x="4424363" y="1874838"/>
            <a:ext cx="611187"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1414" name="下箭头 1681413"/>
          <p:cNvSpPr/>
          <p:nvPr/>
        </p:nvSpPr>
        <p:spPr>
          <a:xfrm>
            <a:off x="4422775" y="2909888"/>
            <a:ext cx="611188"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1415" name="下箭头 1681414"/>
          <p:cNvSpPr/>
          <p:nvPr/>
        </p:nvSpPr>
        <p:spPr>
          <a:xfrm>
            <a:off x="4422775" y="3932238"/>
            <a:ext cx="611188"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1416" name="矩形 1681415"/>
          <p:cNvSpPr/>
          <p:nvPr/>
        </p:nvSpPr>
        <p:spPr>
          <a:xfrm>
            <a:off x="2919413" y="1398588"/>
            <a:ext cx="3598862"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zh-CN" sz="2000" b="1">
                <a:latin typeface="黑体" panose="02010600030101010101" pitchFamily="2" charset="-122"/>
                <a:ea typeface="黑体" panose="02010600030101010101" pitchFamily="2" charset="-122"/>
              </a:rPr>
              <a:t>1  </a:t>
            </a:r>
            <a:r>
              <a:rPr lang="zh-CN" altLang="en-US" sz="2000" b="1" dirty="0">
                <a:latin typeface="黑体" panose="02010600030101010101" pitchFamily="2" charset="-122"/>
                <a:ea typeface="黑体" panose="02010600030101010101" pitchFamily="2" charset="-122"/>
              </a:rPr>
              <a:t>货币资金支付申请</a:t>
            </a:r>
          </a:p>
        </p:txBody>
      </p:sp>
      <p:sp>
        <p:nvSpPr>
          <p:cNvPr id="1681417" name="矩形 1681416"/>
          <p:cNvSpPr/>
          <p:nvPr/>
        </p:nvSpPr>
        <p:spPr>
          <a:xfrm>
            <a:off x="2917825" y="2433638"/>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zh-CN" sz="2000" b="1">
                <a:latin typeface="黑体" panose="02010600030101010101" pitchFamily="2" charset="-122"/>
                <a:ea typeface="黑体" panose="02010600030101010101" pitchFamily="2" charset="-122"/>
              </a:rPr>
              <a:t>2  </a:t>
            </a:r>
            <a:r>
              <a:rPr lang="zh-CN" altLang="en-US" sz="2000" b="1" dirty="0">
                <a:latin typeface="黑体" panose="02010600030101010101" pitchFamily="2" charset="-122"/>
                <a:ea typeface="黑体" panose="02010600030101010101" pitchFamily="2" charset="-122"/>
              </a:rPr>
              <a:t>货币资金支付审批</a:t>
            </a:r>
          </a:p>
        </p:txBody>
      </p:sp>
      <p:sp>
        <p:nvSpPr>
          <p:cNvPr id="1681418" name="矩形 1681417"/>
          <p:cNvSpPr/>
          <p:nvPr/>
        </p:nvSpPr>
        <p:spPr>
          <a:xfrm>
            <a:off x="2917825" y="347186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zh-CN" sz="2000" b="1">
                <a:latin typeface="黑体" panose="02010600030101010101" pitchFamily="2" charset="-122"/>
                <a:ea typeface="黑体" panose="02010600030101010101" pitchFamily="2" charset="-122"/>
              </a:rPr>
              <a:t>3  </a:t>
            </a:r>
            <a:r>
              <a:rPr lang="zh-CN" altLang="en-US" sz="2000" b="1" dirty="0">
                <a:latin typeface="黑体" panose="02010600030101010101" pitchFamily="2" charset="-122"/>
                <a:ea typeface="黑体" panose="02010600030101010101" pitchFamily="2" charset="-122"/>
              </a:rPr>
              <a:t>货币资金支付复核</a:t>
            </a:r>
          </a:p>
        </p:txBody>
      </p:sp>
      <p:sp>
        <p:nvSpPr>
          <p:cNvPr id="1681419" name="矩形 1681418"/>
          <p:cNvSpPr/>
          <p:nvPr/>
        </p:nvSpPr>
        <p:spPr>
          <a:xfrm>
            <a:off x="2917825" y="450691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zh-CN" sz="2000" b="1">
                <a:latin typeface="黑体" panose="02010600030101010101" pitchFamily="2" charset="-122"/>
                <a:ea typeface="黑体" panose="02010600030101010101" pitchFamily="2" charset="-122"/>
              </a:rPr>
              <a:t>4  </a:t>
            </a:r>
            <a:r>
              <a:rPr lang="zh-CN" altLang="en-US" sz="2000" b="1" dirty="0">
                <a:latin typeface="黑体" panose="02010600030101010101" pitchFamily="2" charset="-122"/>
                <a:ea typeface="黑体" panose="02010600030101010101" pitchFamily="2" charset="-122"/>
              </a:rPr>
              <a:t>货币资金支付办理</a:t>
            </a:r>
          </a:p>
        </p:txBody>
      </p:sp>
      <p:sp>
        <p:nvSpPr>
          <p:cNvPr id="1681420" name="矩形 1681419"/>
          <p:cNvSpPr/>
          <p:nvPr/>
        </p:nvSpPr>
        <p:spPr>
          <a:xfrm>
            <a:off x="2913063" y="5532438"/>
            <a:ext cx="3598862"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zh-CN" sz="2000" b="1">
                <a:latin typeface="黑体" panose="02010600030101010101" pitchFamily="2" charset="-122"/>
                <a:ea typeface="黑体" panose="02010600030101010101" pitchFamily="2" charset="-122"/>
              </a:rPr>
              <a:t>5  </a:t>
            </a:r>
            <a:r>
              <a:rPr lang="zh-CN" altLang="en-US" sz="1800" b="1" dirty="0">
                <a:latin typeface="黑体" panose="02010600030101010101" pitchFamily="2" charset="-122"/>
                <a:ea typeface="黑体" panose="02010600030101010101" pitchFamily="2" charset="-122"/>
              </a:rPr>
              <a:t>货币资金盘点与核查</a:t>
            </a:r>
          </a:p>
        </p:txBody>
      </p:sp>
      <p:sp>
        <p:nvSpPr>
          <p:cNvPr id="1681421" name="下箭头 1681420"/>
          <p:cNvSpPr/>
          <p:nvPr/>
        </p:nvSpPr>
        <p:spPr>
          <a:xfrm>
            <a:off x="4452938" y="4976813"/>
            <a:ext cx="611187"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681412"/>
                                        </p:tgtEl>
                                        <p:attrNameLst>
                                          <p:attrName>style.visibility</p:attrName>
                                        </p:attrNameLst>
                                      </p:cBhvr>
                                      <p:to>
                                        <p:strVal val="visible"/>
                                      </p:to>
                                    </p:set>
                                    <p:animEffect transition="in" filter="diamond(in)">
                                      <p:cBhvr>
                                        <p:cTn id="7" dur="1000"/>
                                        <p:tgtEl>
                                          <p:spTgt spid="168141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1416"/>
                                        </p:tgtEl>
                                        <p:attrNameLst>
                                          <p:attrName>style.visibility</p:attrName>
                                        </p:attrNameLst>
                                      </p:cBhvr>
                                      <p:to>
                                        <p:strVal val="visible"/>
                                      </p:to>
                                    </p:set>
                                    <p:anim calcmode="lin" valueType="num">
                                      <p:cBhvr>
                                        <p:cTn id="12" dur="500" fill="hold"/>
                                        <p:tgtEl>
                                          <p:spTgt spid="1681416"/>
                                        </p:tgtEl>
                                        <p:attrNameLst>
                                          <p:attrName>ppt_x</p:attrName>
                                        </p:attrNameLst>
                                      </p:cBhvr>
                                      <p:tavLst>
                                        <p:tav tm="0">
                                          <p:val>
                                            <p:strVal val="#ppt_x"/>
                                          </p:val>
                                        </p:tav>
                                        <p:tav tm="100000">
                                          <p:val>
                                            <p:strVal val="#ppt_x"/>
                                          </p:val>
                                        </p:tav>
                                      </p:tavLst>
                                    </p:anim>
                                    <p:anim calcmode="lin" valueType="num">
                                      <p:cBhvr>
                                        <p:cTn id="13" dur="500" fill="hold"/>
                                        <p:tgtEl>
                                          <p:spTgt spid="1681416"/>
                                        </p:tgtEl>
                                        <p:attrNameLst>
                                          <p:attrName>ppt_y</p:attrName>
                                        </p:attrNameLst>
                                      </p:cBhvr>
                                      <p:tavLst>
                                        <p:tav tm="0">
                                          <p:val>
                                            <p:strVal val="#ppt_y-#ppt_h/2"/>
                                          </p:val>
                                        </p:tav>
                                        <p:tav tm="100000">
                                          <p:val>
                                            <p:strVal val="#ppt_y"/>
                                          </p:val>
                                        </p:tav>
                                      </p:tavLst>
                                    </p:anim>
                                    <p:anim calcmode="lin" valueType="num">
                                      <p:cBhvr>
                                        <p:cTn id="14" dur="500" fill="hold"/>
                                        <p:tgtEl>
                                          <p:spTgt spid="1681416"/>
                                        </p:tgtEl>
                                        <p:attrNameLst>
                                          <p:attrName>ppt_w</p:attrName>
                                        </p:attrNameLst>
                                      </p:cBhvr>
                                      <p:tavLst>
                                        <p:tav tm="0">
                                          <p:val>
                                            <p:strVal val="#ppt_w"/>
                                          </p:val>
                                        </p:tav>
                                        <p:tav tm="100000">
                                          <p:val>
                                            <p:strVal val="#ppt_w"/>
                                          </p:val>
                                        </p:tav>
                                      </p:tavLst>
                                    </p:anim>
                                    <p:anim calcmode="lin" valueType="num">
                                      <p:cBhvr>
                                        <p:cTn id="15" dur="500" fill="hold"/>
                                        <p:tgtEl>
                                          <p:spTgt spid="1681416"/>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nodeType="afterEffect">
                                  <p:stCondLst>
                                    <p:cond delay="0"/>
                                  </p:stCondLst>
                                  <p:childTnLst>
                                    <p:set>
                                      <p:cBhvr>
                                        <p:cTn id="18" dur="1" fill="hold">
                                          <p:stCondLst>
                                            <p:cond delay="0"/>
                                          </p:stCondLst>
                                        </p:cTn>
                                        <p:tgtEl>
                                          <p:spTgt spid="1681413"/>
                                        </p:tgtEl>
                                        <p:attrNameLst>
                                          <p:attrName>style.visibility</p:attrName>
                                        </p:attrNameLst>
                                      </p:cBhvr>
                                      <p:to>
                                        <p:strVal val="visible"/>
                                      </p:to>
                                    </p:set>
                                    <p:anim calcmode="lin" valueType="num">
                                      <p:cBhvr>
                                        <p:cTn id="19" dur="500" fill="hold"/>
                                        <p:tgtEl>
                                          <p:spTgt spid="1681413"/>
                                        </p:tgtEl>
                                        <p:attrNameLst>
                                          <p:attrName>ppt_x</p:attrName>
                                        </p:attrNameLst>
                                      </p:cBhvr>
                                      <p:tavLst>
                                        <p:tav tm="0">
                                          <p:val>
                                            <p:strVal val="#ppt_x"/>
                                          </p:val>
                                        </p:tav>
                                        <p:tav tm="100000">
                                          <p:val>
                                            <p:strVal val="#ppt_x"/>
                                          </p:val>
                                        </p:tav>
                                      </p:tavLst>
                                    </p:anim>
                                    <p:anim calcmode="lin" valueType="num">
                                      <p:cBhvr>
                                        <p:cTn id="20" dur="500" fill="hold"/>
                                        <p:tgtEl>
                                          <p:spTgt spid="1681413"/>
                                        </p:tgtEl>
                                        <p:attrNameLst>
                                          <p:attrName>ppt_y</p:attrName>
                                        </p:attrNameLst>
                                      </p:cBhvr>
                                      <p:tavLst>
                                        <p:tav tm="0">
                                          <p:val>
                                            <p:strVal val="#ppt_y-#ppt_h/2"/>
                                          </p:val>
                                        </p:tav>
                                        <p:tav tm="100000">
                                          <p:val>
                                            <p:strVal val="#ppt_y"/>
                                          </p:val>
                                        </p:tav>
                                      </p:tavLst>
                                    </p:anim>
                                    <p:anim calcmode="lin" valueType="num">
                                      <p:cBhvr>
                                        <p:cTn id="21" dur="500" fill="hold"/>
                                        <p:tgtEl>
                                          <p:spTgt spid="1681413"/>
                                        </p:tgtEl>
                                        <p:attrNameLst>
                                          <p:attrName>ppt_w</p:attrName>
                                        </p:attrNameLst>
                                      </p:cBhvr>
                                      <p:tavLst>
                                        <p:tav tm="0">
                                          <p:val>
                                            <p:strVal val="#ppt_w"/>
                                          </p:val>
                                        </p:tav>
                                        <p:tav tm="100000">
                                          <p:val>
                                            <p:strVal val="#ppt_w"/>
                                          </p:val>
                                        </p:tav>
                                      </p:tavLst>
                                    </p:anim>
                                    <p:anim calcmode="lin" valueType="num">
                                      <p:cBhvr>
                                        <p:cTn id="22" dur="500" fill="hold"/>
                                        <p:tgtEl>
                                          <p:spTgt spid="1681413"/>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1417"/>
                                        </p:tgtEl>
                                        <p:attrNameLst>
                                          <p:attrName>style.visibility</p:attrName>
                                        </p:attrNameLst>
                                      </p:cBhvr>
                                      <p:to>
                                        <p:strVal val="visible"/>
                                      </p:to>
                                    </p:set>
                                    <p:anim calcmode="lin" valueType="num">
                                      <p:cBhvr>
                                        <p:cTn id="26" dur="500" fill="hold"/>
                                        <p:tgtEl>
                                          <p:spTgt spid="1681417"/>
                                        </p:tgtEl>
                                        <p:attrNameLst>
                                          <p:attrName>ppt_x</p:attrName>
                                        </p:attrNameLst>
                                      </p:cBhvr>
                                      <p:tavLst>
                                        <p:tav tm="0">
                                          <p:val>
                                            <p:strVal val="#ppt_x"/>
                                          </p:val>
                                        </p:tav>
                                        <p:tav tm="100000">
                                          <p:val>
                                            <p:strVal val="#ppt_x"/>
                                          </p:val>
                                        </p:tav>
                                      </p:tavLst>
                                    </p:anim>
                                    <p:anim calcmode="lin" valueType="num">
                                      <p:cBhvr>
                                        <p:cTn id="27" dur="500" fill="hold"/>
                                        <p:tgtEl>
                                          <p:spTgt spid="1681417"/>
                                        </p:tgtEl>
                                        <p:attrNameLst>
                                          <p:attrName>ppt_y</p:attrName>
                                        </p:attrNameLst>
                                      </p:cBhvr>
                                      <p:tavLst>
                                        <p:tav tm="0">
                                          <p:val>
                                            <p:strVal val="#ppt_y-#ppt_h/2"/>
                                          </p:val>
                                        </p:tav>
                                        <p:tav tm="100000">
                                          <p:val>
                                            <p:strVal val="#ppt_y"/>
                                          </p:val>
                                        </p:tav>
                                      </p:tavLst>
                                    </p:anim>
                                    <p:anim calcmode="lin" valueType="num">
                                      <p:cBhvr>
                                        <p:cTn id="28" dur="500" fill="hold"/>
                                        <p:tgtEl>
                                          <p:spTgt spid="1681417"/>
                                        </p:tgtEl>
                                        <p:attrNameLst>
                                          <p:attrName>ppt_w</p:attrName>
                                        </p:attrNameLst>
                                      </p:cBhvr>
                                      <p:tavLst>
                                        <p:tav tm="0">
                                          <p:val>
                                            <p:strVal val="#ppt_w"/>
                                          </p:val>
                                        </p:tav>
                                        <p:tav tm="100000">
                                          <p:val>
                                            <p:strVal val="#ppt_w"/>
                                          </p:val>
                                        </p:tav>
                                      </p:tavLst>
                                    </p:anim>
                                    <p:anim calcmode="lin" valueType="num">
                                      <p:cBhvr>
                                        <p:cTn id="29" dur="500" fill="hold"/>
                                        <p:tgtEl>
                                          <p:spTgt spid="1681417"/>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nodeType="afterEffect">
                                  <p:stCondLst>
                                    <p:cond delay="0"/>
                                  </p:stCondLst>
                                  <p:childTnLst>
                                    <p:set>
                                      <p:cBhvr>
                                        <p:cTn id="32" dur="1" fill="hold">
                                          <p:stCondLst>
                                            <p:cond delay="0"/>
                                          </p:stCondLst>
                                        </p:cTn>
                                        <p:tgtEl>
                                          <p:spTgt spid="1681414"/>
                                        </p:tgtEl>
                                        <p:attrNameLst>
                                          <p:attrName>style.visibility</p:attrName>
                                        </p:attrNameLst>
                                      </p:cBhvr>
                                      <p:to>
                                        <p:strVal val="visible"/>
                                      </p:to>
                                    </p:set>
                                    <p:anim calcmode="lin" valueType="num">
                                      <p:cBhvr>
                                        <p:cTn id="33" dur="500" fill="hold"/>
                                        <p:tgtEl>
                                          <p:spTgt spid="1681414"/>
                                        </p:tgtEl>
                                        <p:attrNameLst>
                                          <p:attrName>ppt_x</p:attrName>
                                        </p:attrNameLst>
                                      </p:cBhvr>
                                      <p:tavLst>
                                        <p:tav tm="0">
                                          <p:val>
                                            <p:strVal val="#ppt_x"/>
                                          </p:val>
                                        </p:tav>
                                        <p:tav tm="100000">
                                          <p:val>
                                            <p:strVal val="#ppt_x"/>
                                          </p:val>
                                        </p:tav>
                                      </p:tavLst>
                                    </p:anim>
                                    <p:anim calcmode="lin" valueType="num">
                                      <p:cBhvr>
                                        <p:cTn id="34" dur="500" fill="hold"/>
                                        <p:tgtEl>
                                          <p:spTgt spid="1681414"/>
                                        </p:tgtEl>
                                        <p:attrNameLst>
                                          <p:attrName>ppt_y</p:attrName>
                                        </p:attrNameLst>
                                      </p:cBhvr>
                                      <p:tavLst>
                                        <p:tav tm="0">
                                          <p:val>
                                            <p:strVal val="#ppt_y-#ppt_h/2"/>
                                          </p:val>
                                        </p:tav>
                                        <p:tav tm="100000">
                                          <p:val>
                                            <p:strVal val="#ppt_y"/>
                                          </p:val>
                                        </p:tav>
                                      </p:tavLst>
                                    </p:anim>
                                    <p:anim calcmode="lin" valueType="num">
                                      <p:cBhvr>
                                        <p:cTn id="35" dur="500" fill="hold"/>
                                        <p:tgtEl>
                                          <p:spTgt spid="1681414"/>
                                        </p:tgtEl>
                                        <p:attrNameLst>
                                          <p:attrName>ppt_w</p:attrName>
                                        </p:attrNameLst>
                                      </p:cBhvr>
                                      <p:tavLst>
                                        <p:tav tm="0">
                                          <p:val>
                                            <p:strVal val="#ppt_w"/>
                                          </p:val>
                                        </p:tav>
                                        <p:tav tm="100000">
                                          <p:val>
                                            <p:strVal val="#ppt_w"/>
                                          </p:val>
                                        </p:tav>
                                      </p:tavLst>
                                    </p:anim>
                                    <p:anim calcmode="lin" valueType="num">
                                      <p:cBhvr>
                                        <p:cTn id="36" dur="500" fill="hold"/>
                                        <p:tgtEl>
                                          <p:spTgt spid="1681414"/>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1418"/>
                                        </p:tgtEl>
                                        <p:attrNameLst>
                                          <p:attrName>style.visibility</p:attrName>
                                        </p:attrNameLst>
                                      </p:cBhvr>
                                      <p:to>
                                        <p:strVal val="visible"/>
                                      </p:to>
                                    </p:set>
                                    <p:anim calcmode="lin" valueType="num">
                                      <p:cBhvr>
                                        <p:cTn id="40" dur="500" fill="hold"/>
                                        <p:tgtEl>
                                          <p:spTgt spid="1681418"/>
                                        </p:tgtEl>
                                        <p:attrNameLst>
                                          <p:attrName>ppt_x</p:attrName>
                                        </p:attrNameLst>
                                      </p:cBhvr>
                                      <p:tavLst>
                                        <p:tav tm="0">
                                          <p:val>
                                            <p:strVal val="#ppt_x"/>
                                          </p:val>
                                        </p:tav>
                                        <p:tav tm="100000">
                                          <p:val>
                                            <p:strVal val="#ppt_x"/>
                                          </p:val>
                                        </p:tav>
                                      </p:tavLst>
                                    </p:anim>
                                    <p:anim calcmode="lin" valueType="num">
                                      <p:cBhvr>
                                        <p:cTn id="41" dur="500" fill="hold"/>
                                        <p:tgtEl>
                                          <p:spTgt spid="1681418"/>
                                        </p:tgtEl>
                                        <p:attrNameLst>
                                          <p:attrName>ppt_y</p:attrName>
                                        </p:attrNameLst>
                                      </p:cBhvr>
                                      <p:tavLst>
                                        <p:tav tm="0">
                                          <p:val>
                                            <p:strVal val="#ppt_y-#ppt_h/2"/>
                                          </p:val>
                                        </p:tav>
                                        <p:tav tm="100000">
                                          <p:val>
                                            <p:strVal val="#ppt_y"/>
                                          </p:val>
                                        </p:tav>
                                      </p:tavLst>
                                    </p:anim>
                                    <p:anim calcmode="lin" valueType="num">
                                      <p:cBhvr>
                                        <p:cTn id="42" dur="500" fill="hold"/>
                                        <p:tgtEl>
                                          <p:spTgt spid="1681418"/>
                                        </p:tgtEl>
                                        <p:attrNameLst>
                                          <p:attrName>ppt_w</p:attrName>
                                        </p:attrNameLst>
                                      </p:cBhvr>
                                      <p:tavLst>
                                        <p:tav tm="0">
                                          <p:val>
                                            <p:strVal val="#ppt_w"/>
                                          </p:val>
                                        </p:tav>
                                        <p:tav tm="100000">
                                          <p:val>
                                            <p:strVal val="#ppt_w"/>
                                          </p:val>
                                        </p:tav>
                                      </p:tavLst>
                                    </p:anim>
                                    <p:anim calcmode="lin" valueType="num">
                                      <p:cBhvr>
                                        <p:cTn id="43" dur="500" fill="hold"/>
                                        <p:tgtEl>
                                          <p:spTgt spid="1681418"/>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nodeType="afterEffect">
                                  <p:stCondLst>
                                    <p:cond delay="0"/>
                                  </p:stCondLst>
                                  <p:childTnLst>
                                    <p:set>
                                      <p:cBhvr>
                                        <p:cTn id="46" dur="1" fill="hold">
                                          <p:stCondLst>
                                            <p:cond delay="0"/>
                                          </p:stCondLst>
                                        </p:cTn>
                                        <p:tgtEl>
                                          <p:spTgt spid="1681415"/>
                                        </p:tgtEl>
                                        <p:attrNameLst>
                                          <p:attrName>style.visibility</p:attrName>
                                        </p:attrNameLst>
                                      </p:cBhvr>
                                      <p:to>
                                        <p:strVal val="visible"/>
                                      </p:to>
                                    </p:set>
                                    <p:anim calcmode="lin" valueType="num">
                                      <p:cBhvr>
                                        <p:cTn id="47" dur="500" fill="hold"/>
                                        <p:tgtEl>
                                          <p:spTgt spid="1681415"/>
                                        </p:tgtEl>
                                        <p:attrNameLst>
                                          <p:attrName>ppt_x</p:attrName>
                                        </p:attrNameLst>
                                      </p:cBhvr>
                                      <p:tavLst>
                                        <p:tav tm="0">
                                          <p:val>
                                            <p:strVal val="#ppt_x"/>
                                          </p:val>
                                        </p:tav>
                                        <p:tav tm="100000">
                                          <p:val>
                                            <p:strVal val="#ppt_x"/>
                                          </p:val>
                                        </p:tav>
                                      </p:tavLst>
                                    </p:anim>
                                    <p:anim calcmode="lin" valueType="num">
                                      <p:cBhvr>
                                        <p:cTn id="48" dur="500" fill="hold"/>
                                        <p:tgtEl>
                                          <p:spTgt spid="1681415"/>
                                        </p:tgtEl>
                                        <p:attrNameLst>
                                          <p:attrName>ppt_y</p:attrName>
                                        </p:attrNameLst>
                                      </p:cBhvr>
                                      <p:tavLst>
                                        <p:tav tm="0">
                                          <p:val>
                                            <p:strVal val="#ppt_y-#ppt_h/2"/>
                                          </p:val>
                                        </p:tav>
                                        <p:tav tm="100000">
                                          <p:val>
                                            <p:strVal val="#ppt_y"/>
                                          </p:val>
                                        </p:tav>
                                      </p:tavLst>
                                    </p:anim>
                                    <p:anim calcmode="lin" valueType="num">
                                      <p:cBhvr>
                                        <p:cTn id="49" dur="500" fill="hold"/>
                                        <p:tgtEl>
                                          <p:spTgt spid="1681415"/>
                                        </p:tgtEl>
                                        <p:attrNameLst>
                                          <p:attrName>ppt_w</p:attrName>
                                        </p:attrNameLst>
                                      </p:cBhvr>
                                      <p:tavLst>
                                        <p:tav tm="0">
                                          <p:val>
                                            <p:strVal val="#ppt_w"/>
                                          </p:val>
                                        </p:tav>
                                        <p:tav tm="100000">
                                          <p:val>
                                            <p:strVal val="#ppt_w"/>
                                          </p:val>
                                        </p:tav>
                                      </p:tavLst>
                                    </p:anim>
                                    <p:anim calcmode="lin" valueType="num">
                                      <p:cBhvr>
                                        <p:cTn id="50" dur="500" fill="hold"/>
                                        <p:tgtEl>
                                          <p:spTgt spid="1681415"/>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1419"/>
                                        </p:tgtEl>
                                        <p:attrNameLst>
                                          <p:attrName>style.visibility</p:attrName>
                                        </p:attrNameLst>
                                      </p:cBhvr>
                                      <p:to>
                                        <p:strVal val="visible"/>
                                      </p:to>
                                    </p:set>
                                    <p:anim calcmode="lin" valueType="num">
                                      <p:cBhvr>
                                        <p:cTn id="54" dur="500" fill="hold"/>
                                        <p:tgtEl>
                                          <p:spTgt spid="1681419"/>
                                        </p:tgtEl>
                                        <p:attrNameLst>
                                          <p:attrName>ppt_x</p:attrName>
                                        </p:attrNameLst>
                                      </p:cBhvr>
                                      <p:tavLst>
                                        <p:tav tm="0">
                                          <p:val>
                                            <p:strVal val="#ppt_x"/>
                                          </p:val>
                                        </p:tav>
                                        <p:tav tm="100000">
                                          <p:val>
                                            <p:strVal val="#ppt_x"/>
                                          </p:val>
                                        </p:tav>
                                      </p:tavLst>
                                    </p:anim>
                                    <p:anim calcmode="lin" valueType="num">
                                      <p:cBhvr>
                                        <p:cTn id="55" dur="500" fill="hold"/>
                                        <p:tgtEl>
                                          <p:spTgt spid="1681419"/>
                                        </p:tgtEl>
                                        <p:attrNameLst>
                                          <p:attrName>ppt_y</p:attrName>
                                        </p:attrNameLst>
                                      </p:cBhvr>
                                      <p:tavLst>
                                        <p:tav tm="0">
                                          <p:val>
                                            <p:strVal val="#ppt_y-#ppt_h/2"/>
                                          </p:val>
                                        </p:tav>
                                        <p:tav tm="100000">
                                          <p:val>
                                            <p:strVal val="#ppt_y"/>
                                          </p:val>
                                        </p:tav>
                                      </p:tavLst>
                                    </p:anim>
                                    <p:anim calcmode="lin" valueType="num">
                                      <p:cBhvr>
                                        <p:cTn id="56" dur="500" fill="hold"/>
                                        <p:tgtEl>
                                          <p:spTgt spid="1681419"/>
                                        </p:tgtEl>
                                        <p:attrNameLst>
                                          <p:attrName>ppt_w</p:attrName>
                                        </p:attrNameLst>
                                      </p:cBhvr>
                                      <p:tavLst>
                                        <p:tav tm="0">
                                          <p:val>
                                            <p:strVal val="#ppt_w"/>
                                          </p:val>
                                        </p:tav>
                                        <p:tav tm="100000">
                                          <p:val>
                                            <p:strVal val="#ppt_w"/>
                                          </p:val>
                                        </p:tav>
                                      </p:tavLst>
                                    </p:anim>
                                    <p:anim calcmode="lin" valueType="num">
                                      <p:cBhvr>
                                        <p:cTn id="57" dur="500" fill="hold"/>
                                        <p:tgtEl>
                                          <p:spTgt spid="1681419"/>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1" fill="hold" nodeType="afterEffect">
                                  <p:stCondLst>
                                    <p:cond delay="0"/>
                                  </p:stCondLst>
                                  <p:childTnLst>
                                    <p:set>
                                      <p:cBhvr>
                                        <p:cTn id="60" dur="1" fill="hold">
                                          <p:stCondLst>
                                            <p:cond delay="0"/>
                                          </p:stCondLst>
                                        </p:cTn>
                                        <p:tgtEl>
                                          <p:spTgt spid="1681421"/>
                                        </p:tgtEl>
                                        <p:attrNameLst>
                                          <p:attrName>style.visibility</p:attrName>
                                        </p:attrNameLst>
                                      </p:cBhvr>
                                      <p:to>
                                        <p:strVal val="visible"/>
                                      </p:to>
                                    </p:set>
                                    <p:anim calcmode="lin" valueType="num">
                                      <p:cBhvr>
                                        <p:cTn id="61" dur="500" fill="hold"/>
                                        <p:tgtEl>
                                          <p:spTgt spid="1681421"/>
                                        </p:tgtEl>
                                        <p:attrNameLst>
                                          <p:attrName>ppt_x</p:attrName>
                                        </p:attrNameLst>
                                      </p:cBhvr>
                                      <p:tavLst>
                                        <p:tav tm="0">
                                          <p:val>
                                            <p:strVal val="#ppt_x"/>
                                          </p:val>
                                        </p:tav>
                                        <p:tav tm="100000">
                                          <p:val>
                                            <p:strVal val="#ppt_x"/>
                                          </p:val>
                                        </p:tav>
                                      </p:tavLst>
                                    </p:anim>
                                    <p:anim calcmode="lin" valueType="num">
                                      <p:cBhvr>
                                        <p:cTn id="62" dur="500" fill="hold"/>
                                        <p:tgtEl>
                                          <p:spTgt spid="1681421"/>
                                        </p:tgtEl>
                                        <p:attrNameLst>
                                          <p:attrName>ppt_y</p:attrName>
                                        </p:attrNameLst>
                                      </p:cBhvr>
                                      <p:tavLst>
                                        <p:tav tm="0">
                                          <p:val>
                                            <p:strVal val="#ppt_y-#ppt_h/2"/>
                                          </p:val>
                                        </p:tav>
                                        <p:tav tm="100000">
                                          <p:val>
                                            <p:strVal val="#ppt_y"/>
                                          </p:val>
                                        </p:tav>
                                      </p:tavLst>
                                    </p:anim>
                                    <p:anim calcmode="lin" valueType="num">
                                      <p:cBhvr>
                                        <p:cTn id="63" dur="500" fill="hold"/>
                                        <p:tgtEl>
                                          <p:spTgt spid="1681421"/>
                                        </p:tgtEl>
                                        <p:attrNameLst>
                                          <p:attrName>ppt_w</p:attrName>
                                        </p:attrNameLst>
                                      </p:cBhvr>
                                      <p:tavLst>
                                        <p:tav tm="0">
                                          <p:val>
                                            <p:strVal val="#ppt_w"/>
                                          </p:val>
                                        </p:tav>
                                        <p:tav tm="100000">
                                          <p:val>
                                            <p:strVal val="#ppt_w"/>
                                          </p:val>
                                        </p:tav>
                                      </p:tavLst>
                                    </p:anim>
                                    <p:anim calcmode="lin" valueType="num">
                                      <p:cBhvr>
                                        <p:cTn id="64" dur="500" fill="hold"/>
                                        <p:tgtEl>
                                          <p:spTgt spid="1681421"/>
                                        </p:tgtEl>
                                        <p:attrNameLst>
                                          <p:attrName>ppt_h</p:attrName>
                                        </p:attrNameLst>
                                      </p:cBhvr>
                                      <p:tavLst>
                                        <p:tav tm="0">
                                          <p:val>
                                            <p:fltVal val="0"/>
                                          </p:val>
                                        </p:tav>
                                        <p:tav tm="100000">
                                          <p:val>
                                            <p:strVal val="#ppt_h"/>
                                          </p:val>
                                        </p:tav>
                                      </p:tavLst>
                                    </p:anim>
                                  </p:childTnLst>
                                </p:cTn>
                              </p:par>
                            </p:childTnLst>
                          </p:cTn>
                        </p:par>
                        <p:par>
                          <p:cTn id="65" fill="hold">
                            <p:stCondLst>
                              <p:cond delay="4000"/>
                            </p:stCondLst>
                            <p:childTnLst>
                              <p:par>
                                <p:cTn id="66" presetID="17" presetClass="entr" presetSubtype="1" fill="hold" grpId="0" nodeType="afterEffect">
                                  <p:stCondLst>
                                    <p:cond delay="0"/>
                                  </p:stCondLst>
                                  <p:childTnLst>
                                    <p:set>
                                      <p:cBhvr>
                                        <p:cTn id="67" dur="1" fill="hold">
                                          <p:stCondLst>
                                            <p:cond delay="0"/>
                                          </p:stCondLst>
                                        </p:cTn>
                                        <p:tgtEl>
                                          <p:spTgt spid="1681420"/>
                                        </p:tgtEl>
                                        <p:attrNameLst>
                                          <p:attrName>style.visibility</p:attrName>
                                        </p:attrNameLst>
                                      </p:cBhvr>
                                      <p:to>
                                        <p:strVal val="visible"/>
                                      </p:to>
                                    </p:set>
                                    <p:anim calcmode="lin" valueType="num">
                                      <p:cBhvr>
                                        <p:cTn id="68" dur="500" fill="hold"/>
                                        <p:tgtEl>
                                          <p:spTgt spid="1681420"/>
                                        </p:tgtEl>
                                        <p:attrNameLst>
                                          <p:attrName>ppt_x</p:attrName>
                                        </p:attrNameLst>
                                      </p:cBhvr>
                                      <p:tavLst>
                                        <p:tav tm="0">
                                          <p:val>
                                            <p:strVal val="#ppt_x"/>
                                          </p:val>
                                        </p:tav>
                                        <p:tav tm="100000">
                                          <p:val>
                                            <p:strVal val="#ppt_x"/>
                                          </p:val>
                                        </p:tav>
                                      </p:tavLst>
                                    </p:anim>
                                    <p:anim calcmode="lin" valueType="num">
                                      <p:cBhvr>
                                        <p:cTn id="69" dur="500" fill="hold"/>
                                        <p:tgtEl>
                                          <p:spTgt spid="1681420"/>
                                        </p:tgtEl>
                                        <p:attrNameLst>
                                          <p:attrName>ppt_y</p:attrName>
                                        </p:attrNameLst>
                                      </p:cBhvr>
                                      <p:tavLst>
                                        <p:tav tm="0">
                                          <p:val>
                                            <p:strVal val="#ppt_y-#ppt_h/2"/>
                                          </p:val>
                                        </p:tav>
                                        <p:tav tm="100000">
                                          <p:val>
                                            <p:strVal val="#ppt_y"/>
                                          </p:val>
                                        </p:tav>
                                      </p:tavLst>
                                    </p:anim>
                                    <p:anim calcmode="lin" valueType="num">
                                      <p:cBhvr>
                                        <p:cTn id="70" dur="500" fill="hold"/>
                                        <p:tgtEl>
                                          <p:spTgt spid="1681420"/>
                                        </p:tgtEl>
                                        <p:attrNameLst>
                                          <p:attrName>ppt_w</p:attrName>
                                        </p:attrNameLst>
                                      </p:cBhvr>
                                      <p:tavLst>
                                        <p:tav tm="0">
                                          <p:val>
                                            <p:strVal val="#ppt_w"/>
                                          </p:val>
                                        </p:tav>
                                        <p:tav tm="100000">
                                          <p:val>
                                            <p:strVal val="#ppt_w"/>
                                          </p:val>
                                        </p:tav>
                                      </p:tavLst>
                                    </p:anim>
                                    <p:anim calcmode="lin" valueType="num">
                                      <p:cBhvr>
                                        <p:cTn id="71" dur="500" fill="hold"/>
                                        <p:tgtEl>
                                          <p:spTgt spid="16814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1412" grpId="0" bldLvl="0" animBg="1"/>
      <p:bldP spid="1681416" grpId="0" bldLvl="0" animBg="1"/>
      <p:bldP spid="1681417" grpId="0" bldLvl="0" animBg="1"/>
      <p:bldP spid="1681418" grpId="0" bldLvl="0" animBg="1"/>
      <p:bldP spid="1681419" grpId="0" bldLvl="0" animBg="1"/>
      <p:bldP spid="1681420" grpId="0" bldLvl="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111</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2436" name="矩形 1682435"/>
          <p:cNvSpPr/>
          <p:nvPr/>
        </p:nvSpPr>
        <p:spPr>
          <a:xfrm>
            <a:off x="1130300" y="1400175"/>
            <a:ext cx="935038" cy="4678363"/>
          </a:xfrm>
          <a:prstGeom prst="rect">
            <a:avLst/>
          </a:prstGeom>
          <a:solidFill>
            <a:srgbClr val="990000"/>
          </a:solidFill>
          <a:ln w="9525">
            <a:noFill/>
          </a:ln>
        </p:spPr>
        <p:txBody>
          <a:bodyPr anchor="ctr"/>
          <a:lstStyle/>
          <a:p>
            <a:pPr algn="ctr"/>
            <a:r>
              <a:rPr lang="en-US" altLang="en-US" sz="2200" b="1">
                <a:solidFill>
                  <a:srgbClr val="FFFFFF"/>
                </a:solidFill>
                <a:latin typeface="华文楷体" pitchFamily="2" charset="-122"/>
                <a:ea typeface="宋体" panose="02010600030101010101" pitchFamily="2" charset="-122"/>
              </a:rPr>
              <a:t>2.4.2</a:t>
            </a:r>
            <a:r>
              <a:rPr lang="en-US" altLang="zh-CN" sz="2200" b="1">
                <a:solidFill>
                  <a:srgbClr val="FFFFFF"/>
                </a:solidFill>
                <a:latin typeface="华文楷体" pitchFamily="2" charset="-122"/>
                <a:ea typeface="宋体" panose="02010600030101010101" pitchFamily="2" charset="-122"/>
              </a:rPr>
              <a:t/>
            </a:r>
            <a:br>
              <a:rPr lang="en-US" altLang="zh-CN" sz="2200" b="1">
                <a:solidFill>
                  <a:srgbClr val="FFFFFF"/>
                </a:solidFill>
                <a:latin typeface="华文楷体" pitchFamily="2" charset="-122"/>
                <a:ea typeface="宋体" panose="02010600030101010101" pitchFamily="2" charset="-122"/>
              </a:rPr>
            </a:br>
            <a:r>
              <a:rPr lang="en-US" altLang="zh-CN" sz="2200" b="1">
                <a:solidFill>
                  <a:srgbClr val="FFFFFF"/>
                </a:solidFill>
                <a:latin typeface="华文楷体" pitchFamily="2" charset="-122"/>
                <a:ea typeface="宋体" panose="02010600030101010101" pitchFamily="2" charset="-122"/>
              </a:rPr>
              <a:t/>
            </a:r>
            <a:br>
              <a:rPr lang="en-US" altLang="zh-CN" sz="2200" b="1">
                <a:solidFill>
                  <a:srgbClr val="FFFFFF"/>
                </a:solidFill>
                <a:latin typeface="华文楷体" pitchFamily="2" charset="-122"/>
                <a:ea typeface="宋体" panose="02010600030101010101" pitchFamily="2" charset="-122"/>
              </a:rPr>
            </a:br>
            <a:r>
              <a:rPr lang="en-US" altLang="en-US" sz="2800" b="1" err="1">
                <a:solidFill>
                  <a:srgbClr val="FFFFFF"/>
                </a:solidFill>
                <a:latin typeface="华文楷体" pitchFamily="2" charset="-122"/>
                <a:ea typeface="宋体" panose="02010600030101010101" pitchFamily="2" charset="-122"/>
              </a:rPr>
              <a:t>应收款项管理业务</a:t>
            </a:r>
            <a:r>
              <a:rPr lang="zh-CN" altLang="en-US" sz="2800" b="1" dirty="0" err="1">
                <a:solidFill>
                  <a:srgbClr val="FFFFFF"/>
                </a:solidFill>
                <a:latin typeface="Arial" panose="020B0604020202020204" pitchFamily="34" charset="0"/>
                <a:ea typeface="黑体" panose="02010600030101010101" pitchFamily="2" charset="-122"/>
              </a:rPr>
              <a:t>流程</a:t>
            </a:r>
            <a:endParaRPr lang="zh-CN" altLang="en-US" sz="2800" b="1" dirty="0">
              <a:solidFill>
                <a:srgbClr val="FFFFFF"/>
              </a:solidFill>
              <a:latin typeface="Arial" panose="020B0604020202020204" pitchFamily="34" charset="0"/>
              <a:ea typeface="黑体" panose="02010600030101010101" pitchFamily="2" charset="-122"/>
            </a:endParaRPr>
          </a:p>
        </p:txBody>
      </p:sp>
      <p:sp>
        <p:nvSpPr>
          <p:cNvPr id="1682437" name="下箭头 1682436"/>
          <p:cNvSpPr/>
          <p:nvPr/>
        </p:nvSpPr>
        <p:spPr>
          <a:xfrm>
            <a:off x="4438650" y="2189163"/>
            <a:ext cx="611188"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2438" name="下箭头 1682437"/>
          <p:cNvSpPr/>
          <p:nvPr/>
        </p:nvSpPr>
        <p:spPr>
          <a:xfrm>
            <a:off x="4437063" y="3395663"/>
            <a:ext cx="611187"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2439" name="下箭头 1682438"/>
          <p:cNvSpPr/>
          <p:nvPr/>
        </p:nvSpPr>
        <p:spPr>
          <a:xfrm>
            <a:off x="4437063" y="4589463"/>
            <a:ext cx="611187"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2440" name="矩形 1682439"/>
          <p:cNvSpPr/>
          <p:nvPr/>
        </p:nvSpPr>
        <p:spPr>
          <a:xfrm>
            <a:off x="2919413" y="1712913"/>
            <a:ext cx="3598862"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1  </a:t>
            </a:r>
            <a:r>
              <a:rPr lang="en-GB" altLang="en-US" sz="2000" b="1" err="1">
                <a:latin typeface="黑体" panose="02010600030101010101" pitchFamily="2" charset="-122"/>
                <a:ea typeface="黑体" panose="02010600030101010101" pitchFamily="2" charset="-122"/>
              </a:rPr>
              <a:t>明确应收款项的范围</a:t>
            </a:r>
            <a:endParaRPr lang="en-US" altLang="zh-CN" sz="2000" b="1" dirty="0">
              <a:latin typeface="黑体" panose="02010600030101010101" pitchFamily="2" charset="-122"/>
              <a:ea typeface="黑体" panose="02010600030101010101" pitchFamily="2" charset="-122"/>
            </a:endParaRPr>
          </a:p>
        </p:txBody>
      </p:sp>
      <p:sp>
        <p:nvSpPr>
          <p:cNvPr id="1682441" name="矩形 1682440"/>
          <p:cNvSpPr/>
          <p:nvPr/>
        </p:nvSpPr>
        <p:spPr>
          <a:xfrm>
            <a:off x="2917825" y="291941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2</a:t>
            </a:r>
            <a:r>
              <a:rPr lang="en-GB" altLang="zh-CN" sz="2000" b="1">
                <a:latin typeface="黑体" panose="02010600030101010101" pitchFamily="2" charset="-122"/>
                <a:ea typeface="黑体" panose="02010600030101010101" pitchFamily="2" charset="-122"/>
              </a:rPr>
              <a:t>  </a:t>
            </a:r>
            <a:r>
              <a:rPr lang="en-GB" altLang="en-US" sz="2000" b="1" err="1">
                <a:latin typeface="黑体" panose="02010600030101010101" pitchFamily="2" charset="-122"/>
                <a:ea typeface="黑体" panose="02010600030101010101" pitchFamily="2" charset="-122"/>
              </a:rPr>
              <a:t>明确应收款项管理职责</a:t>
            </a:r>
            <a:endParaRPr lang="en-US" altLang="zh-CN" sz="2000" b="1" dirty="0">
              <a:latin typeface="黑体" panose="02010600030101010101" pitchFamily="2" charset="-122"/>
              <a:ea typeface="黑体" panose="02010600030101010101" pitchFamily="2" charset="-122"/>
            </a:endParaRPr>
          </a:p>
        </p:txBody>
      </p:sp>
      <p:sp>
        <p:nvSpPr>
          <p:cNvPr id="1682442" name="矩形 1682441"/>
          <p:cNvSpPr/>
          <p:nvPr/>
        </p:nvSpPr>
        <p:spPr>
          <a:xfrm>
            <a:off x="2917825" y="4129088"/>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3</a:t>
            </a:r>
            <a:r>
              <a:rPr lang="en-GB" altLang="zh-CN" sz="2000" b="1">
                <a:latin typeface="黑体" panose="02010600030101010101" pitchFamily="2" charset="-122"/>
                <a:ea typeface="黑体" panose="02010600030101010101" pitchFamily="2" charset="-122"/>
              </a:rPr>
              <a:t>  </a:t>
            </a:r>
            <a:r>
              <a:rPr lang="en-GB" altLang="en-US" sz="2000" b="1" err="1">
                <a:latin typeface="黑体" panose="02010600030101010101" pitchFamily="2" charset="-122"/>
                <a:ea typeface="黑体" panose="02010600030101010101" pitchFamily="2" charset="-122"/>
              </a:rPr>
              <a:t>应收款项的审核和记账</a:t>
            </a:r>
            <a:endParaRPr lang="en-US" altLang="zh-CN" sz="2000" b="1" dirty="0">
              <a:latin typeface="黑体" panose="02010600030101010101" pitchFamily="2" charset="-122"/>
              <a:ea typeface="黑体" panose="02010600030101010101" pitchFamily="2" charset="-122"/>
            </a:endParaRPr>
          </a:p>
        </p:txBody>
      </p:sp>
      <p:sp>
        <p:nvSpPr>
          <p:cNvPr id="1682443" name="矩形 1682442"/>
          <p:cNvSpPr/>
          <p:nvPr/>
        </p:nvSpPr>
        <p:spPr>
          <a:xfrm>
            <a:off x="2917825" y="5321300"/>
            <a:ext cx="3598863"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4</a:t>
            </a:r>
            <a:r>
              <a:rPr lang="en-GB" altLang="zh-CN" sz="2000" b="1">
                <a:latin typeface="黑体" panose="02010600030101010101" pitchFamily="2" charset="-122"/>
                <a:ea typeface="黑体" panose="02010600030101010101" pitchFamily="2" charset="-122"/>
              </a:rPr>
              <a:t>  </a:t>
            </a:r>
            <a:r>
              <a:rPr lang="en-GB" altLang="en-US" sz="2000" b="1" err="1">
                <a:latin typeface="黑体" panose="02010600030101010101" pitchFamily="2" charset="-122"/>
                <a:ea typeface="黑体" panose="02010600030101010101" pitchFamily="2" charset="-122"/>
              </a:rPr>
              <a:t>应收款项核对与清收</a:t>
            </a:r>
            <a:endParaRPr lang="en-US" altLang="zh-CN" sz="2000" b="1" dirty="0">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682436"/>
                                        </p:tgtEl>
                                        <p:attrNameLst>
                                          <p:attrName>style.visibility</p:attrName>
                                        </p:attrNameLst>
                                      </p:cBhvr>
                                      <p:to>
                                        <p:strVal val="visible"/>
                                      </p:to>
                                    </p:set>
                                    <p:animEffect transition="in" filter="diamond(in)">
                                      <p:cBhvr>
                                        <p:cTn id="7" dur="2000"/>
                                        <p:tgtEl>
                                          <p:spTgt spid="168243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2440"/>
                                        </p:tgtEl>
                                        <p:attrNameLst>
                                          <p:attrName>style.visibility</p:attrName>
                                        </p:attrNameLst>
                                      </p:cBhvr>
                                      <p:to>
                                        <p:strVal val="visible"/>
                                      </p:to>
                                    </p:set>
                                    <p:anim calcmode="lin" valueType="num">
                                      <p:cBhvr>
                                        <p:cTn id="12" dur="500" fill="hold"/>
                                        <p:tgtEl>
                                          <p:spTgt spid="1682440"/>
                                        </p:tgtEl>
                                        <p:attrNameLst>
                                          <p:attrName>ppt_x</p:attrName>
                                        </p:attrNameLst>
                                      </p:cBhvr>
                                      <p:tavLst>
                                        <p:tav tm="0">
                                          <p:val>
                                            <p:strVal val="#ppt_x"/>
                                          </p:val>
                                        </p:tav>
                                        <p:tav tm="100000">
                                          <p:val>
                                            <p:strVal val="#ppt_x"/>
                                          </p:val>
                                        </p:tav>
                                      </p:tavLst>
                                    </p:anim>
                                    <p:anim calcmode="lin" valueType="num">
                                      <p:cBhvr>
                                        <p:cTn id="13" dur="500" fill="hold"/>
                                        <p:tgtEl>
                                          <p:spTgt spid="1682440"/>
                                        </p:tgtEl>
                                        <p:attrNameLst>
                                          <p:attrName>ppt_y</p:attrName>
                                        </p:attrNameLst>
                                      </p:cBhvr>
                                      <p:tavLst>
                                        <p:tav tm="0">
                                          <p:val>
                                            <p:strVal val="#ppt_y-#ppt_h/2"/>
                                          </p:val>
                                        </p:tav>
                                        <p:tav tm="100000">
                                          <p:val>
                                            <p:strVal val="#ppt_y"/>
                                          </p:val>
                                        </p:tav>
                                      </p:tavLst>
                                    </p:anim>
                                    <p:anim calcmode="lin" valueType="num">
                                      <p:cBhvr>
                                        <p:cTn id="14" dur="500" fill="hold"/>
                                        <p:tgtEl>
                                          <p:spTgt spid="1682440"/>
                                        </p:tgtEl>
                                        <p:attrNameLst>
                                          <p:attrName>ppt_w</p:attrName>
                                        </p:attrNameLst>
                                      </p:cBhvr>
                                      <p:tavLst>
                                        <p:tav tm="0">
                                          <p:val>
                                            <p:strVal val="#ppt_w"/>
                                          </p:val>
                                        </p:tav>
                                        <p:tav tm="100000">
                                          <p:val>
                                            <p:strVal val="#ppt_w"/>
                                          </p:val>
                                        </p:tav>
                                      </p:tavLst>
                                    </p:anim>
                                    <p:anim calcmode="lin" valueType="num">
                                      <p:cBhvr>
                                        <p:cTn id="15" dur="500" fill="hold"/>
                                        <p:tgtEl>
                                          <p:spTgt spid="1682440"/>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nodeType="afterEffect">
                                  <p:stCondLst>
                                    <p:cond delay="0"/>
                                  </p:stCondLst>
                                  <p:childTnLst>
                                    <p:set>
                                      <p:cBhvr>
                                        <p:cTn id="18" dur="1" fill="hold">
                                          <p:stCondLst>
                                            <p:cond delay="0"/>
                                          </p:stCondLst>
                                        </p:cTn>
                                        <p:tgtEl>
                                          <p:spTgt spid="1682437"/>
                                        </p:tgtEl>
                                        <p:attrNameLst>
                                          <p:attrName>style.visibility</p:attrName>
                                        </p:attrNameLst>
                                      </p:cBhvr>
                                      <p:to>
                                        <p:strVal val="visible"/>
                                      </p:to>
                                    </p:set>
                                    <p:anim calcmode="lin" valueType="num">
                                      <p:cBhvr>
                                        <p:cTn id="19" dur="500" fill="hold"/>
                                        <p:tgtEl>
                                          <p:spTgt spid="1682437"/>
                                        </p:tgtEl>
                                        <p:attrNameLst>
                                          <p:attrName>ppt_x</p:attrName>
                                        </p:attrNameLst>
                                      </p:cBhvr>
                                      <p:tavLst>
                                        <p:tav tm="0">
                                          <p:val>
                                            <p:strVal val="#ppt_x"/>
                                          </p:val>
                                        </p:tav>
                                        <p:tav tm="100000">
                                          <p:val>
                                            <p:strVal val="#ppt_x"/>
                                          </p:val>
                                        </p:tav>
                                      </p:tavLst>
                                    </p:anim>
                                    <p:anim calcmode="lin" valueType="num">
                                      <p:cBhvr>
                                        <p:cTn id="20" dur="500" fill="hold"/>
                                        <p:tgtEl>
                                          <p:spTgt spid="1682437"/>
                                        </p:tgtEl>
                                        <p:attrNameLst>
                                          <p:attrName>ppt_y</p:attrName>
                                        </p:attrNameLst>
                                      </p:cBhvr>
                                      <p:tavLst>
                                        <p:tav tm="0">
                                          <p:val>
                                            <p:strVal val="#ppt_y-#ppt_h/2"/>
                                          </p:val>
                                        </p:tav>
                                        <p:tav tm="100000">
                                          <p:val>
                                            <p:strVal val="#ppt_y"/>
                                          </p:val>
                                        </p:tav>
                                      </p:tavLst>
                                    </p:anim>
                                    <p:anim calcmode="lin" valueType="num">
                                      <p:cBhvr>
                                        <p:cTn id="21" dur="500" fill="hold"/>
                                        <p:tgtEl>
                                          <p:spTgt spid="1682437"/>
                                        </p:tgtEl>
                                        <p:attrNameLst>
                                          <p:attrName>ppt_w</p:attrName>
                                        </p:attrNameLst>
                                      </p:cBhvr>
                                      <p:tavLst>
                                        <p:tav tm="0">
                                          <p:val>
                                            <p:strVal val="#ppt_w"/>
                                          </p:val>
                                        </p:tav>
                                        <p:tav tm="100000">
                                          <p:val>
                                            <p:strVal val="#ppt_w"/>
                                          </p:val>
                                        </p:tav>
                                      </p:tavLst>
                                    </p:anim>
                                    <p:anim calcmode="lin" valueType="num">
                                      <p:cBhvr>
                                        <p:cTn id="22" dur="500" fill="hold"/>
                                        <p:tgtEl>
                                          <p:spTgt spid="1682437"/>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2441"/>
                                        </p:tgtEl>
                                        <p:attrNameLst>
                                          <p:attrName>style.visibility</p:attrName>
                                        </p:attrNameLst>
                                      </p:cBhvr>
                                      <p:to>
                                        <p:strVal val="visible"/>
                                      </p:to>
                                    </p:set>
                                    <p:anim calcmode="lin" valueType="num">
                                      <p:cBhvr>
                                        <p:cTn id="26" dur="500" fill="hold"/>
                                        <p:tgtEl>
                                          <p:spTgt spid="1682441"/>
                                        </p:tgtEl>
                                        <p:attrNameLst>
                                          <p:attrName>ppt_x</p:attrName>
                                        </p:attrNameLst>
                                      </p:cBhvr>
                                      <p:tavLst>
                                        <p:tav tm="0">
                                          <p:val>
                                            <p:strVal val="#ppt_x"/>
                                          </p:val>
                                        </p:tav>
                                        <p:tav tm="100000">
                                          <p:val>
                                            <p:strVal val="#ppt_x"/>
                                          </p:val>
                                        </p:tav>
                                      </p:tavLst>
                                    </p:anim>
                                    <p:anim calcmode="lin" valueType="num">
                                      <p:cBhvr>
                                        <p:cTn id="27" dur="500" fill="hold"/>
                                        <p:tgtEl>
                                          <p:spTgt spid="1682441"/>
                                        </p:tgtEl>
                                        <p:attrNameLst>
                                          <p:attrName>ppt_y</p:attrName>
                                        </p:attrNameLst>
                                      </p:cBhvr>
                                      <p:tavLst>
                                        <p:tav tm="0">
                                          <p:val>
                                            <p:strVal val="#ppt_y-#ppt_h/2"/>
                                          </p:val>
                                        </p:tav>
                                        <p:tav tm="100000">
                                          <p:val>
                                            <p:strVal val="#ppt_y"/>
                                          </p:val>
                                        </p:tav>
                                      </p:tavLst>
                                    </p:anim>
                                    <p:anim calcmode="lin" valueType="num">
                                      <p:cBhvr>
                                        <p:cTn id="28" dur="500" fill="hold"/>
                                        <p:tgtEl>
                                          <p:spTgt spid="1682441"/>
                                        </p:tgtEl>
                                        <p:attrNameLst>
                                          <p:attrName>ppt_w</p:attrName>
                                        </p:attrNameLst>
                                      </p:cBhvr>
                                      <p:tavLst>
                                        <p:tav tm="0">
                                          <p:val>
                                            <p:strVal val="#ppt_w"/>
                                          </p:val>
                                        </p:tav>
                                        <p:tav tm="100000">
                                          <p:val>
                                            <p:strVal val="#ppt_w"/>
                                          </p:val>
                                        </p:tav>
                                      </p:tavLst>
                                    </p:anim>
                                    <p:anim calcmode="lin" valueType="num">
                                      <p:cBhvr>
                                        <p:cTn id="29" dur="500" fill="hold"/>
                                        <p:tgtEl>
                                          <p:spTgt spid="1682441"/>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nodeType="afterEffect">
                                  <p:stCondLst>
                                    <p:cond delay="0"/>
                                  </p:stCondLst>
                                  <p:childTnLst>
                                    <p:set>
                                      <p:cBhvr>
                                        <p:cTn id="32" dur="1" fill="hold">
                                          <p:stCondLst>
                                            <p:cond delay="0"/>
                                          </p:stCondLst>
                                        </p:cTn>
                                        <p:tgtEl>
                                          <p:spTgt spid="1682438"/>
                                        </p:tgtEl>
                                        <p:attrNameLst>
                                          <p:attrName>style.visibility</p:attrName>
                                        </p:attrNameLst>
                                      </p:cBhvr>
                                      <p:to>
                                        <p:strVal val="visible"/>
                                      </p:to>
                                    </p:set>
                                    <p:anim calcmode="lin" valueType="num">
                                      <p:cBhvr>
                                        <p:cTn id="33" dur="500" fill="hold"/>
                                        <p:tgtEl>
                                          <p:spTgt spid="1682438"/>
                                        </p:tgtEl>
                                        <p:attrNameLst>
                                          <p:attrName>ppt_x</p:attrName>
                                        </p:attrNameLst>
                                      </p:cBhvr>
                                      <p:tavLst>
                                        <p:tav tm="0">
                                          <p:val>
                                            <p:strVal val="#ppt_x"/>
                                          </p:val>
                                        </p:tav>
                                        <p:tav tm="100000">
                                          <p:val>
                                            <p:strVal val="#ppt_x"/>
                                          </p:val>
                                        </p:tav>
                                      </p:tavLst>
                                    </p:anim>
                                    <p:anim calcmode="lin" valueType="num">
                                      <p:cBhvr>
                                        <p:cTn id="34" dur="500" fill="hold"/>
                                        <p:tgtEl>
                                          <p:spTgt spid="1682438"/>
                                        </p:tgtEl>
                                        <p:attrNameLst>
                                          <p:attrName>ppt_y</p:attrName>
                                        </p:attrNameLst>
                                      </p:cBhvr>
                                      <p:tavLst>
                                        <p:tav tm="0">
                                          <p:val>
                                            <p:strVal val="#ppt_y-#ppt_h/2"/>
                                          </p:val>
                                        </p:tav>
                                        <p:tav tm="100000">
                                          <p:val>
                                            <p:strVal val="#ppt_y"/>
                                          </p:val>
                                        </p:tav>
                                      </p:tavLst>
                                    </p:anim>
                                    <p:anim calcmode="lin" valueType="num">
                                      <p:cBhvr>
                                        <p:cTn id="35" dur="500" fill="hold"/>
                                        <p:tgtEl>
                                          <p:spTgt spid="1682438"/>
                                        </p:tgtEl>
                                        <p:attrNameLst>
                                          <p:attrName>ppt_w</p:attrName>
                                        </p:attrNameLst>
                                      </p:cBhvr>
                                      <p:tavLst>
                                        <p:tav tm="0">
                                          <p:val>
                                            <p:strVal val="#ppt_w"/>
                                          </p:val>
                                        </p:tav>
                                        <p:tav tm="100000">
                                          <p:val>
                                            <p:strVal val="#ppt_w"/>
                                          </p:val>
                                        </p:tav>
                                      </p:tavLst>
                                    </p:anim>
                                    <p:anim calcmode="lin" valueType="num">
                                      <p:cBhvr>
                                        <p:cTn id="36" dur="500" fill="hold"/>
                                        <p:tgtEl>
                                          <p:spTgt spid="1682438"/>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2442"/>
                                        </p:tgtEl>
                                        <p:attrNameLst>
                                          <p:attrName>style.visibility</p:attrName>
                                        </p:attrNameLst>
                                      </p:cBhvr>
                                      <p:to>
                                        <p:strVal val="visible"/>
                                      </p:to>
                                    </p:set>
                                    <p:anim calcmode="lin" valueType="num">
                                      <p:cBhvr>
                                        <p:cTn id="40" dur="500" fill="hold"/>
                                        <p:tgtEl>
                                          <p:spTgt spid="1682442"/>
                                        </p:tgtEl>
                                        <p:attrNameLst>
                                          <p:attrName>ppt_x</p:attrName>
                                        </p:attrNameLst>
                                      </p:cBhvr>
                                      <p:tavLst>
                                        <p:tav tm="0">
                                          <p:val>
                                            <p:strVal val="#ppt_x"/>
                                          </p:val>
                                        </p:tav>
                                        <p:tav tm="100000">
                                          <p:val>
                                            <p:strVal val="#ppt_x"/>
                                          </p:val>
                                        </p:tav>
                                      </p:tavLst>
                                    </p:anim>
                                    <p:anim calcmode="lin" valueType="num">
                                      <p:cBhvr>
                                        <p:cTn id="41" dur="500" fill="hold"/>
                                        <p:tgtEl>
                                          <p:spTgt spid="1682442"/>
                                        </p:tgtEl>
                                        <p:attrNameLst>
                                          <p:attrName>ppt_y</p:attrName>
                                        </p:attrNameLst>
                                      </p:cBhvr>
                                      <p:tavLst>
                                        <p:tav tm="0">
                                          <p:val>
                                            <p:strVal val="#ppt_y-#ppt_h/2"/>
                                          </p:val>
                                        </p:tav>
                                        <p:tav tm="100000">
                                          <p:val>
                                            <p:strVal val="#ppt_y"/>
                                          </p:val>
                                        </p:tav>
                                      </p:tavLst>
                                    </p:anim>
                                    <p:anim calcmode="lin" valueType="num">
                                      <p:cBhvr>
                                        <p:cTn id="42" dur="500" fill="hold"/>
                                        <p:tgtEl>
                                          <p:spTgt spid="1682442"/>
                                        </p:tgtEl>
                                        <p:attrNameLst>
                                          <p:attrName>ppt_w</p:attrName>
                                        </p:attrNameLst>
                                      </p:cBhvr>
                                      <p:tavLst>
                                        <p:tav tm="0">
                                          <p:val>
                                            <p:strVal val="#ppt_w"/>
                                          </p:val>
                                        </p:tav>
                                        <p:tav tm="100000">
                                          <p:val>
                                            <p:strVal val="#ppt_w"/>
                                          </p:val>
                                        </p:tav>
                                      </p:tavLst>
                                    </p:anim>
                                    <p:anim calcmode="lin" valueType="num">
                                      <p:cBhvr>
                                        <p:cTn id="43" dur="500" fill="hold"/>
                                        <p:tgtEl>
                                          <p:spTgt spid="1682442"/>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nodeType="afterEffect">
                                  <p:stCondLst>
                                    <p:cond delay="0"/>
                                  </p:stCondLst>
                                  <p:childTnLst>
                                    <p:set>
                                      <p:cBhvr>
                                        <p:cTn id="46" dur="1" fill="hold">
                                          <p:stCondLst>
                                            <p:cond delay="0"/>
                                          </p:stCondLst>
                                        </p:cTn>
                                        <p:tgtEl>
                                          <p:spTgt spid="1682439"/>
                                        </p:tgtEl>
                                        <p:attrNameLst>
                                          <p:attrName>style.visibility</p:attrName>
                                        </p:attrNameLst>
                                      </p:cBhvr>
                                      <p:to>
                                        <p:strVal val="visible"/>
                                      </p:to>
                                    </p:set>
                                    <p:anim calcmode="lin" valueType="num">
                                      <p:cBhvr>
                                        <p:cTn id="47" dur="500" fill="hold"/>
                                        <p:tgtEl>
                                          <p:spTgt spid="1682439"/>
                                        </p:tgtEl>
                                        <p:attrNameLst>
                                          <p:attrName>ppt_x</p:attrName>
                                        </p:attrNameLst>
                                      </p:cBhvr>
                                      <p:tavLst>
                                        <p:tav tm="0">
                                          <p:val>
                                            <p:strVal val="#ppt_x"/>
                                          </p:val>
                                        </p:tav>
                                        <p:tav tm="100000">
                                          <p:val>
                                            <p:strVal val="#ppt_x"/>
                                          </p:val>
                                        </p:tav>
                                      </p:tavLst>
                                    </p:anim>
                                    <p:anim calcmode="lin" valueType="num">
                                      <p:cBhvr>
                                        <p:cTn id="48" dur="500" fill="hold"/>
                                        <p:tgtEl>
                                          <p:spTgt spid="1682439"/>
                                        </p:tgtEl>
                                        <p:attrNameLst>
                                          <p:attrName>ppt_y</p:attrName>
                                        </p:attrNameLst>
                                      </p:cBhvr>
                                      <p:tavLst>
                                        <p:tav tm="0">
                                          <p:val>
                                            <p:strVal val="#ppt_y-#ppt_h/2"/>
                                          </p:val>
                                        </p:tav>
                                        <p:tav tm="100000">
                                          <p:val>
                                            <p:strVal val="#ppt_y"/>
                                          </p:val>
                                        </p:tav>
                                      </p:tavLst>
                                    </p:anim>
                                    <p:anim calcmode="lin" valueType="num">
                                      <p:cBhvr>
                                        <p:cTn id="49" dur="500" fill="hold"/>
                                        <p:tgtEl>
                                          <p:spTgt spid="1682439"/>
                                        </p:tgtEl>
                                        <p:attrNameLst>
                                          <p:attrName>ppt_w</p:attrName>
                                        </p:attrNameLst>
                                      </p:cBhvr>
                                      <p:tavLst>
                                        <p:tav tm="0">
                                          <p:val>
                                            <p:strVal val="#ppt_w"/>
                                          </p:val>
                                        </p:tav>
                                        <p:tav tm="100000">
                                          <p:val>
                                            <p:strVal val="#ppt_w"/>
                                          </p:val>
                                        </p:tav>
                                      </p:tavLst>
                                    </p:anim>
                                    <p:anim calcmode="lin" valueType="num">
                                      <p:cBhvr>
                                        <p:cTn id="50" dur="500" fill="hold"/>
                                        <p:tgtEl>
                                          <p:spTgt spid="1682439"/>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2443"/>
                                        </p:tgtEl>
                                        <p:attrNameLst>
                                          <p:attrName>style.visibility</p:attrName>
                                        </p:attrNameLst>
                                      </p:cBhvr>
                                      <p:to>
                                        <p:strVal val="visible"/>
                                      </p:to>
                                    </p:set>
                                    <p:anim calcmode="lin" valueType="num">
                                      <p:cBhvr>
                                        <p:cTn id="54" dur="500" fill="hold"/>
                                        <p:tgtEl>
                                          <p:spTgt spid="1682443"/>
                                        </p:tgtEl>
                                        <p:attrNameLst>
                                          <p:attrName>ppt_x</p:attrName>
                                        </p:attrNameLst>
                                      </p:cBhvr>
                                      <p:tavLst>
                                        <p:tav tm="0">
                                          <p:val>
                                            <p:strVal val="#ppt_x"/>
                                          </p:val>
                                        </p:tav>
                                        <p:tav tm="100000">
                                          <p:val>
                                            <p:strVal val="#ppt_x"/>
                                          </p:val>
                                        </p:tav>
                                      </p:tavLst>
                                    </p:anim>
                                    <p:anim calcmode="lin" valueType="num">
                                      <p:cBhvr>
                                        <p:cTn id="55" dur="500" fill="hold"/>
                                        <p:tgtEl>
                                          <p:spTgt spid="1682443"/>
                                        </p:tgtEl>
                                        <p:attrNameLst>
                                          <p:attrName>ppt_y</p:attrName>
                                        </p:attrNameLst>
                                      </p:cBhvr>
                                      <p:tavLst>
                                        <p:tav tm="0">
                                          <p:val>
                                            <p:strVal val="#ppt_y-#ppt_h/2"/>
                                          </p:val>
                                        </p:tav>
                                        <p:tav tm="100000">
                                          <p:val>
                                            <p:strVal val="#ppt_y"/>
                                          </p:val>
                                        </p:tav>
                                      </p:tavLst>
                                    </p:anim>
                                    <p:anim calcmode="lin" valueType="num">
                                      <p:cBhvr>
                                        <p:cTn id="56" dur="500" fill="hold"/>
                                        <p:tgtEl>
                                          <p:spTgt spid="1682443"/>
                                        </p:tgtEl>
                                        <p:attrNameLst>
                                          <p:attrName>ppt_w</p:attrName>
                                        </p:attrNameLst>
                                      </p:cBhvr>
                                      <p:tavLst>
                                        <p:tav tm="0">
                                          <p:val>
                                            <p:strVal val="#ppt_w"/>
                                          </p:val>
                                        </p:tav>
                                        <p:tav tm="100000">
                                          <p:val>
                                            <p:strVal val="#ppt_w"/>
                                          </p:val>
                                        </p:tav>
                                      </p:tavLst>
                                    </p:anim>
                                    <p:anim calcmode="lin" valueType="num">
                                      <p:cBhvr>
                                        <p:cTn id="57" dur="500" fill="hold"/>
                                        <p:tgtEl>
                                          <p:spTgt spid="16824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2436" grpId="0" bldLvl="0" animBg="1"/>
      <p:bldP spid="1682440" grpId="0" bldLvl="0" animBg="1"/>
      <p:bldP spid="1682441" grpId="0" bldLvl="0" animBg="1"/>
      <p:bldP spid="1682442" grpId="0" bldLvl="0" animBg="1"/>
      <p:bldP spid="1682443" grpId="0" bldLvl="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3460" name="矩形 1683459"/>
          <p:cNvSpPr/>
          <p:nvPr/>
        </p:nvSpPr>
        <p:spPr>
          <a:xfrm>
            <a:off x="1130300" y="1385888"/>
            <a:ext cx="935038" cy="4678362"/>
          </a:xfrm>
          <a:prstGeom prst="rect">
            <a:avLst/>
          </a:prstGeom>
          <a:solidFill>
            <a:srgbClr val="990000"/>
          </a:solidFill>
          <a:ln w="9525">
            <a:noFill/>
          </a:ln>
        </p:spPr>
        <p:txBody>
          <a:bodyPr anchor="ctr"/>
          <a:lstStyle/>
          <a:p>
            <a:pPr algn="ctr"/>
            <a:r>
              <a:rPr lang="en-US" altLang="zh-CN" sz="2200" b="1">
                <a:solidFill>
                  <a:srgbClr val="FFFFFF"/>
                </a:solidFill>
                <a:latin typeface="华文楷体" pitchFamily="2" charset="-122"/>
                <a:ea typeface="宋体" panose="02010600030101010101" pitchFamily="2" charset="-122"/>
              </a:rPr>
              <a:t>2.4.3</a:t>
            </a:r>
            <a:br>
              <a:rPr lang="en-US" altLang="zh-CN" sz="2200" b="1">
                <a:solidFill>
                  <a:srgbClr val="FFFFFF"/>
                </a:solidFill>
                <a:latin typeface="华文楷体" pitchFamily="2" charset="-122"/>
                <a:ea typeface="宋体" panose="02010600030101010101" pitchFamily="2" charset="-122"/>
              </a:rPr>
            </a:br>
            <a:r>
              <a:rPr lang="en-US" altLang="zh-CN" sz="2800" b="1" dirty="0">
                <a:solidFill>
                  <a:srgbClr val="FFFFFF"/>
                </a:solidFill>
                <a:latin typeface="华文楷体" pitchFamily="2" charset="-122"/>
                <a:ea typeface="宋体" panose="02010600030101010101" pitchFamily="2" charset="-122"/>
              </a:rPr>
              <a:t>  </a:t>
            </a:r>
            <a:br>
              <a:rPr lang="en-US" altLang="zh-CN" sz="2800" b="1" dirty="0">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存货管理业务流程</a:t>
            </a:r>
            <a:endParaRPr lang="zh-CN" altLang="en-US" sz="2800" b="1">
              <a:solidFill>
                <a:srgbClr val="FFFFFF"/>
              </a:solidFill>
              <a:latin typeface="Arial" panose="020B0604020202020204" pitchFamily="34" charset="0"/>
              <a:ea typeface="黑体" panose="02010600030101010101" pitchFamily="2" charset="-122"/>
            </a:endParaRPr>
          </a:p>
        </p:txBody>
      </p:sp>
      <p:sp>
        <p:nvSpPr>
          <p:cNvPr id="1683461" name="下箭头 1683460"/>
          <p:cNvSpPr/>
          <p:nvPr/>
        </p:nvSpPr>
        <p:spPr>
          <a:xfrm>
            <a:off x="4438650" y="2103438"/>
            <a:ext cx="611188"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3462" name="下箭头 1683461"/>
          <p:cNvSpPr/>
          <p:nvPr/>
        </p:nvSpPr>
        <p:spPr>
          <a:xfrm>
            <a:off x="4437063" y="3309938"/>
            <a:ext cx="611187"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3463" name="下箭头 1683462"/>
          <p:cNvSpPr/>
          <p:nvPr/>
        </p:nvSpPr>
        <p:spPr>
          <a:xfrm>
            <a:off x="4437063" y="4503738"/>
            <a:ext cx="611187" cy="719137"/>
          </a:xfrm>
          <a:prstGeom prst="downArrow">
            <a:avLst>
              <a:gd name="adj1" fmla="val 50000"/>
              <a:gd name="adj2" fmla="val 293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3464" name="矩形 1683463"/>
          <p:cNvSpPr/>
          <p:nvPr/>
        </p:nvSpPr>
        <p:spPr>
          <a:xfrm>
            <a:off x="2919413" y="1627188"/>
            <a:ext cx="3598862"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1  </a:t>
            </a:r>
            <a:r>
              <a:rPr lang="en-GB" altLang="en-US" sz="2000" b="1" err="1">
                <a:latin typeface="黑体" panose="02010600030101010101" pitchFamily="2" charset="-122"/>
                <a:ea typeface="黑体" panose="02010600030101010101" pitchFamily="2" charset="-122"/>
              </a:rPr>
              <a:t>存货的验收与入库</a:t>
            </a:r>
            <a:endParaRPr lang="zh-CN" altLang="en-US" sz="2000" b="1" dirty="0">
              <a:latin typeface="黑体" panose="02010600030101010101" pitchFamily="2" charset="-122"/>
              <a:ea typeface="黑体" panose="02010600030101010101" pitchFamily="2" charset="-122"/>
            </a:endParaRPr>
          </a:p>
        </p:txBody>
      </p:sp>
      <p:sp>
        <p:nvSpPr>
          <p:cNvPr id="1683465" name="矩形 1683464"/>
          <p:cNvSpPr/>
          <p:nvPr/>
        </p:nvSpPr>
        <p:spPr>
          <a:xfrm>
            <a:off x="2917825" y="2833688"/>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2  </a:t>
            </a:r>
            <a:r>
              <a:rPr lang="en-GB" altLang="en-US" sz="2000" b="1" err="1">
                <a:latin typeface="黑体" panose="02010600030101010101" pitchFamily="2" charset="-122"/>
                <a:ea typeface="黑体" panose="02010600030101010101" pitchFamily="2" charset="-122"/>
              </a:rPr>
              <a:t>存货储存与保管</a:t>
            </a:r>
            <a:endParaRPr lang="zh-CN" altLang="en-US" sz="2000" b="1" dirty="0">
              <a:latin typeface="黑体" panose="02010600030101010101" pitchFamily="2" charset="-122"/>
              <a:ea typeface="黑体" panose="02010600030101010101" pitchFamily="2" charset="-122"/>
            </a:endParaRPr>
          </a:p>
        </p:txBody>
      </p:sp>
      <p:sp>
        <p:nvSpPr>
          <p:cNvPr id="1683466" name="矩形 1683465"/>
          <p:cNvSpPr/>
          <p:nvPr/>
        </p:nvSpPr>
        <p:spPr>
          <a:xfrm>
            <a:off x="2917825" y="404336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3  </a:t>
            </a:r>
            <a:r>
              <a:rPr lang="en-GB" altLang="en-US" sz="2000" b="1" err="1">
                <a:latin typeface="黑体" panose="02010600030101010101" pitchFamily="2" charset="-122"/>
                <a:ea typeface="黑体" panose="02010600030101010101" pitchFamily="2" charset="-122"/>
              </a:rPr>
              <a:t>存货的领用与发出</a:t>
            </a:r>
            <a:endParaRPr lang="zh-CN" altLang="en-US" sz="2000" b="1" dirty="0">
              <a:latin typeface="黑体" panose="02010600030101010101" pitchFamily="2" charset="-122"/>
              <a:ea typeface="黑体" panose="02010600030101010101" pitchFamily="2" charset="-122"/>
            </a:endParaRPr>
          </a:p>
        </p:txBody>
      </p:sp>
      <p:sp>
        <p:nvSpPr>
          <p:cNvPr id="1683467" name="矩形 1683466"/>
          <p:cNvSpPr/>
          <p:nvPr/>
        </p:nvSpPr>
        <p:spPr>
          <a:xfrm>
            <a:off x="2917825" y="5235575"/>
            <a:ext cx="3598863"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pPr algn="ctr"/>
            <a:r>
              <a:rPr lang="en-GB" altLang="en-US" sz="2000" b="1">
                <a:latin typeface="黑体" panose="02010600030101010101" pitchFamily="2" charset="-122"/>
                <a:ea typeface="黑体" panose="02010600030101010101" pitchFamily="2" charset="-122"/>
              </a:rPr>
              <a:t>4  </a:t>
            </a:r>
            <a:r>
              <a:rPr lang="en-GB" altLang="en-US" sz="2000" b="1" err="1">
                <a:latin typeface="黑体" panose="02010600030101010101" pitchFamily="2" charset="-122"/>
                <a:ea typeface="黑体" panose="02010600030101010101" pitchFamily="2" charset="-122"/>
              </a:rPr>
              <a:t>存货的处置</a:t>
            </a:r>
            <a:endParaRPr lang="zh-CN" altLang="en-US" sz="2000" b="1" dirty="0">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683460"/>
                                        </p:tgtEl>
                                        <p:attrNameLst>
                                          <p:attrName>style.visibility</p:attrName>
                                        </p:attrNameLst>
                                      </p:cBhvr>
                                      <p:to>
                                        <p:strVal val="visible"/>
                                      </p:to>
                                    </p:set>
                                    <p:animEffect transition="in" filter="diamond(in)">
                                      <p:cBhvr>
                                        <p:cTn id="7" dur="1000"/>
                                        <p:tgtEl>
                                          <p:spTgt spid="168346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3464"/>
                                        </p:tgtEl>
                                        <p:attrNameLst>
                                          <p:attrName>style.visibility</p:attrName>
                                        </p:attrNameLst>
                                      </p:cBhvr>
                                      <p:to>
                                        <p:strVal val="visible"/>
                                      </p:to>
                                    </p:set>
                                    <p:anim calcmode="lin" valueType="num">
                                      <p:cBhvr>
                                        <p:cTn id="12" dur="500" fill="hold"/>
                                        <p:tgtEl>
                                          <p:spTgt spid="1683464"/>
                                        </p:tgtEl>
                                        <p:attrNameLst>
                                          <p:attrName>ppt_x</p:attrName>
                                        </p:attrNameLst>
                                      </p:cBhvr>
                                      <p:tavLst>
                                        <p:tav tm="0">
                                          <p:val>
                                            <p:strVal val="#ppt_x"/>
                                          </p:val>
                                        </p:tav>
                                        <p:tav tm="100000">
                                          <p:val>
                                            <p:strVal val="#ppt_x"/>
                                          </p:val>
                                        </p:tav>
                                      </p:tavLst>
                                    </p:anim>
                                    <p:anim calcmode="lin" valueType="num">
                                      <p:cBhvr>
                                        <p:cTn id="13" dur="500" fill="hold"/>
                                        <p:tgtEl>
                                          <p:spTgt spid="1683464"/>
                                        </p:tgtEl>
                                        <p:attrNameLst>
                                          <p:attrName>ppt_y</p:attrName>
                                        </p:attrNameLst>
                                      </p:cBhvr>
                                      <p:tavLst>
                                        <p:tav tm="0">
                                          <p:val>
                                            <p:strVal val="#ppt_y-#ppt_h/2"/>
                                          </p:val>
                                        </p:tav>
                                        <p:tav tm="100000">
                                          <p:val>
                                            <p:strVal val="#ppt_y"/>
                                          </p:val>
                                        </p:tav>
                                      </p:tavLst>
                                    </p:anim>
                                    <p:anim calcmode="lin" valueType="num">
                                      <p:cBhvr>
                                        <p:cTn id="14" dur="500" fill="hold"/>
                                        <p:tgtEl>
                                          <p:spTgt spid="1683464"/>
                                        </p:tgtEl>
                                        <p:attrNameLst>
                                          <p:attrName>ppt_w</p:attrName>
                                        </p:attrNameLst>
                                      </p:cBhvr>
                                      <p:tavLst>
                                        <p:tav tm="0">
                                          <p:val>
                                            <p:strVal val="#ppt_w"/>
                                          </p:val>
                                        </p:tav>
                                        <p:tav tm="100000">
                                          <p:val>
                                            <p:strVal val="#ppt_w"/>
                                          </p:val>
                                        </p:tav>
                                      </p:tavLst>
                                    </p:anim>
                                    <p:anim calcmode="lin" valueType="num">
                                      <p:cBhvr>
                                        <p:cTn id="15" dur="500" fill="hold"/>
                                        <p:tgtEl>
                                          <p:spTgt spid="1683464"/>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nodeType="afterEffect">
                                  <p:stCondLst>
                                    <p:cond delay="0"/>
                                  </p:stCondLst>
                                  <p:childTnLst>
                                    <p:set>
                                      <p:cBhvr>
                                        <p:cTn id="18" dur="1" fill="hold">
                                          <p:stCondLst>
                                            <p:cond delay="0"/>
                                          </p:stCondLst>
                                        </p:cTn>
                                        <p:tgtEl>
                                          <p:spTgt spid="1683461"/>
                                        </p:tgtEl>
                                        <p:attrNameLst>
                                          <p:attrName>style.visibility</p:attrName>
                                        </p:attrNameLst>
                                      </p:cBhvr>
                                      <p:to>
                                        <p:strVal val="visible"/>
                                      </p:to>
                                    </p:set>
                                    <p:anim calcmode="lin" valueType="num">
                                      <p:cBhvr>
                                        <p:cTn id="19" dur="500" fill="hold"/>
                                        <p:tgtEl>
                                          <p:spTgt spid="1683461"/>
                                        </p:tgtEl>
                                        <p:attrNameLst>
                                          <p:attrName>ppt_x</p:attrName>
                                        </p:attrNameLst>
                                      </p:cBhvr>
                                      <p:tavLst>
                                        <p:tav tm="0">
                                          <p:val>
                                            <p:strVal val="#ppt_x"/>
                                          </p:val>
                                        </p:tav>
                                        <p:tav tm="100000">
                                          <p:val>
                                            <p:strVal val="#ppt_x"/>
                                          </p:val>
                                        </p:tav>
                                      </p:tavLst>
                                    </p:anim>
                                    <p:anim calcmode="lin" valueType="num">
                                      <p:cBhvr>
                                        <p:cTn id="20" dur="500" fill="hold"/>
                                        <p:tgtEl>
                                          <p:spTgt spid="1683461"/>
                                        </p:tgtEl>
                                        <p:attrNameLst>
                                          <p:attrName>ppt_y</p:attrName>
                                        </p:attrNameLst>
                                      </p:cBhvr>
                                      <p:tavLst>
                                        <p:tav tm="0">
                                          <p:val>
                                            <p:strVal val="#ppt_y-#ppt_h/2"/>
                                          </p:val>
                                        </p:tav>
                                        <p:tav tm="100000">
                                          <p:val>
                                            <p:strVal val="#ppt_y"/>
                                          </p:val>
                                        </p:tav>
                                      </p:tavLst>
                                    </p:anim>
                                    <p:anim calcmode="lin" valueType="num">
                                      <p:cBhvr>
                                        <p:cTn id="21" dur="500" fill="hold"/>
                                        <p:tgtEl>
                                          <p:spTgt spid="1683461"/>
                                        </p:tgtEl>
                                        <p:attrNameLst>
                                          <p:attrName>ppt_w</p:attrName>
                                        </p:attrNameLst>
                                      </p:cBhvr>
                                      <p:tavLst>
                                        <p:tav tm="0">
                                          <p:val>
                                            <p:strVal val="#ppt_w"/>
                                          </p:val>
                                        </p:tav>
                                        <p:tav tm="100000">
                                          <p:val>
                                            <p:strVal val="#ppt_w"/>
                                          </p:val>
                                        </p:tav>
                                      </p:tavLst>
                                    </p:anim>
                                    <p:anim calcmode="lin" valueType="num">
                                      <p:cBhvr>
                                        <p:cTn id="22" dur="500" fill="hold"/>
                                        <p:tgtEl>
                                          <p:spTgt spid="1683461"/>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3465"/>
                                        </p:tgtEl>
                                        <p:attrNameLst>
                                          <p:attrName>style.visibility</p:attrName>
                                        </p:attrNameLst>
                                      </p:cBhvr>
                                      <p:to>
                                        <p:strVal val="visible"/>
                                      </p:to>
                                    </p:set>
                                    <p:anim calcmode="lin" valueType="num">
                                      <p:cBhvr>
                                        <p:cTn id="26" dur="500" fill="hold"/>
                                        <p:tgtEl>
                                          <p:spTgt spid="1683465"/>
                                        </p:tgtEl>
                                        <p:attrNameLst>
                                          <p:attrName>ppt_x</p:attrName>
                                        </p:attrNameLst>
                                      </p:cBhvr>
                                      <p:tavLst>
                                        <p:tav tm="0">
                                          <p:val>
                                            <p:strVal val="#ppt_x"/>
                                          </p:val>
                                        </p:tav>
                                        <p:tav tm="100000">
                                          <p:val>
                                            <p:strVal val="#ppt_x"/>
                                          </p:val>
                                        </p:tav>
                                      </p:tavLst>
                                    </p:anim>
                                    <p:anim calcmode="lin" valueType="num">
                                      <p:cBhvr>
                                        <p:cTn id="27" dur="500" fill="hold"/>
                                        <p:tgtEl>
                                          <p:spTgt spid="1683465"/>
                                        </p:tgtEl>
                                        <p:attrNameLst>
                                          <p:attrName>ppt_y</p:attrName>
                                        </p:attrNameLst>
                                      </p:cBhvr>
                                      <p:tavLst>
                                        <p:tav tm="0">
                                          <p:val>
                                            <p:strVal val="#ppt_y-#ppt_h/2"/>
                                          </p:val>
                                        </p:tav>
                                        <p:tav tm="100000">
                                          <p:val>
                                            <p:strVal val="#ppt_y"/>
                                          </p:val>
                                        </p:tav>
                                      </p:tavLst>
                                    </p:anim>
                                    <p:anim calcmode="lin" valueType="num">
                                      <p:cBhvr>
                                        <p:cTn id="28" dur="500" fill="hold"/>
                                        <p:tgtEl>
                                          <p:spTgt spid="1683465"/>
                                        </p:tgtEl>
                                        <p:attrNameLst>
                                          <p:attrName>ppt_w</p:attrName>
                                        </p:attrNameLst>
                                      </p:cBhvr>
                                      <p:tavLst>
                                        <p:tav tm="0">
                                          <p:val>
                                            <p:strVal val="#ppt_w"/>
                                          </p:val>
                                        </p:tav>
                                        <p:tav tm="100000">
                                          <p:val>
                                            <p:strVal val="#ppt_w"/>
                                          </p:val>
                                        </p:tav>
                                      </p:tavLst>
                                    </p:anim>
                                    <p:anim calcmode="lin" valueType="num">
                                      <p:cBhvr>
                                        <p:cTn id="29" dur="500" fill="hold"/>
                                        <p:tgtEl>
                                          <p:spTgt spid="1683465"/>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nodeType="afterEffect">
                                  <p:stCondLst>
                                    <p:cond delay="0"/>
                                  </p:stCondLst>
                                  <p:childTnLst>
                                    <p:set>
                                      <p:cBhvr>
                                        <p:cTn id="32" dur="1" fill="hold">
                                          <p:stCondLst>
                                            <p:cond delay="0"/>
                                          </p:stCondLst>
                                        </p:cTn>
                                        <p:tgtEl>
                                          <p:spTgt spid="1683462"/>
                                        </p:tgtEl>
                                        <p:attrNameLst>
                                          <p:attrName>style.visibility</p:attrName>
                                        </p:attrNameLst>
                                      </p:cBhvr>
                                      <p:to>
                                        <p:strVal val="visible"/>
                                      </p:to>
                                    </p:set>
                                    <p:anim calcmode="lin" valueType="num">
                                      <p:cBhvr>
                                        <p:cTn id="33" dur="500" fill="hold"/>
                                        <p:tgtEl>
                                          <p:spTgt spid="1683462"/>
                                        </p:tgtEl>
                                        <p:attrNameLst>
                                          <p:attrName>ppt_x</p:attrName>
                                        </p:attrNameLst>
                                      </p:cBhvr>
                                      <p:tavLst>
                                        <p:tav tm="0">
                                          <p:val>
                                            <p:strVal val="#ppt_x"/>
                                          </p:val>
                                        </p:tav>
                                        <p:tav tm="100000">
                                          <p:val>
                                            <p:strVal val="#ppt_x"/>
                                          </p:val>
                                        </p:tav>
                                      </p:tavLst>
                                    </p:anim>
                                    <p:anim calcmode="lin" valueType="num">
                                      <p:cBhvr>
                                        <p:cTn id="34" dur="500" fill="hold"/>
                                        <p:tgtEl>
                                          <p:spTgt spid="1683462"/>
                                        </p:tgtEl>
                                        <p:attrNameLst>
                                          <p:attrName>ppt_y</p:attrName>
                                        </p:attrNameLst>
                                      </p:cBhvr>
                                      <p:tavLst>
                                        <p:tav tm="0">
                                          <p:val>
                                            <p:strVal val="#ppt_y-#ppt_h/2"/>
                                          </p:val>
                                        </p:tav>
                                        <p:tav tm="100000">
                                          <p:val>
                                            <p:strVal val="#ppt_y"/>
                                          </p:val>
                                        </p:tav>
                                      </p:tavLst>
                                    </p:anim>
                                    <p:anim calcmode="lin" valueType="num">
                                      <p:cBhvr>
                                        <p:cTn id="35" dur="500" fill="hold"/>
                                        <p:tgtEl>
                                          <p:spTgt spid="1683462"/>
                                        </p:tgtEl>
                                        <p:attrNameLst>
                                          <p:attrName>ppt_w</p:attrName>
                                        </p:attrNameLst>
                                      </p:cBhvr>
                                      <p:tavLst>
                                        <p:tav tm="0">
                                          <p:val>
                                            <p:strVal val="#ppt_w"/>
                                          </p:val>
                                        </p:tav>
                                        <p:tav tm="100000">
                                          <p:val>
                                            <p:strVal val="#ppt_w"/>
                                          </p:val>
                                        </p:tav>
                                      </p:tavLst>
                                    </p:anim>
                                    <p:anim calcmode="lin" valueType="num">
                                      <p:cBhvr>
                                        <p:cTn id="36" dur="500" fill="hold"/>
                                        <p:tgtEl>
                                          <p:spTgt spid="1683462"/>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3466"/>
                                        </p:tgtEl>
                                        <p:attrNameLst>
                                          <p:attrName>style.visibility</p:attrName>
                                        </p:attrNameLst>
                                      </p:cBhvr>
                                      <p:to>
                                        <p:strVal val="visible"/>
                                      </p:to>
                                    </p:set>
                                    <p:anim calcmode="lin" valueType="num">
                                      <p:cBhvr>
                                        <p:cTn id="40" dur="500" fill="hold"/>
                                        <p:tgtEl>
                                          <p:spTgt spid="1683466"/>
                                        </p:tgtEl>
                                        <p:attrNameLst>
                                          <p:attrName>ppt_x</p:attrName>
                                        </p:attrNameLst>
                                      </p:cBhvr>
                                      <p:tavLst>
                                        <p:tav tm="0">
                                          <p:val>
                                            <p:strVal val="#ppt_x"/>
                                          </p:val>
                                        </p:tav>
                                        <p:tav tm="100000">
                                          <p:val>
                                            <p:strVal val="#ppt_x"/>
                                          </p:val>
                                        </p:tav>
                                      </p:tavLst>
                                    </p:anim>
                                    <p:anim calcmode="lin" valueType="num">
                                      <p:cBhvr>
                                        <p:cTn id="41" dur="500" fill="hold"/>
                                        <p:tgtEl>
                                          <p:spTgt spid="1683466"/>
                                        </p:tgtEl>
                                        <p:attrNameLst>
                                          <p:attrName>ppt_y</p:attrName>
                                        </p:attrNameLst>
                                      </p:cBhvr>
                                      <p:tavLst>
                                        <p:tav tm="0">
                                          <p:val>
                                            <p:strVal val="#ppt_y-#ppt_h/2"/>
                                          </p:val>
                                        </p:tav>
                                        <p:tav tm="100000">
                                          <p:val>
                                            <p:strVal val="#ppt_y"/>
                                          </p:val>
                                        </p:tav>
                                      </p:tavLst>
                                    </p:anim>
                                    <p:anim calcmode="lin" valueType="num">
                                      <p:cBhvr>
                                        <p:cTn id="42" dur="500" fill="hold"/>
                                        <p:tgtEl>
                                          <p:spTgt spid="1683466"/>
                                        </p:tgtEl>
                                        <p:attrNameLst>
                                          <p:attrName>ppt_w</p:attrName>
                                        </p:attrNameLst>
                                      </p:cBhvr>
                                      <p:tavLst>
                                        <p:tav tm="0">
                                          <p:val>
                                            <p:strVal val="#ppt_w"/>
                                          </p:val>
                                        </p:tav>
                                        <p:tav tm="100000">
                                          <p:val>
                                            <p:strVal val="#ppt_w"/>
                                          </p:val>
                                        </p:tav>
                                      </p:tavLst>
                                    </p:anim>
                                    <p:anim calcmode="lin" valueType="num">
                                      <p:cBhvr>
                                        <p:cTn id="43" dur="500" fill="hold"/>
                                        <p:tgtEl>
                                          <p:spTgt spid="1683466"/>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nodeType="afterEffect">
                                  <p:stCondLst>
                                    <p:cond delay="0"/>
                                  </p:stCondLst>
                                  <p:childTnLst>
                                    <p:set>
                                      <p:cBhvr>
                                        <p:cTn id="46" dur="1" fill="hold">
                                          <p:stCondLst>
                                            <p:cond delay="0"/>
                                          </p:stCondLst>
                                        </p:cTn>
                                        <p:tgtEl>
                                          <p:spTgt spid="1683463"/>
                                        </p:tgtEl>
                                        <p:attrNameLst>
                                          <p:attrName>style.visibility</p:attrName>
                                        </p:attrNameLst>
                                      </p:cBhvr>
                                      <p:to>
                                        <p:strVal val="visible"/>
                                      </p:to>
                                    </p:set>
                                    <p:anim calcmode="lin" valueType="num">
                                      <p:cBhvr>
                                        <p:cTn id="47" dur="500" fill="hold"/>
                                        <p:tgtEl>
                                          <p:spTgt spid="1683463"/>
                                        </p:tgtEl>
                                        <p:attrNameLst>
                                          <p:attrName>ppt_x</p:attrName>
                                        </p:attrNameLst>
                                      </p:cBhvr>
                                      <p:tavLst>
                                        <p:tav tm="0">
                                          <p:val>
                                            <p:strVal val="#ppt_x"/>
                                          </p:val>
                                        </p:tav>
                                        <p:tav tm="100000">
                                          <p:val>
                                            <p:strVal val="#ppt_x"/>
                                          </p:val>
                                        </p:tav>
                                      </p:tavLst>
                                    </p:anim>
                                    <p:anim calcmode="lin" valueType="num">
                                      <p:cBhvr>
                                        <p:cTn id="48" dur="500" fill="hold"/>
                                        <p:tgtEl>
                                          <p:spTgt spid="1683463"/>
                                        </p:tgtEl>
                                        <p:attrNameLst>
                                          <p:attrName>ppt_y</p:attrName>
                                        </p:attrNameLst>
                                      </p:cBhvr>
                                      <p:tavLst>
                                        <p:tav tm="0">
                                          <p:val>
                                            <p:strVal val="#ppt_y-#ppt_h/2"/>
                                          </p:val>
                                        </p:tav>
                                        <p:tav tm="100000">
                                          <p:val>
                                            <p:strVal val="#ppt_y"/>
                                          </p:val>
                                        </p:tav>
                                      </p:tavLst>
                                    </p:anim>
                                    <p:anim calcmode="lin" valueType="num">
                                      <p:cBhvr>
                                        <p:cTn id="49" dur="500" fill="hold"/>
                                        <p:tgtEl>
                                          <p:spTgt spid="1683463"/>
                                        </p:tgtEl>
                                        <p:attrNameLst>
                                          <p:attrName>ppt_w</p:attrName>
                                        </p:attrNameLst>
                                      </p:cBhvr>
                                      <p:tavLst>
                                        <p:tav tm="0">
                                          <p:val>
                                            <p:strVal val="#ppt_w"/>
                                          </p:val>
                                        </p:tav>
                                        <p:tav tm="100000">
                                          <p:val>
                                            <p:strVal val="#ppt_w"/>
                                          </p:val>
                                        </p:tav>
                                      </p:tavLst>
                                    </p:anim>
                                    <p:anim calcmode="lin" valueType="num">
                                      <p:cBhvr>
                                        <p:cTn id="50" dur="500" fill="hold"/>
                                        <p:tgtEl>
                                          <p:spTgt spid="1683463"/>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3467"/>
                                        </p:tgtEl>
                                        <p:attrNameLst>
                                          <p:attrName>style.visibility</p:attrName>
                                        </p:attrNameLst>
                                      </p:cBhvr>
                                      <p:to>
                                        <p:strVal val="visible"/>
                                      </p:to>
                                    </p:set>
                                    <p:anim calcmode="lin" valueType="num">
                                      <p:cBhvr>
                                        <p:cTn id="54" dur="500" fill="hold"/>
                                        <p:tgtEl>
                                          <p:spTgt spid="1683467"/>
                                        </p:tgtEl>
                                        <p:attrNameLst>
                                          <p:attrName>ppt_x</p:attrName>
                                        </p:attrNameLst>
                                      </p:cBhvr>
                                      <p:tavLst>
                                        <p:tav tm="0">
                                          <p:val>
                                            <p:strVal val="#ppt_x"/>
                                          </p:val>
                                        </p:tav>
                                        <p:tav tm="100000">
                                          <p:val>
                                            <p:strVal val="#ppt_x"/>
                                          </p:val>
                                        </p:tav>
                                      </p:tavLst>
                                    </p:anim>
                                    <p:anim calcmode="lin" valueType="num">
                                      <p:cBhvr>
                                        <p:cTn id="55" dur="500" fill="hold"/>
                                        <p:tgtEl>
                                          <p:spTgt spid="1683467"/>
                                        </p:tgtEl>
                                        <p:attrNameLst>
                                          <p:attrName>ppt_y</p:attrName>
                                        </p:attrNameLst>
                                      </p:cBhvr>
                                      <p:tavLst>
                                        <p:tav tm="0">
                                          <p:val>
                                            <p:strVal val="#ppt_y-#ppt_h/2"/>
                                          </p:val>
                                        </p:tav>
                                        <p:tav tm="100000">
                                          <p:val>
                                            <p:strVal val="#ppt_y"/>
                                          </p:val>
                                        </p:tav>
                                      </p:tavLst>
                                    </p:anim>
                                    <p:anim calcmode="lin" valueType="num">
                                      <p:cBhvr>
                                        <p:cTn id="56" dur="500" fill="hold"/>
                                        <p:tgtEl>
                                          <p:spTgt spid="1683467"/>
                                        </p:tgtEl>
                                        <p:attrNameLst>
                                          <p:attrName>ppt_w</p:attrName>
                                        </p:attrNameLst>
                                      </p:cBhvr>
                                      <p:tavLst>
                                        <p:tav tm="0">
                                          <p:val>
                                            <p:strVal val="#ppt_w"/>
                                          </p:val>
                                        </p:tav>
                                        <p:tav tm="100000">
                                          <p:val>
                                            <p:strVal val="#ppt_w"/>
                                          </p:val>
                                        </p:tav>
                                      </p:tavLst>
                                    </p:anim>
                                    <p:anim calcmode="lin" valueType="num">
                                      <p:cBhvr>
                                        <p:cTn id="57" dur="500" fill="hold"/>
                                        <p:tgtEl>
                                          <p:spTgt spid="16834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3460" grpId="0" bldLvl="0" animBg="1"/>
      <p:bldP spid="1683464" grpId="0" bldLvl="0" animBg="1"/>
      <p:bldP spid="1683465" grpId="0" bldLvl="0" animBg="1"/>
      <p:bldP spid="1683466" grpId="0" bldLvl="0" animBg="1"/>
      <p:bldP spid="1683467" grpId="0" bldLvl="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113</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7565" name="矩形 1687564"/>
          <p:cNvSpPr/>
          <p:nvPr/>
        </p:nvSpPr>
        <p:spPr>
          <a:xfrm>
            <a:off x="1130300" y="1412875"/>
            <a:ext cx="935038" cy="4678363"/>
          </a:xfrm>
          <a:prstGeom prst="rect">
            <a:avLst/>
          </a:prstGeom>
          <a:solidFill>
            <a:srgbClr val="990000"/>
          </a:solidFill>
          <a:ln w="9525">
            <a:noFill/>
          </a:ln>
        </p:spPr>
        <p:txBody>
          <a:bodyPr anchor="ctr"/>
          <a:lstStyle/>
          <a:p>
            <a:pPr algn="ctr"/>
            <a:r>
              <a:rPr lang="en-US" altLang="zh-CN" sz="2200" b="1">
                <a:solidFill>
                  <a:srgbClr val="FFFFFF"/>
                </a:solidFill>
                <a:latin typeface="华文楷体" pitchFamily="2" charset="-122"/>
                <a:ea typeface="宋体" panose="02010600030101010101" pitchFamily="2" charset="-122"/>
              </a:rPr>
              <a:t>2.4.4</a:t>
            </a:r>
            <a:br>
              <a:rPr lang="en-US" altLang="zh-CN" sz="2200" b="1">
                <a:solidFill>
                  <a:srgbClr val="FFFFFF"/>
                </a:solidFill>
                <a:latin typeface="华文楷体" pitchFamily="2" charset="-122"/>
                <a:ea typeface="宋体" panose="02010600030101010101" pitchFamily="2" charset="-122"/>
              </a:rPr>
            </a:br>
            <a:r>
              <a:rPr lang="en-US" altLang="zh-CN" sz="2800" b="1" dirty="0">
                <a:solidFill>
                  <a:srgbClr val="FFFFFF"/>
                </a:solidFill>
                <a:latin typeface="华文楷体" pitchFamily="2" charset="-122"/>
                <a:ea typeface="宋体" panose="02010600030101010101" pitchFamily="2" charset="-122"/>
              </a:rPr>
              <a:t/>
            </a:r>
            <a:br>
              <a:rPr lang="en-US" altLang="zh-CN" sz="2800" b="1" dirty="0">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固定资产管理业务内部控制流程</a:t>
            </a:r>
          </a:p>
        </p:txBody>
      </p:sp>
      <p:sp>
        <p:nvSpPr>
          <p:cNvPr id="1687572" name="矩形 1687571"/>
          <p:cNvSpPr/>
          <p:nvPr/>
        </p:nvSpPr>
        <p:spPr>
          <a:xfrm>
            <a:off x="2952750" y="5170488"/>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5 </a:t>
            </a:r>
            <a:r>
              <a:rPr lang="zh-CN" altLang="en-GB" sz="2000" b="1" dirty="0">
                <a:latin typeface="黑体" panose="02010600030101010101" pitchFamily="2" charset="-122"/>
                <a:ea typeface="黑体" panose="02010600030101010101" pitchFamily="2" charset="-122"/>
              </a:rPr>
              <a:t>固定资产的处置</a:t>
            </a:r>
            <a:endParaRPr lang="en-US" altLang="zh-CN" sz="2000" b="1" dirty="0">
              <a:latin typeface="黑体" panose="02010600030101010101" pitchFamily="2" charset="-122"/>
              <a:ea typeface="黑体" panose="02010600030101010101" pitchFamily="2" charset="-122"/>
            </a:endParaRPr>
          </a:p>
        </p:txBody>
      </p:sp>
      <p:sp>
        <p:nvSpPr>
          <p:cNvPr id="1687580" name="下箭头 1687579"/>
          <p:cNvSpPr/>
          <p:nvPr/>
        </p:nvSpPr>
        <p:spPr>
          <a:xfrm>
            <a:off x="4484688" y="1965325"/>
            <a:ext cx="468312" cy="43180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7581" name="下箭头 1687580"/>
          <p:cNvSpPr/>
          <p:nvPr/>
        </p:nvSpPr>
        <p:spPr>
          <a:xfrm>
            <a:off x="4506913" y="2900363"/>
            <a:ext cx="468312" cy="43180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7582" name="矩形 1687581"/>
          <p:cNvSpPr/>
          <p:nvPr/>
        </p:nvSpPr>
        <p:spPr>
          <a:xfrm>
            <a:off x="2951163" y="1489075"/>
            <a:ext cx="35988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1 </a:t>
            </a:r>
            <a:r>
              <a:rPr lang="zh-CN" altLang="en-GB" sz="2000" b="1" dirty="0">
                <a:latin typeface="黑体" panose="02010600030101010101" pitchFamily="2" charset="-122"/>
                <a:ea typeface="黑体" panose="02010600030101010101" pitchFamily="2" charset="-122"/>
              </a:rPr>
              <a:t>固定资产请购与审批</a:t>
            </a:r>
            <a:r>
              <a:rPr lang="zh-CN" altLang="en-GB" sz="2000" dirty="0">
                <a:latin typeface="黑体" panose="02010600030101010101" pitchFamily="2" charset="-122"/>
                <a:ea typeface="黑体" panose="02010600030101010101" pitchFamily="2" charset="-122"/>
              </a:rPr>
              <a:t> </a:t>
            </a:r>
            <a:endParaRPr lang="en-US" altLang="zh-CN" sz="2000" dirty="0">
              <a:latin typeface="黑体" panose="02010600030101010101" pitchFamily="2" charset="-122"/>
              <a:ea typeface="黑体" panose="02010600030101010101" pitchFamily="2" charset="-122"/>
            </a:endParaRPr>
          </a:p>
        </p:txBody>
      </p:sp>
      <p:sp>
        <p:nvSpPr>
          <p:cNvPr id="1687583" name="矩形 1687582"/>
          <p:cNvSpPr/>
          <p:nvPr/>
        </p:nvSpPr>
        <p:spPr>
          <a:xfrm>
            <a:off x="2981325" y="239871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2 </a:t>
            </a:r>
            <a:r>
              <a:rPr lang="zh-CN" altLang="en-GB" sz="2000" b="1" dirty="0">
                <a:latin typeface="黑体" panose="02010600030101010101" pitchFamily="2" charset="-122"/>
                <a:ea typeface="黑体" panose="02010600030101010101" pitchFamily="2" charset="-122"/>
              </a:rPr>
              <a:t>固定资产验收</a:t>
            </a:r>
            <a:r>
              <a:rPr lang="zh-CN" altLang="en-GB" sz="2000" dirty="0">
                <a:latin typeface="黑体" panose="02010600030101010101" pitchFamily="2" charset="-122"/>
                <a:ea typeface="黑体" panose="02010600030101010101" pitchFamily="2" charset="-122"/>
              </a:rPr>
              <a:t> </a:t>
            </a:r>
            <a:endParaRPr lang="en-US" altLang="zh-CN" sz="2000" dirty="0">
              <a:latin typeface="黑体" panose="02010600030101010101" pitchFamily="2" charset="-122"/>
              <a:ea typeface="黑体" panose="02010600030101010101" pitchFamily="2" charset="-122"/>
            </a:endParaRPr>
          </a:p>
        </p:txBody>
      </p:sp>
      <p:sp>
        <p:nvSpPr>
          <p:cNvPr id="1687584" name="矩形 1687583"/>
          <p:cNvSpPr/>
          <p:nvPr/>
        </p:nvSpPr>
        <p:spPr>
          <a:xfrm>
            <a:off x="2951163" y="3333750"/>
            <a:ext cx="35988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3 </a:t>
            </a:r>
            <a:r>
              <a:rPr lang="zh-CN" altLang="en-GB" sz="2000" b="1" dirty="0">
                <a:latin typeface="黑体" panose="02010600030101010101" pitchFamily="2" charset="-122"/>
                <a:ea typeface="黑体" panose="02010600030101010101" pitchFamily="2" charset="-122"/>
              </a:rPr>
              <a:t>固定资产的调拨</a:t>
            </a:r>
            <a:r>
              <a:rPr lang="zh-CN" altLang="en-GB" sz="2000" dirty="0">
                <a:latin typeface="黑体" panose="02010600030101010101" pitchFamily="2" charset="-122"/>
                <a:ea typeface="黑体" panose="02010600030101010101" pitchFamily="2" charset="-122"/>
              </a:rPr>
              <a:t> </a:t>
            </a:r>
            <a:endParaRPr lang="en-US" altLang="zh-CN" sz="2000" dirty="0">
              <a:latin typeface="黑体" panose="02010600030101010101" pitchFamily="2" charset="-122"/>
              <a:ea typeface="黑体" panose="02010600030101010101" pitchFamily="2" charset="-122"/>
            </a:endParaRPr>
          </a:p>
        </p:txBody>
      </p:sp>
      <p:sp>
        <p:nvSpPr>
          <p:cNvPr id="1687585" name="下箭头 1687584"/>
          <p:cNvSpPr/>
          <p:nvPr/>
        </p:nvSpPr>
        <p:spPr>
          <a:xfrm>
            <a:off x="4481513" y="4745038"/>
            <a:ext cx="468312" cy="43180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7586" name="矩形 1687585"/>
          <p:cNvSpPr/>
          <p:nvPr/>
        </p:nvSpPr>
        <p:spPr>
          <a:xfrm>
            <a:off x="2984500" y="4284663"/>
            <a:ext cx="3598863"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4 </a:t>
            </a:r>
            <a:r>
              <a:rPr lang="zh-CN" altLang="en-GB" sz="2000" b="1" dirty="0">
                <a:latin typeface="黑体" panose="02010600030101010101" pitchFamily="2" charset="-122"/>
                <a:ea typeface="黑体" panose="02010600030101010101" pitchFamily="2" charset="-122"/>
              </a:rPr>
              <a:t>固定资产的盘点</a:t>
            </a:r>
            <a:endParaRPr lang="en-US" altLang="zh-CN" sz="2000" b="1" dirty="0">
              <a:latin typeface="黑体" panose="02010600030101010101" pitchFamily="2" charset="-122"/>
              <a:ea typeface="黑体" panose="02010600030101010101" pitchFamily="2" charset="-122"/>
            </a:endParaRPr>
          </a:p>
        </p:txBody>
      </p:sp>
      <p:sp>
        <p:nvSpPr>
          <p:cNvPr id="1687587" name="下箭头 1687586"/>
          <p:cNvSpPr/>
          <p:nvPr/>
        </p:nvSpPr>
        <p:spPr>
          <a:xfrm>
            <a:off x="4506913" y="3836988"/>
            <a:ext cx="468312" cy="43180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1687565"/>
                                        </p:tgtEl>
                                        <p:attrNameLst>
                                          <p:attrName>style.visibility</p:attrName>
                                        </p:attrNameLst>
                                      </p:cBhvr>
                                      <p:to>
                                        <p:strVal val="visible"/>
                                      </p:to>
                                    </p:set>
                                    <p:animEffect transition="in" filter="wheel(4)">
                                      <p:cBhvr>
                                        <p:cTn id="7" dur="1000"/>
                                        <p:tgtEl>
                                          <p:spTgt spid="1687565"/>
                                        </p:tgtEl>
                                      </p:cBhvr>
                                    </p:animEffect>
                                  </p:childTnLst>
                                </p:cTn>
                              </p:par>
                            </p:childTnLst>
                          </p:cTn>
                        </p:par>
                        <p:par>
                          <p:cTn id="8" fill="hold">
                            <p:stCondLst>
                              <p:cond delay="1000"/>
                            </p:stCondLst>
                            <p:childTnLst>
                              <p:par>
                                <p:cTn id="9" presetID="17" presetClass="entr" presetSubtype="1" fill="hold" grpId="0" nodeType="afterEffect">
                                  <p:stCondLst>
                                    <p:cond delay="0"/>
                                  </p:stCondLst>
                                  <p:childTnLst>
                                    <p:set>
                                      <p:cBhvr>
                                        <p:cTn id="10" dur="1" fill="hold">
                                          <p:stCondLst>
                                            <p:cond delay="0"/>
                                          </p:stCondLst>
                                        </p:cTn>
                                        <p:tgtEl>
                                          <p:spTgt spid="1687582"/>
                                        </p:tgtEl>
                                        <p:attrNameLst>
                                          <p:attrName>style.visibility</p:attrName>
                                        </p:attrNameLst>
                                      </p:cBhvr>
                                      <p:to>
                                        <p:strVal val="visible"/>
                                      </p:to>
                                    </p:set>
                                    <p:anim calcmode="lin" valueType="num">
                                      <p:cBhvr>
                                        <p:cTn id="11" dur="500" fill="hold"/>
                                        <p:tgtEl>
                                          <p:spTgt spid="1687582"/>
                                        </p:tgtEl>
                                        <p:attrNameLst>
                                          <p:attrName>ppt_x</p:attrName>
                                        </p:attrNameLst>
                                      </p:cBhvr>
                                      <p:tavLst>
                                        <p:tav tm="0">
                                          <p:val>
                                            <p:strVal val="#ppt_x"/>
                                          </p:val>
                                        </p:tav>
                                        <p:tav tm="100000">
                                          <p:val>
                                            <p:strVal val="#ppt_x"/>
                                          </p:val>
                                        </p:tav>
                                      </p:tavLst>
                                    </p:anim>
                                    <p:anim calcmode="lin" valueType="num">
                                      <p:cBhvr>
                                        <p:cTn id="12" dur="500" fill="hold"/>
                                        <p:tgtEl>
                                          <p:spTgt spid="1687582"/>
                                        </p:tgtEl>
                                        <p:attrNameLst>
                                          <p:attrName>ppt_y</p:attrName>
                                        </p:attrNameLst>
                                      </p:cBhvr>
                                      <p:tavLst>
                                        <p:tav tm="0">
                                          <p:val>
                                            <p:strVal val="#ppt_y-#ppt_h/2"/>
                                          </p:val>
                                        </p:tav>
                                        <p:tav tm="100000">
                                          <p:val>
                                            <p:strVal val="#ppt_y"/>
                                          </p:val>
                                        </p:tav>
                                      </p:tavLst>
                                    </p:anim>
                                    <p:anim calcmode="lin" valueType="num">
                                      <p:cBhvr>
                                        <p:cTn id="13" dur="500" fill="hold"/>
                                        <p:tgtEl>
                                          <p:spTgt spid="1687582"/>
                                        </p:tgtEl>
                                        <p:attrNameLst>
                                          <p:attrName>ppt_w</p:attrName>
                                        </p:attrNameLst>
                                      </p:cBhvr>
                                      <p:tavLst>
                                        <p:tav tm="0">
                                          <p:val>
                                            <p:strVal val="#ppt_w"/>
                                          </p:val>
                                        </p:tav>
                                        <p:tav tm="100000">
                                          <p:val>
                                            <p:strVal val="#ppt_w"/>
                                          </p:val>
                                        </p:tav>
                                      </p:tavLst>
                                    </p:anim>
                                    <p:anim calcmode="lin" valueType="num">
                                      <p:cBhvr>
                                        <p:cTn id="14" dur="500" fill="hold"/>
                                        <p:tgtEl>
                                          <p:spTgt spid="1687582"/>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17" presetClass="entr" presetSubtype="1" fill="hold" nodeType="afterEffect">
                                  <p:stCondLst>
                                    <p:cond delay="0"/>
                                  </p:stCondLst>
                                  <p:childTnLst>
                                    <p:set>
                                      <p:cBhvr>
                                        <p:cTn id="17" dur="1" fill="hold">
                                          <p:stCondLst>
                                            <p:cond delay="0"/>
                                          </p:stCondLst>
                                        </p:cTn>
                                        <p:tgtEl>
                                          <p:spTgt spid="1687580"/>
                                        </p:tgtEl>
                                        <p:attrNameLst>
                                          <p:attrName>style.visibility</p:attrName>
                                        </p:attrNameLst>
                                      </p:cBhvr>
                                      <p:to>
                                        <p:strVal val="visible"/>
                                      </p:to>
                                    </p:set>
                                    <p:anim calcmode="lin" valueType="num">
                                      <p:cBhvr>
                                        <p:cTn id="18" dur="500" fill="hold"/>
                                        <p:tgtEl>
                                          <p:spTgt spid="1687580"/>
                                        </p:tgtEl>
                                        <p:attrNameLst>
                                          <p:attrName>ppt_x</p:attrName>
                                        </p:attrNameLst>
                                      </p:cBhvr>
                                      <p:tavLst>
                                        <p:tav tm="0">
                                          <p:val>
                                            <p:strVal val="#ppt_x"/>
                                          </p:val>
                                        </p:tav>
                                        <p:tav tm="100000">
                                          <p:val>
                                            <p:strVal val="#ppt_x"/>
                                          </p:val>
                                        </p:tav>
                                      </p:tavLst>
                                    </p:anim>
                                    <p:anim calcmode="lin" valueType="num">
                                      <p:cBhvr>
                                        <p:cTn id="19" dur="500" fill="hold"/>
                                        <p:tgtEl>
                                          <p:spTgt spid="1687580"/>
                                        </p:tgtEl>
                                        <p:attrNameLst>
                                          <p:attrName>ppt_y</p:attrName>
                                        </p:attrNameLst>
                                      </p:cBhvr>
                                      <p:tavLst>
                                        <p:tav tm="0">
                                          <p:val>
                                            <p:strVal val="#ppt_y-#ppt_h/2"/>
                                          </p:val>
                                        </p:tav>
                                        <p:tav tm="100000">
                                          <p:val>
                                            <p:strVal val="#ppt_y"/>
                                          </p:val>
                                        </p:tav>
                                      </p:tavLst>
                                    </p:anim>
                                    <p:anim calcmode="lin" valueType="num">
                                      <p:cBhvr>
                                        <p:cTn id="20" dur="500" fill="hold"/>
                                        <p:tgtEl>
                                          <p:spTgt spid="1687580"/>
                                        </p:tgtEl>
                                        <p:attrNameLst>
                                          <p:attrName>ppt_w</p:attrName>
                                        </p:attrNameLst>
                                      </p:cBhvr>
                                      <p:tavLst>
                                        <p:tav tm="0">
                                          <p:val>
                                            <p:strVal val="#ppt_w"/>
                                          </p:val>
                                        </p:tav>
                                        <p:tav tm="100000">
                                          <p:val>
                                            <p:strVal val="#ppt_w"/>
                                          </p:val>
                                        </p:tav>
                                      </p:tavLst>
                                    </p:anim>
                                    <p:anim calcmode="lin" valueType="num">
                                      <p:cBhvr>
                                        <p:cTn id="21" dur="500" fill="hold"/>
                                        <p:tgtEl>
                                          <p:spTgt spid="1687580"/>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7" presetClass="entr" presetSubtype="1" fill="hold" grpId="0" nodeType="afterEffect">
                                  <p:stCondLst>
                                    <p:cond delay="0"/>
                                  </p:stCondLst>
                                  <p:childTnLst>
                                    <p:set>
                                      <p:cBhvr>
                                        <p:cTn id="24" dur="1" fill="hold">
                                          <p:stCondLst>
                                            <p:cond delay="0"/>
                                          </p:stCondLst>
                                        </p:cTn>
                                        <p:tgtEl>
                                          <p:spTgt spid="1687583"/>
                                        </p:tgtEl>
                                        <p:attrNameLst>
                                          <p:attrName>style.visibility</p:attrName>
                                        </p:attrNameLst>
                                      </p:cBhvr>
                                      <p:to>
                                        <p:strVal val="visible"/>
                                      </p:to>
                                    </p:set>
                                    <p:anim calcmode="lin" valueType="num">
                                      <p:cBhvr>
                                        <p:cTn id="25" dur="500" fill="hold"/>
                                        <p:tgtEl>
                                          <p:spTgt spid="1687583"/>
                                        </p:tgtEl>
                                        <p:attrNameLst>
                                          <p:attrName>ppt_x</p:attrName>
                                        </p:attrNameLst>
                                      </p:cBhvr>
                                      <p:tavLst>
                                        <p:tav tm="0">
                                          <p:val>
                                            <p:strVal val="#ppt_x"/>
                                          </p:val>
                                        </p:tav>
                                        <p:tav tm="100000">
                                          <p:val>
                                            <p:strVal val="#ppt_x"/>
                                          </p:val>
                                        </p:tav>
                                      </p:tavLst>
                                    </p:anim>
                                    <p:anim calcmode="lin" valueType="num">
                                      <p:cBhvr>
                                        <p:cTn id="26" dur="500" fill="hold"/>
                                        <p:tgtEl>
                                          <p:spTgt spid="1687583"/>
                                        </p:tgtEl>
                                        <p:attrNameLst>
                                          <p:attrName>ppt_y</p:attrName>
                                        </p:attrNameLst>
                                      </p:cBhvr>
                                      <p:tavLst>
                                        <p:tav tm="0">
                                          <p:val>
                                            <p:strVal val="#ppt_y-#ppt_h/2"/>
                                          </p:val>
                                        </p:tav>
                                        <p:tav tm="100000">
                                          <p:val>
                                            <p:strVal val="#ppt_y"/>
                                          </p:val>
                                        </p:tav>
                                      </p:tavLst>
                                    </p:anim>
                                    <p:anim calcmode="lin" valueType="num">
                                      <p:cBhvr>
                                        <p:cTn id="27" dur="500" fill="hold"/>
                                        <p:tgtEl>
                                          <p:spTgt spid="1687583"/>
                                        </p:tgtEl>
                                        <p:attrNameLst>
                                          <p:attrName>ppt_w</p:attrName>
                                        </p:attrNameLst>
                                      </p:cBhvr>
                                      <p:tavLst>
                                        <p:tav tm="0">
                                          <p:val>
                                            <p:strVal val="#ppt_w"/>
                                          </p:val>
                                        </p:tav>
                                        <p:tav tm="100000">
                                          <p:val>
                                            <p:strVal val="#ppt_w"/>
                                          </p:val>
                                        </p:tav>
                                      </p:tavLst>
                                    </p:anim>
                                    <p:anim calcmode="lin" valueType="num">
                                      <p:cBhvr>
                                        <p:cTn id="28" dur="500" fill="hold"/>
                                        <p:tgtEl>
                                          <p:spTgt spid="1687583"/>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17" presetClass="entr" presetSubtype="1" fill="hold" nodeType="afterEffect">
                                  <p:stCondLst>
                                    <p:cond delay="0"/>
                                  </p:stCondLst>
                                  <p:childTnLst>
                                    <p:set>
                                      <p:cBhvr>
                                        <p:cTn id="31" dur="1" fill="hold">
                                          <p:stCondLst>
                                            <p:cond delay="0"/>
                                          </p:stCondLst>
                                        </p:cTn>
                                        <p:tgtEl>
                                          <p:spTgt spid="1687581"/>
                                        </p:tgtEl>
                                        <p:attrNameLst>
                                          <p:attrName>style.visibility</p:attrName>
                                        </p:attrNameLst>
                                      </p:cBhvr>
                                      <p:to>
                                        <p:strVal val="visible"/>
                                      </p:to>
                                    </p:set>
                                    <p:anim calcmode="lin" valueType="num">
                                      <p:cBhvr>
                                        <p:cTn id="32" dur="500" fill="hold"/>
                                        <p:tgtEl>
                                          <p:spTgt spid="1687581"/>
                                        </p:tgtEl>
                                        <p:attrNameLst>
                                          <p:attrName>ppt_x</p:attrName>
                                        </p:attrNameLst>
                                      </p:cBhvr>
                                      <p:tavLst>
                                        <p:tav tm="0">
                                          <p:val>
                                            <p:strVal val="#ppt_x"/>
                                          </p:val>
                                        </p:tav>
                                        <p:tav tm="100000">
                                          <p:val>
                                            <p:strVal val="#ppt_x"/>
                                          </p:val>
                                        </p:tav>
                                      </p:tavLst>
                                    </p:anim>
                                    <p:anim calcmode="lin" valueType="num">
                                      <p:cBhvr>
                                        <p:cTn id="33" dur="500" fill="hold"/>
                                        <p:tgtEl>
                                          <p:spTgt spid="1687581"/>
                                        </p:tgtEl>
                                        <p:attrNameLst>
                                          <p:attrName>ppt_y</p:attrName>
                                        </p:attrNameLst>
                                      </p:cBhvr>
                                      <p:tavLst>
                                        <p:tav tm="0">
                                          <p:val>
                                            <p:strVal val="#ppt_y-#ppt_h/2"/>
                                          </p:val>
                                        </p:tav>
                                        <p:tav tm="100000">
                                          <p:val>
                                            <p:strVal val="#ppt_y"/>
                                          </p:val>
                                        </p:tav>
                                      </p:tavLst>
                                    </p:anim>
                                    <p:anim calcmode="lin" valueType="num">
                                      <p:cBhvr>
                                        <p:cTn id="34" dur="500" fill="hold"/>
                                        <p:tgtEl>
                                          <p:spTgt spid="1687581"/>
                                        </p:tgtEl>
                                        <p:attrNameLst>
                                          <p:attrName>ppt_w</p:attrName>
                                        </p:attrNameLst>
                                      </p:cBhvr>
                                      <p:tavLst>
                                        <p:tav tm="0">
                                          <p:val>
                                            <p:strVal val="#ppt_w"/>
                                          </p:val>
                                        </p:tav>
                                        <p:tav tm="100000">
                                          <p:val>
                                            <p:strVal val="#ppt_w"/>
                                          </p:val>
                                        </p:tav>
                                      </p:tavLst>
                                    </p:anim>
                                    <p:anim calcmode="lin" valueType="num">
                                      <p:cBhvr>
                                        <p:cTn id="35" dur="500" fill="hold"/>
                                        <p:tgtEl>
                                          <p:spTgt spid="1687581"/>
                                        </p:tgtEl>
                                        <p:attrNameLst>
                                          <p:attrName>ppt_h</p:attrName>
                                        </p:attrNameLst>
                                      </p:cBhvr>
                                      <p:tavLst>
                                        <p:tav tm="0">
                                          <p:val>
                                            <p:fltVal val="0"/>
                                          </p:val>
                                        </p:tav>
                                        <p:tav tm="100000">
                                          <p:val>
                                            <p:strVal val="#ppt_h"/>
                                          </p:val>
                                        </p:tav>
                                      </p:tavLst>
                                    </p:anim>
                                  </p:childTnLst>
                                </p:cTn>
                              </p:par>
                            </p:childTnLst>
                          </p:cTn>
                        </p:par>
                        <p:par>
                          <p:cTn id="36" fill="hold">
                            <p:stCondLst>
                              <p:cond delay="3000"/>
                            </p:stCondLst>
                            <p:childTnLst>
                              <p:par>
                                <p:cTn id="37" presetID="17" presetClass="entr" presetSubtype="1" fill="hold" grpId="0" nodeType="afterEffect">
                                  <p:stCondLst>
                                    <p:cond delay="0"/>
                                  </p:stCondLst>
                                  <p:childTnLst>
                                    <p:set>
                                      <p:cBhvr>
                                        <p:cTn id="38" dur="1" fill="hold">
                                          <p:stCondLst>
                                            <p:cond delay="0"/>
                                          </p:stCondLst>
                                        </p:cTn>
                                        <p:tgtEl>
                                          <p:spTgt spid="1687584"/>
                                        </p:tgtEl>
                                        <p:attrNameLst>
                                          <p:attrName>style.visibility</p:attrName>
                                        </p:attrNameLst>
                                      </p:cBhvr>
                                      <p:to>
                                        <p:strVal val="visible"/>
                                      </p:to>
                                    </p:set>
                                    <p:anim calcmode="lin" valueType="num">
                                      <p:cBhvr>
                                        <p:cTn id="39" dur="500" fill="hold"/>
                                        <p:tgtEl>
                                          <p:spTgt spid="1687584"/>
                                        </p:tgtEl>
                                        <p:attrNameLst>
                                          <p:attrName>ppt_x</p:attrName>
                                        </p:attrNameLst>
                                      </p:cBhvr>
                                      <p:tavLst>
                                        <p:tav tm="0">
                                          <p:val>
                                            <p:strVal val="#ppt_x"/>
                                          </p:val>
                                        </p:tav>
                                        <p:tav tm="100000">
                                          <p:val>
                                            <p:strVal val="#ppt_x"/>
                                          </p:val>
                                        </p:tav>
                                      </p:tavLst>
                                    </p:anim>
                                    <p:anim calcmode="lin" valueType="num">
                                      <p:cBhvr>
                                        <p:cTn id="40" dur="500" fill="hold"/>
                                        <p:tgtEl>
                                          <p:spTgt spid="1687584"/>
                                        </p:tgtEl>
                                        <p:attrNameLst>
                                          <p:attrName>ppt_y</p:attrName>
                                        </p:attrNameLst>
                                      </p:cBhvr>
                                      <p:tavLst>
                                        <p:tav tm="0">
                                          <p:val>
                                            <p:strVal val="#ppt_y-#ppt_h/2"/>
                                          </p:val>
                                        </p:tav>
                                        <p:tav tm="100000">
                                          <p:val>
                                            <p:strVal val="#ppt_y"/>
                                          </p:val>
                                        </p:tav>
                                      </p:tavLst>
                                    </p:anim>
                                    <p:anim calcmode="lin" valueType="num">
                                      <p:cBhvr>
                                        <p:cTn id="41" dur="500" fill="hold"/>
                                        <p:tgtEl>
                                          <p:spTgt spid="1687584"/>
                                        </p:tgtEl>
                                        <p:attrNameLst>
                                          <p:attrName>ppt_w</p:attrName>
                                        </p:attrNameLst>
                                      </p:cBhvr>
                                      <p:tavLst>
                                        <p:tav tm="0">
                                          <p:val>
                                            <p:strVal val="#ppt_w"/>
                                          </p:val>
                                        </p:tav>
                                        <p:tav tm="100000">
                                          <p:val>
                                            <p:strVal val="#ppt_w"/>
                                          </p:val>
                                        </p:tav>
                                      </p:tavLst>
                                    </p:anim>
                                    <p:anim calcmode="lin" valueType="num">
                                      <p:cBhvr>
                                        <p:cTn id="42" dur="500" fill="hold"/>
                                        <p:tgtEl>
                                          <p:spTgt spid="1687584"/>
                                        </p:tgtEl>
                                        <p:attrNameLst>
                                          <p:attrName>ppt_h</p:attrName>
                                        </p:attrNameLst>
                                      </p:cBhvr>
                                      <p:tavLst>
                                        <p:tav tm="0">
                                          <p:val>
                                            <p:fltVal val="0"/>
                                          </p:val>
                                        </p:tav>
                                        <p:tav tm="100000">
                                          <p:val>
                                            <p:strVal val="#ppt_h"/>
                                          </p:val>
                                        </p:tav>
                                      </p:tavLst>
                                    </p:anim>
                                  </p:childTnLst>
                                </p:cTn>
                              </p:par>
                            </p:childTnLst>
                          </p:cTn>
                        </p:par>
                        <p:par>
                          <p:cTn id="43" fill="hold">
                            <p:stCondLst>
                              <p:cond delay="3500"/>
                            </p:stCondLst>
                            <p:childTnLst>
                              <p:par>
                                <p:cTn id="44" presetID="17" presetClass="entr" presetSubtype="1" fill="hold" nodeType="afterEffect">
                                  <p:stCondLst>
                                    <p:cond delay="0"/>
                                  </p:stCondLst>
                                  <p:childTnLst>
                                    <p:set>
                                      <p:cBhvr>
                                        <p:cTn id="45" dur="1" fill="hold">
                                          <p:stCondLst>
                                            <p:cond delay="0"/>
                                          </p:stCondLst>
                                        </p:cTn>
                                        <p:tgtEl>
                                          <p:spTgt spid="1687587"/>
                                        </p:tgtEl>
                                        <p:attrNameLst>
                                          <p:attrName>style.visibility</p:attrName>
                                        </p:attrNameLst>
                                      </p:cBhvr>
                                      <p:to>
                                        <p:strVal val="visible"/>
                                      </p:to>
                                    </p:set>
                                    <p:anim calcmode="lin" valueType="num">
                                      <p:cBhvr>
                                        <p:cTn id="46" dur="500" fill="hold"/>
                                        <p:tgtEl>
                                          <p:spTgt spid="1687587"/>
                                        </p:tgtEl>
                                        <p:attrNameLst>
                                          <p:attrName>ppt_x</p:attrName>
                                        </p:attrNameLst>
                                      </p:cBhvr>
                                      <p:tavLst>
                                        <p:tav tm="0">
                                          <p:val>
                                            <p:strVal val="#ppt_x"/>
                                          </p:val>
                                        </p:tav>
                                        <p:tav tm="100000">
                                          <p:val>
                                            <p:strVal val="#ppt_x"/>
                                          </p:val>
                                        </p:tav>
                                      </p:tavLst>
                                    </p:anim>
                                    <p:anim calcmode="lin" valueType="num">
                                      <p:cBhvr>
                                        <p:cTn id="47" dur="500" fill="hold"/>
                                        <p:tgtEl>
                                          <p:spTgt spid="1687587"/>
                                        </p:tgtEl>
                                        <p:attrNameLst>
                                          <p:attrName>ppt_y</p:attrName>
                                        </p:attrNameLst>
                                      </p:cBhvr>
                                      <p:tavLst>
                                        <p:tav tm="0">
                                          <p:val>
                                            <p:strVal val="#ppt_y-#ppt_h/2"/>
                                          </p:val>
                                        </p:tav>
                                        <p:tav tm="100000">
                                          <p:val>
                                            <p:strVal val="#ppt_y"/>
                                          </p:val>
                                        </p:tav>
                                      </p:tavLst>
                                    </p:anim>
                                    <p:anim calcmode="lin" valueType="num">
                                      <p:cBhvr>
                                        <p:cTn id="48" dur="500" fill="hold"/>
                                        <p:tgtEl>
                                          <p:spTgt spid="1687587"/>
                                        </p:tgtEl>
                                        <p:attrNameLst>
                                          <p:attrName>ppt_w</p:attrName>
                                        </p:attrNameLst>
                                      </p:cBhvr>
                                      <p:tavLst>
                                        <p:tav tm="0">
                                          <p:val>
                                            <p:strVal val="#ppt_w"/>
                                          </p:val>
                                        </p:tav>
                                        <p:tav tm="100000">
                                          <p:val>
                                            <p:strVal val="#ppt_w"/>
                                          </p:val>
                                        </p:tav>
                                      </p:tavLst>
                                    </p:anim>
                                    <p:anim calcmode="lin" valueType="num">
                                      <p:cBhvr>
                                        <p:cTn id="49" dur="500" fill="hold"/>
                                        <p:tgtEl>
                                          <p:spTgt spid="1687587"/>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17" presetClass="entr" presetSubtype="1" fill="hold" grpId="0" nodeType="afterEffect">
                                  <p:stCondLst>
                                    <p:cond delay="0"/>
                                  </p:stCondLst>
                                  <p:childTnLst>
                                    <p:set>
                                      <p:cBhvr>
                                        <p:cTn id="52" dur="1" fill="hold">
                                          <p:stCondLst>
                                            <p:cond delay="0"/>
                                          </p:stCondLst>
                                        </p:cTn>
                                        <p:tgtEl>
                                          <p:spTgt spid="1687586"/>
                                        </p:tgtEl>
                                        <p:attrNameLst>
                                          <p:attrName>style.visibility</p:attrName>
                                        </p:attrNameLst>
                                      </p:cBhvr>
                                      <p:to>
                                        <p:strVal val="visible"/>
                                      </p:to>
                                    </p:set>
                                    <p:anim calcmode="lin" valueType="num">
                                      <p:cBhvr>
                                        <p:cTn id="53" dur="500" fill="hold"/>
                                        <p:tgtEl>
                                          <p:spTgt spid="1687586"/>
                                        </p:tgtEl>
                                        <p:attrNameLst>
                                          <p:attrName>ppt_x</p:attrName>
                                        </p:attrNameLst>
                                      </p:cBhvr>
                                      <p:tavLst>
                                        <p:tav tm="0">
                                          <p:val>
                                            <p:strVal val="#ppt_x"/>
                                          </p:val>
                                        </p:tav>
                                        <p:tav tm="100000">
                                          <p:val>
                                            <p:strVal val="#ppt_x"/>
                                          </p:val>
                                        </p:tav>
                                      </p:tavLst>
                                    </p:anim>
                                    <p:anim calcmode="lin" valueType="num">
                                      <p:cBhvr>
                                        <p:cTn id="54" dur="500" fill="hold"/>
                                        <p:tgtEl>
                                          <p:spTgt spid="1687586"/>
                                        </p:tgtEl>
                                        <p:attrNameLst>
                                          <p:attrName>ppt_y</p:attrName>
                                        </p:attrNameLst>
                                      </p:cBhvr>
                                      <p:tavLst>
                                        <p:tav tm="0">
                                          <p:val>
                                            <p:strVal val="#ppt_y-#ppt_h/2"/>
                                          </p:val>
                                        </p:tav>
                                        <p:tav tm="100000">
                                          <p:val>
                                            <p:strVal val="#ppt_y"/>
                                          </p:val>
                                        </p:tav>
                                      </p:tavLst>
                                    </p:anim>
                                    <p:anim calcmode="lin" valueType="num">
                                      <p:cBhvr>
                                        <p:cTn id="55" dur="500" fill="hold"/>
                                        <p:tgtEl>
                                          <p:spTgt spid="1687586"/>
                                        </p:tgtEl>
                                        <p:attrNameLst>
                                          <p:attrName>ppt_w</p:attrName>
                                        </p:attrNameLst>
                                      </p:cBhvr>
                                      <p:tavLst>
                                        <p:tav tm="0">
                                          <p:val>
                                            <p:strVal val="#ppt_w"/>
                                          </p:val>
                                        </p:tav>
                                        <p:tav tm="100000">
                                          <p:val>
                                            <p:strVal val="#ppt_w"/>
                                          </p:val>
                                        </p:tav>
                                      </p:tavLst>
                                    </p:anim>
                                    <p:anim calcmode="lin" valueType="num">
                                      <p:cBhvr>
                                        <p:cTn id="56" dur="500" fill="hold"/>
                                        <p:tgtEl>
                                          <p:spTgt spid="1687586"/>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7" presetClass="entr" presetSubtype="1" fill="hold" nodeType="afterEffect">
                                  <p:stCondLst>
                                    <p:cond delay="0"/>
                                  </p:stCondLst>
                                  <p:childTnLst>
                                    <p:set>
                                      <p:cBhvr>
                                        <p:cTn id="59" dur="1" fill="hold">
                                          <p:stCondLst>
                                            <p:cond delay="0"/>
                                          </p:stCondLst>
                                        </p:cTn>
                                        <p:tgtEl>
                                          <p:spTgt spid="1687585"/>
                                        </p:tgtEl>
                                        <p:attrNameLst>
                                          <p:attrName>style.visibility</p:attrName>
                                        </p:attrNameLst>
                                      </p:cBhvr>
                                      <p:to>
                                        <p:strVal val="visible"/>
                                      </p:to>
                                    </p:set>
                                    <p:anim calcmode="lin" valueType="num">
                                      <p:cBhvr>
                                        <p:cTn id="60" dur="500" fill="hold"/>
                                        <p:tgtEl>
                                          <p:spTgt spid="1687585"/>
                                        </p:tgtEl>
                                        <p:attrNameLst>
                                          <p:attrName>ppt_x</p:attrName>
                                        </p:attrNameLst>
                                      </p:cBhvr>
                                      <p:tavLst>
                                        <p:tav tm="0">
                                          <p:val>
                                            <p:strVal val="#ppt_x"/>
                                          </p:val>
                                        </p:tav>
                                        <p:tav tm="100000">
                                          <p:val>
                                            <p:strVal val="#ppt_x"/>
                                          </p:val>
                                        </p:tav>
                                      </p:tavLst>
                                    </p:anim>
                                    <p:anim calcmode="lin" valueType="num">
                                      <p:cBhvr>
                                        <p:cTn id="61" dur="500" fill="hold"/>
                                        <p:tgtEl>
                                          <p:spTgt spid="1687585"/>
                                        </p:tgtEl>
                                        <p:attrNameLst>
                                          <p:attrName>ppt_y</p:attrName>
                                        </p:attrNameLst>
                                      </p:cBhvr>
                                      <p:tavLst>
                                        <p:tav tm="0">
                                          <p:val>
                                            <p:strVal val="#ppt_y-#ppt_h/2"/>
                                          </p:val>
                                        </p:tav>
                                        <p:tav tm="100000">
                                          <p:val>
                                            <p:strVal val="#ppt_y"/>
                                          </p:val>
                                        </p:tav>
                                      </p:tavLst>
                                    </p:anim>
                                    <p:anim calcmode="lin" valueType="num">
                                      <p:cBhvr>
                                        <p:cTn id="62" dur="500" fill="hold"/>
                                        <p:tgtEl>
                                          <p:spTgt spid="1687585"/>
                                        </p:tgtEl>
                                        <p:attrNameLst>
                                          <p:attrName>ppt_w</p:attrName>
                                        </p:attrNameLst>
                                      </p:cBhvr>
                                      <p:tavLst>
                                        <p:tav tm="0">
                                          <p:val>
                                            <p:strVal val="#ppt_w"/>
                                          </p:val>
                                        </p:tav>
                                        <p:tav tm="100000">
                                          <p:val>
                                            <p:strVal val="#ppt_w"/>
                                          </p:val>
                                        </p:tav>
                                      </p:tavLst>
                                    </p:anim>
                                    <p:anim calcmode="lin" valueType="num">
                                      <p:cBhvr>
                                        <p:cTn id="63" dur="500" fill="hold"/>
                                        <p:tgtEl>
                                          <p:spTgt spid="1687585"/>
                                        </p:tgtEl>
                                        <p:attrNameLst>
                                          <p:attrName>ppt_h</p:attrName>
                                        </p:attrNameLst>
                                      </p:cBhvr>
                                      <p:tavLst>
                                        <p:tav tm="0">
                                          <p:val>
                                            <p:fltVal val="0"/>
                                          </p:val>
                                        </p:tav>
                                        <p:tav tm="100000">
                                          <p:val>
                                            <p:strVal val="#ppt_h"/>
                                          </p:val>
                                        </p:tav>
                                      </p:tavLst>
                                    </p:anim>
                                  </p:childTnLst>
                                </p:cTn>
                              </p:par>
                            </p:childTnLst>
                          </p:cTn>
                        </p:par>
                        <p:par>
                          <p:cTn id="64" fill="hold">
                            <p:stCondLst>
                              <p:cond delay="5000"/>
                            </p:stCondLst>
                            <p:childTnLst>
                              <p:par>
                                <p:cTn id="65" presetID="17" presetClass="entr" presetSubtype="1" fill="hold" grpId="0" nodeType="afterEffect">
                                  <p:stCondLst>
                                    <p:cond delay="0"/>
                                  </p:stCondLst>
                                  <p:childTnLst>
                                    <p:set>
                                      <p:cBhvr>
                                        <p:cTn id="66" dur="1" fill="hold">
                                          <p:stCondLst>
                                            <p:cond delay="0"/>
                                          </p:stCondLst>
                                        </p:cTn>
                                        <p:tgtEl>
                                          <p:spTgt spid="1687572"/>
                                        </p:tgtEl>
                                        <p:attrNameLst>
                                          <p:attrName>style.visibility</p:attrName>
                                        </p:attrNameLst>
                                      </p:cBhvr>
                                      <p:to>
                                        <p:strVal val="visible"/>
                                      </p:to>
                                    </p:set>
                                    <p:anim calcmode="lin" valueType="num">
                                      <p:cBhvr>
                                        <p:cTn id="67" dur="500" fill="hold"/>
                                        <p:tgtEl>
                                          <p:spTgt spid="1687572"/>
                                        </p:tgtEl>
                                        <p:attrNameLst>
                                          <p:attrName>ppt_x</p:attrName>
                                        </p:attrNameLst>
                                      </p:cBhvr>
                                      <p:tavLst>
                                        <p:tav tm="0">
                                          <p:val>
                                            <p:strVal val="#ppt_x"/>
                                          </p:val>
                                        </p:tav>
                                        <p:tav tm="100000">
                                          <p:val>
                                            <p:strVal val="#ppt_x"/>
                                          </p:val>
                                        </p:tav>
                                      </p:tavLst>
                                    </p:anim>
                                    <p:anim calcmode="lin" valueType="num">
                                      <p:cBhvr>
                                        <p:cTn id="68" dur="500" fill="hold"/>
                                        <p:tgtEl>
                                          <p:spTgt spid="1687572"/>
                                        </p:tgtEl>
                                        <p:attrNameLst>
                                          <p:attrName>ppt_y</p:attrName>
                                        </p:attrNameLst>
                                      </p:cBhvr>
                                      <p:tavLst>
                                        <p:tav tm="0">
                                          <p:val>
                                            <p:strVal val="#ppt_y-#ppt_h/2"/>
                                          </p:val>
                                        </p:tav>
                                        <p:tav tm="100000">
                                          <p:val>
                                            <p:strVal val="#ppt_y"/>
                                          </p:val>
                                        </p:tav>
                                      </p:tavLst>
                                    </p:anim>
                                    <p:anim calcmode="lin" valueType="num">
                                      <p:cBhvr>
                                        <p:cTn id="69" dur="500" fill="hold"/>
                                        <p:tgtEl>
                                          <p:spTgt spid="1687572"/>
                                        </p:tgtEl>
                                        <p:attrNameLst>
                                          <p:attrName>ppt_w</p:attrName>
                                        </p:attrNameLst>
                                      </p:cBhvr>
                                      <p:tavLst>
                                        <p:tav tm="0">
                                          <p:val>
                                            <p:strVal val="#ppt_w"/>
                                          </p:val>
                                        </p:tav>
                                        <p:tav tm="100000">
                                          <p:val>
                                            <p:strVal val="#ppt_w"/>
                                          </p:val>
                                        </p:tav>
                                      </p:tavLst>
                                    </p:anim>
                                    <p:anim calcmode="lin" valueType="num">
                                      <p:cBhvr>
                                        <p:cTn id="70" dur="500" fill="hold"/>
                                        <p:tgtEl>
                                          <p:spTgt spid="16875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7565" grpId="0" bldLvl="0" animBg="1"/>
      <p:bldP spid="1687572" grpId="0" bldLvl="0" animBg="1"/>
      <p:bldP spid="1687582" grpId="0" bldLvl="0" animBg="1"/>
      <p:bldP spid="1687583" grpId="0" bldLvl="0" animBg="1"/>
      <p:bldP spid="1687584" grpId="0" bldLvl="0" animBg="1"/>
      <p:bldP spid="1687586" grpId="0" bldLvl="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06363"/>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8579" name="Rectangle 2"/>
          <p:cNvSpPr/>
          <p:nvPr/>
        </p:nvSpPr>
        <p:spPr>
          <a:xfrm>
            <a:off x="1141413" y="1375728"/>
            <a:ext cx="935037" cy="4678362"/>
          </a:xfrm>
          <a:prstGeom prst="rect">
            <a:avLst/>
          </a:prstGeom>
          <a:solidFill>
            <a:srgbClr val="990000"/>
          </a:solidFill>
          <a:ln w="9525">
            <a:noFill/>
          </a:ln>
        </p:spPr>
        <p:txBody>
          <a:bodyPr anchor="ctr"/>
          <a:lstStyle/>
          <a:p>
            <a:pPr algn="ctr"/>
            <a:r>
              <a:rPr lang="en-US" altLang="x-none" sz="2800" b="1">
                <a:solidFill>
                  <a:srgbClr val="FFFFFF"/>
                </a:solidFill>
                <a:latin typeface="华文楷体" pitchFamily="2" charset="-122"/>
                <a:ea typeface="宋体" panose="02010600030101010101" pitchFamily="2" charset="-122"/>
              </a:rPr>
              <a:t>2.5</a:t>
            </a:r>
            <a:r>
              <a:rPr lang="zh-CN" altLang="en-US" sz="2800" b="1" dirty="0">
                <a:solidFill>
                  <a:srgbClr val="FFFFFF"/>
                </a:solidFill>
                <a:latin typeface="Arial" panose="020B0604020202020204" pitchFamily="34" charset="0"/>
                <a:ea typeface="黑体" panose="02010600030101010101" pitchFamily="2" charset="-122"/>
              </a:rPr>
              <a:t/>
            </a:r>
            <a:br>
              <a:rPr lang="zh-CN" altLang="en-US" sz="2800" b="1" dirty="0">
                <a:solidFill>
                  <a:srgbClr val="FFFFFF"/>
                </a:solidFill>
                <a:latin typeface="Arial" panose="020B0604020202020204" pitchFamily="34" charset="0"/>
                <a:ea typeface="黑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
            </a:r>
            <a:br>
              <a:rPr lang="zh-CN" altLang="en-US" sz="2800" b="1" dirty="0">
                <a:solidFill>
                  <a:srgbClr val="FFFFFF"/>
                </a:solidFill>
                <a:latin typeface="Arial" panose="020B0604020202020204" pitchFamily="34" charset="0"/>
                <a:ea typeface="黑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建设项目管理业务内部控制流程</a:t>
            </a:r>
          </a:p>
        </p:txBody>
      </p:sp>
      <p:sp>
        <p:nvSpPr>
          <p:cNvPr id="1688580" name="AutoShape 3"/>
          <p:cNvSpPr/>
          <p:nvPr/>
        </p:nvSpPr>
        <p:spPr>
          <a:xfrm>
            <a:off x="4592638" y="1488440"/>
            <a:ext cx="468312" cy="468313"/>
          </a:xfrm>
          <a:prstGeom prst="downArrow">
            <a:avLst>
              <a:gd name="adj1" fmla="val 50000"/>
              <a:gd name="adj2" fmla="val 24939"/>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8581" name="AutoShape 4"/>
          <p:cNvSpPr/>
          <p:nvPr/>
        </p:nvSpPr>
        <p:spPr>
          <a:xfrm>
            <a:off x="4591050" y="2421890"/>
            <a:ext cx="468313" cy="468313"/>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8582" name="AutoShape 5"/>
          <p:cNvSpPr/>
          <p:nvPr/>
        </p:nvSpPr>
        <p:spPr>
          <a:xfrm>
            <a:off x="4591050" y="3369628"/>
            <a:ext cx="468313" cy="468312"/>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8583" name="Rectangle 6"/>
          <p:cNvSpPr/>
          <p:nvPr/>
        </p:nvSpPr>
        <p:spPr>
          <a:xfrm>
            <a:off x="2921000" y="1012190"/>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1 </a:t>
            </a:r>
            <a:r>
              <a:rPr lang="zh-CN" altLang="en-US" sz="2000" b="1" dirty="0">
                <a:latin typeface="黑体" panose="02010600030101010101" pitchFamily="2" charset="-122"/>
                <a:ea typeface="黑体" panose="02010600030101010101" pitchFamily="2" charset="-122"/>
              </a:rPr>
              <a:t>工程立项</a:t>
            </a:r>
            <a:endParaRPr lang="zh-CN" altLang="en-US" sz="2000" dirty="0">
              <a:latin typeface="黑体" panose="02010600030101010101" pitchFamily="2" charset="-122"/>
              <a:ea typeface="黑体" panose="02010600030101010101" pitchFamily="2" charset="-122"/>
            </a:endParaRPr>
          </a:p>
        </p:txBody>
      </p:sp>
      <p:sp>
        <p:nvSpPr>
          <p:cNvPr id="1688584" name="Rectangle 7"/>
          <p:cNvSpPr/>
          <p:nvPr/>
        </p:nvSpPr>
        <p:spPr>
          <a:xfrm>
            <a:off x="2919413" y="1945640"/>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2 </a:t>
            </a:r>
            <a:r>
              <a:rPr lang="en-GB" altLang="zh-CN" sz="2000" b="1">
                <a:latin typeface="黑体" panose="02010600030101010101" pitchFamily="2" charset="-122"/>
                <a:ea typeface="黑体" panose="02010600030101010101" pitchFamily="2" charset="-122"/>
              </a:rPr>
              <a:t> </a:t>
            </a:r>
            <a:r>
              <a:rPr lang="en-GB" altLang="zh-CN" sz="2000" b="1" err="1">
                <a:latin typeface="黑体" panose="02010600030101010101" pitchFamily="2" charset="-122"/>
                <a:ea typeface="黑体" panose="02010600030101010101" pitchFamily="2" charset="-122"/>
              </a:rPr>
              <a:t>施工图</a:t>
            </a:r>
            <a:r>
              <a:rPr lang="zh-CN" altLang="en-US" sz="2000" b="1" dirty="0">
                <a:latin typeface="黑体" panose="02010600030101010101" pitchFamily="2" charset="-122"/>
                <a:ea typeface="黑体" panose="02010600030101010101" pitchFamily="2" charset="-122"/>
              </a:rPr>
              <a:t>设计</a:t>
            </a:r>
            <a:endParaRPr lang="zh-CN" altLang="en-US" sz="2000" b="1">
              <a:latin typeface="黑体" panose="02010600030101010101" pitchFamily="2" charset="-122"/>
              <a:ea typeface="黑体" panose="02010600030101010101" pitchFamily="2" charset="-122"/>
            </a:endParaRPr>
          </a:p>
        </p:txBody>
      </p:sp>
      <p:sp>
        <p:nvSpPr>
          <p:cNvPr id="1688585" name="Rectangle 9"/>
          <p:cNvSpPr/>
          <p:nvPr/>
        </p:nvSpPr>
        <p:spPr>
          <a:xfrm>
            <a:off x="2919413" y="2894965"/>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en-US" sz="2000" b="1">
                <a:latin typeface="黑体" panose="02010600030101010101" pitchFamily="2" charset="-122"/>
                <a:ea typeface="黑体" panose="02010600030101010101" pitchFamily="2" charset="-122"/>
              </a:rPr>
              <a:t>3 </a:t>
            </a:r>
            <a:r>
              <a:rPr lang="en-GB" altLang="zh-CN" sz="2000" b="1">
                <a:latin typeface="黑体" panose="02010600030101010101" pitchFamily="2" charset="-122"/>
                <a:ea typeface="黑体" panose="02010600030101010101" pitchFamily="2" charset="-122"/>
              </a:rPr>
              <a:t> </a:t>
            </a:r>
            <a:r>
              <a:rPr lang="zh-CN" altLang="en-US" sz="2000" b="1" dirty="0">
                <a:latin typeface="黑体" panose="02010600030101010101" pitchFamily="2" charset="-122"/>
                <a:ea typeface="黑体" panose="02010600030101010101" pitchFamily="2" charset="-122"/>
              </a:rPr>
              <a:t>工程招标 </a:t>
            </a:r>
          </a:p>
        </p:txBody>
      </p:sp>
      <p:sp>
        <p:nvSpPr>
          <p:cNvPr id="1688586" name="Rectangle 10"/>
          <p:cNvSpPr/>
          <p:nvPr/>
        </p:nvSpPr>
        <p:spPr>
          <a:xfrm>
            <a:off x="2919413" y="3868103"/>
            <a:ext cx="377825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x-none" sz="2000" b="1">
                <a:latin typeface="黑体" panose="02010600030101010101" pitchFamily="2" charset="-122"/>
                <a:ea typeface="黑体" panose="02010600030101010101" pitchFamily="2" charset="-122"/>
              </a:rPr>
              <a:t>4</a:t>
            </a:r>
            <a:r>
              <a:rPr lang="en-US" altLang="zh-CN" sz="2000" b="1" dirty="0">
                <a:latin typeface="黑体" panose="02010600030101010101" pitchFamily="2" charset="-122"/>
                <a:ea typeface="黑体" panose="02010600030101010101" pitchFamily="2" charset="-122"/>
              </a:rPr>
              <a:t>  </a:t>
            </a:r>
            <a:r>
              <a:rPr lang="zh-CN" altLang="en-US" sz="2000" b="1" dirty="0">
                <a:latin typeface="黑体" panose="02010600030101010101" pitchFamily="2" charset="-122"/>
                <a:ea typeface="黑体" panose="02010600030101010101" pitchFamily="2" charset="-122"/>
              </a:rPr>
              <a:t>工程建设</a:t>
            </a:r>
          </a:p>
        </p:txBody>
      </p:sp>
      <p:sp>
        <p:nvSpPr>
          <p:cNvPr id="1688587" name="AutoShape 11"/>
          <p:cNvSpPr/>
          <p:nvPr/>
        </p:nvSpPr>
        <p:spPr>
          <a:xfrm>
            <a:off x="4594225" y="4345940"/>
            <a:ext cx="468313" cy="468313"/>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8588" name="Rectangle 13"/>
          <p:cNvSpPr/>
          <p:nvPr/>
        </p:nvSpPr>
        <p:spPr>
          <a:xfrm>
            <a:off x="2913063" y="4830128"/>
            <a:ext cx="377825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x-none" sz="2000" b="1">
                <a:latin typeface="黑体" panose="02010600030101010101" pitchFamily="2" charset="-122"/>
                <a:ea typeface="黑体" panose="02010600030101010101" pitchFamily="2" charset="-122"/>
              </a:rPr>
              <a:t>5 </a:t>
            </a:r>
            <a:r>
              <a:rPr lang="en-US" altLang="zh-CN" sz="2000" b="1" dirty="0">
                <a:latin typeface="黑体" panose="02010600030101010101" pitchFamily="2" charset="-122"/>
                <a:ea typeface="黑体" panose="02010600030101010101" pitchFamily="2" charset="-122"/>
              </a:rPr>
              <a:t> </a:t>
            </a:r>
            <a:r>
              <a:rPr lang="zh-CN" altLang="en-US" sz="2000" b="1" dirty="0">
                <a:latin typeface="黑体" panose="02010600030101010101" pitchFamily="2" charset="-122"/>
                <a:ea typeface="黑体" panose="02010600030101010101" pitchFamily="2" charset="-122"/>
              </a:rPr>
              <a:t>工程交（竣）工验收与决算</a:t>
            </a:r>
          </a:p>
        </p:txBody>
      </p:sp>
      <p:sp>
        <p:nvSpPr>
          <p:cNvPr id="1688589" name="AutoShape 11"/>
          <p:cNvSpPr/>
          <p:nvPr/>
        </p:nvSpPr>
        <p:spPr>
          <a:xfrm>
            <a:off x="4568825" y="5336540"/>
            <a:ext cx="468313" cy="468313"/>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endParaRPr lang="zh-CN" altLang="en-US" sz="1800" dirty="0">
              <a:latin typeface="黑体" panose="02010600030101010101" pitchFamily="2" charset="-122"/>
              <a:ea typeface="黑体" panose="02010600030101010101" pitchFamily="2" charset="-122"/>
            </a:endParaRPr>
          </a:p>
        </p:txBody>
      </p:sp>
      <p:sp>
        <p:nvSpPr>
          <p:cNvPr id="1688590" name="Rectangle 13"/>
          <p:cNvSpPr/>
          <p:nvPr/>
        </p:nvSpPr>
        <p:spPr>
          <a:xfrm>
            <a:off x="2913063" y="5820728"/>
            <a:ext cx="377825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US" altLang="zh-CN" sz="2000" b="1" dirty="0">
                <a:latin typeface="黑体" panose="02010600030101010101" pitchFamily="2" charset="-122"/>
                <a:ea typeface="黑体" panose="02010600030101010101" pitchFamily="2" charset="-122"/>
              </a:rPr>
              <a:t>6 </a:t>
            </a:r>
            <a:r>
              <a:rPr lang="zh-CN" altLang="en-US" sz="2000" b="1" dirty="0">
                <a:latin typeface="黑体" panose="02010600030101010101" pitchFamily="2" charset="-122"/>
                <a:ea typeface="黑体" panose="02010600030101010101" pitchFamily="2" charset="-122"/>
              </a:rPr>
              <a:t>项目会计核算与项目完工评价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withEffect">
                                  <p:stCondLst>
                                    <p:cond delay="0"/>
                                  </p:stCondLst>
                                  <p:childTnLst>
                                    <p:set>
                                      <p:cBhvr>
                                        <p:cTn id="6" dur="1" fill="hold">
                                          <p:stCondLst>
                                            <p:cond delay="0"/>
                                          </p:stCondLst>
                                        </p:cTn>
                                        <p:tgtEl>
                                          <p:spTgt spid="1688579"/>
                                        </p:tgtEl>
                                        <p:attrNameLst>
                                          <p:attrName>style.visibility</p:attrName>
                                        </p:attrNameLst>
                                      </p:cBhvr>
                                      <p:to>
                                        <p:strVal val="visible"/>
                                      </p:to>
                                    </p:set>
                                    <p:animEffect transition="in" filter="wheel(3)">
                                      <p:cBhvr>
                                        <p:cTn id="7" dur="1000"/>
                                        <p:tgtEl>
                                          <p:spTgt spid="1688579"/>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8583"/>
                                        </p:tgtEl>
                                        <p:attrNameLst>
                                          <p:attrName>style.visibility</p:attrName>
                                        </p:attrNameLst>
                                      </p:cBhvr>
                                      <p:to>
                                        <p:strVal val="visible"/>
                                      </p:to>
                                    </p:set>
                                    <p:anim calcmode="lin" valueType="num">
                                      <p:cBhvr>
                                        <p:cTn id="12" dur="500" fill="hold"/>
                                        <p:tgtEl>
                                          <p:spTgt spid="1688583"/>
                                        </p:tgtEl>
                                        <p:attrNameLst>
                                          <p:attrName>ppt_x</p:attrName>
                                        </p:attrNameLst>
                                      </p:cBhvr>
                                      <p:tavLst>
                                        <p:tav tm="0">
                                          <p:val>
                                            <p:strVal val="#ppt_x"/>
                                          </p:val>
                                        </p:tav>
                                        <p:tav tm="100000">
                                          <p:val>
                                            <p:strVal val="#ppt_x"/>
                                          </p:val>
                                        </p:tav>
                                      </p:tavLst>
                                    </p:anim>
                                    <p:anim calcmode="lin" valueType="num">
                                      <p:cBhvr>
                                        <p:cTn id="13" dur="500" fill="hold"/>
                                        <p:tgtEl>
                                          <p:spTgt spid="1688583"/>
                                        </p:tgtEl>
                                        <p:attrNameLst>
                                          <p:attrName>ppt_y</p:attrName>
                                        </p:attrNameLst>
                                      </p:cBhvr>
                                      <p:tavLst>
                                        <p:tav tm="0">
                                          <p:val>
                                            <p:strVal val="#ppt_y-#ppt_h/2"/>
                                          </p:val>
                                        </p:tav>
                                        <p:tav tm="100000">
                                          <p:val>
                                            <p:strVal val="#ppt_y"/>
                                          </p:val>
                                        </p:tav>
                                      </p:tavLst>
                                    </p:anim>
                                    <p:anim calcmode="lin" valueType="num">
                                      <p:cBhvr>
                                        <p:cTn id="14" dur="500" fill="hold"/>
                                        <p:tgtEl>
                                          <p:spTgt spid="1688583"/>
                                        </p:tgtEl>
                                        <p:attrNameLst>
                                          <p:attrName>ppt_w</p:attrName>
                                        </p:attrNameLst>
                                      </p:cBhvr>
                                      <p:tavLst>
                                        <p:tav tm="0">
                                          <p:val>
                                            <p:strVal val="#ppt_w"/>
                                          </p:val>
                                        </p:tav>
                                        <p:tav tm="100000">
                                          <p:val>
                                            <p:strVal val="#ppt_w"/>
                                          </p:val>
                                        </p:tav>
                                      </p:tavLst>
                                    </p:anim>
                                    <p:anim calcmode="lin" valueType="num">
                                      <p:cBhvr>
                                        <p:cTn id="15" dur="500" fill="hold"/>
                                        <p:tgtEl>
                                          <p:spTgt spid="1688583"/>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grpId="0" nodeType="afterEffect">
                                  <p:stCondLst>
                                    <p:cond delay="0"/>
                                  </p:stCondLst>
                                  <p:childTnLst>
                                    <p:set>
                                      <p:cBhvr>
                                        <p:cTn id="18" dur="1" fill="hold">
                                          <p:stCondLst>
                                            <p:cond delay="0"/>
                                          </p:stCondLst>
                                        </p:cTn>
                                        <p:tgtEl>
                                          <p:spTgt spid="1688580"/>
                                        </p:tgtEl>
                                        <p:attrNameLst>
                                          <p:attrName>style.visibility</p:attrName>
                                        </p:attrNameLst>
                                      </p:cBhvr>
                                      <p:to>
                                        <p:strVal val="visible"/>
                                      </p:to>
                                    </p:set>
                                    <p:anim calcmode="lin" valueType="num">
                                      <p:cBhvr>
                                        <p:cTn id="19" dur="500" fill="hold"/>
                                        <p:tgtEl>
                                          <p:spTgt spid="1688580"/>
                                        </p:tgtEl>
                                        <p:attrNameLst>
                                          <p:attrName>ppt_x</p:attrName>
                                        </p:attrNameLst>
                                      </p:cBhvr>
                                      <p:tavLst>
                                        <p:tav tm="0">
                                          <p:val>
                                            <p:strVal val="#ppt_x"/>
                                          </p:val>
                                        </p:tav>
                                        <p:tav tm="100000">
                                          <p:val>
                                            <p:strVal val="#ppt_x"/>
                                          </p:val>
                                        </p:tav>
                                      </p:tavLst>
                                    </p:anim>
                                    <p:anim calcmode="lin" valueType="num">
                                      <p:cBhvr>
                                        <p:cTn id="20" dur="500" fill="hold"/>
                                        <p:tgtEl>
                                          <p:spTgt spid="1688580"/>
                                        </p:tgtEl>
                                        <p:attrNameLst>
                                          <p:attrName>ppt_y</p:attrName>
                                        </p:attrNameLst>
                                      </p:cBhvr>
                                      <p:tavLst>
                                        <p:tav tm="0">
                                          <p:val>
                                            <p:strVal val="#ppt_y-#ppt_h/2"/>
                                          </p:val>
                                        </p:tav>
                                        <p:tav tm="100000">
                                          <p:val>
                                            <p:strVal val="#ppt_y"/>
                                          </p:val>
                                        </p:tav>
                                      </p:tavLst>
                                    </p:anim>
                                    <p:anim calcmode="lin" valueType="num">
                                      <p:cBhvr>
                                        <p:cTn id="21" dur="500" fill="hold"/>
                                        <p:tgtEl>
                                          <p:spTgt spid="1688580"/>
                                        </p:tgtEl>
                                        <p:attrNameLst>
                                          <p:attrName>ppt_w</p:attrName>
                                        </p:attrNameLst>
                                      </p:cBhvr>
                                      <p:tavLst>
                                        <p:tav tm="0">
                                          <p:val>
                                            <p:strVal val="#ppt_w"/>
                                          </p:val>
                                        </p:tav>
                                        <p:tav tm="100000">
                                          <p:val>
                                            <p:strVal val="#ppt_w"/>
                                          </p:val>
                                        </p:tav>
                                      </p:tavLst>
                                    </p:anim>
                                    <p:anim calcmode="lin" valueType="num">
                                      <p:cBhvr>
                                        <p:cTn id="22" dur="500" fill="hold"/>
                                        <p:tgtEl>
                                          <p:spTgt spid="1688580"/>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8584"/>
                                        </p:tgtEl>
                                        <p:attrNameLst>
                                          <p:attrName>style.visibility</p:attrName>
                                        </p:attrNameLst>
                                      </p:cBhvr>
                                      <p:to>
                                        <p:strVal val="visible"/>
                                      </p:to>
                                    </p:set>
                                    <p:anim calcmode="lin" valueType="num">
                                      <p:cBhvr>
                                        <p:cTn id="26" dur="500" fill="hold"/>
                                        <p:tgtEl>
                                          <p:spTgt spid="1688584"/>
                                        </p:tgtEl>
                                        <p:attrNameLst>
                                          <p:attrName>ppt_x</p:attrName>
                                        </p:attrNameLst>
                                      </p:cBhvr>
                                      <p:tavLst>
                                        <p:tav tm="0">
                                          <p:val>
                                            <p:strVal val="#ppt_x"/>
                                          </p:val>
                                        </p:tav>
                                        <p:tav tm="100000">
                                          <p:val>
                                            <p:strVal val="#ppt_x"/>
                                          </p:val>
                                        </p:tav>
                                      </p:tavLst>
                                    </p:anim>
                                    <p:anim calcmode="lin" valueType="num">
                                      <p:cBhvr>
                                        <p:cTn id="27" dur="500" fill="hold"/>
                                        <p:tgtEl>
                                          <p:spTgt spid="1688584"/>
                                        </p:tgtEl>
                                        <p:attrNameLst>
                                          <p:attrName>ppt_y</p:attrName>
                                        </p:attrNameLst>
                                      </p:cBhvr>
                                      <p:tavLst>
                                        <p:tav tm="0">
                                          <p:val>
                                            <p:strVal val="#ppt_y-#ppt_h/2"/>
                                          </p:val>
                                        </p:tav>
                                        <p:tav tm="100000">
                                          <p:val>
                                            <p:strVal val="#ppt_y"/>
                                          </p:val>
                                        </p:tav>
                                      </p:tavLst>
                                    </p:anim>
                                    <p:anim calcmode="lin" valueType="num">
                                      <p:cBhvr>
                                        <p:cTn id="28" dur="500" fill="hold"/>
                                        <p:tgtEl>
                                          <p:spTgt spid="1688584"/>
                                        </p:tgtEl>
                                        <p:attrNameLst>
                                          <p:attrName>ppt_w</p:attrName>
                                        </p:attrNameLst>
                                      </p:cBhvr>
                                      <p:tavLst>
                                        <p:tav tm="0">
                                          <p:val>
                                            <p:strVal val="#ppt_w"/>
                                          </p:val>
                                        </p:tav>
                                        <p:tav tm="100000">
                                          <p:val>
                                            <p:strVal val="#ppt_w"/>
                                          </p:val>
                                        </p:tav>
                                      </p:tavLst>
                                    </p:anim>
                                    <p:anim calcmode="lin" valueType="num">
                                      <p:cBhvr>
                                        <p:cTn id="29" dur="500" fill="hold"/>
                                        <p:tgtEl>
                                          <p:spTgt spid="1688584"/>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grpId="0" nodeType="afterEffect">
                                  <p:stCondLst>
                                    <p:cond delay="0"/>
                                  </p:stCondLst>
                                  <p:childTnLst>
                                    <p:set>
                                      <p:cBhvr>
                                        <p:cTn id="32" dur="1" fill="hold">
                                          <p:stCondLst>
                                            <p:cond delay="0"/>
                                          </p:stCondLst>
                                        </p:cTn>
                                        <p:tgtEl>
                                          <p:spTgt spid="1688581"/>
                                        </p:tgtEl>
                                        <p:attrNameLst>
                                          <p:attrName>style.visibility</p:attrName>
                                        </p:attrNameLst>
                                      </p:cBhvr>
                                      <p:to>
                                        <p:strVal val="visible"/>
                                      </p:to>
                                    </p:set>
                                    <p:anim calcmode="lin" valueType="num">
                                      <p:cBhvr>
                                        <p:cTn id="33" dur="500" fill="hold"/>
                                        <p:tgtEl>
                                          <p:spTgt spid="1688581"/>
                                        </p:tgtEl>
                                        <p:attrNameLst>
                                          <p:attrName>ppt_x</p:attrName>
                                        </p:attrNameLst>
                                      </p:cBhvr>
                                      <p:tavLst>
                                        <p:tav tm="0">
                                          <p:val>
                                            <p:strVal val="#ppt_x"/>
                                          </p:val>
                                        </p:tav>
                                        <p:tav tm="100000">
                                          <p:val>
                                            <p:strVal val="#ppt_x"/>
                                          </p:val>
                                        </p:tav>
                                      </p:tavLst>
                                    </p:anim>
                                    <p:anim calcmode="lin" valueType="num">
                                      <p:cBhvr>
                                        <p:cTn id="34" dur="500" fill="hold"/>
                                        <p:tgtEl>
                                          <p:spTgt spid="1688581"/>
                                        </p:tgtEl>
                                        <p:attrNameLst>
                                          <p:attrName>ppt_y</p:attrName>
                                        </p:attrNameLst>
                                      </p:cBhvr>
                                      <p:tavLst>
                                        <p:tav tm="0">
                                          <p:val>
                                            <p:strVal val="#ppt_y-#ppt_h/2"/>
                                          </p:val>
                                        </p:tav>
                                        <p:tav tm="100000">
                                          <p:val>
                                            <p:strVal val="#ppt_y"/>
                                          </p:val>
                                        </p:tav>
                                      </p:tavLst>
                                    </p:anim>
                                    <p:anim calcmode="lin" valueType="num">
                                      <p:cBhvr>
                                        <p:cTn id="35" dur="500" fill="hold"/>
                                        <p:tgtEl>
                                          <p:spTgt spid="1688581"/>
                                        </p:tgtEl>
                                        <p:attrNameLst>
                                          <p:attrName>ppt_w</p:attrName>
                                        </p:attrNameLst>
                                      </p:cBhvr>
                                      <p:tavLst>
                                        <p:tav tm="0">
                                          <p:val>
                                            <p:strVal val="#ppt_w"/>
                                          </p:val>
                                        </p:tav>
                                        <p:tav tm="100000">
                                          <p:val>
                                            <p:strVal val="#ppt_w"/>
                                          </p:val>
                                        </p:tav>
                                      </p:tavLst>
                                    </p:anim>
                                    <p:anim calcmode="lin" valueType="num">
                                      <p:cBhvr>
                                        <p:cTn id="36" dur="500" fill="hold"/>
                                        <p:tgtEl>
                                          <p:spTgt spid="1688581"/>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8585"/>
                                        </p:tgtEl>
                                        <p:attrNameLst>
                                          <p:attrName>style.visibility</p:attrName>
                                        </p:attrNameLst>
                                      </p:cBhvr>
                                      <p:to>
                                        <p:strVal val="visible"/>
                                      </p:to>
                                    </p:set>
                                    <p:anim calcmode="lin" valueType="num">
                                      <p:cBhvr>
                                        <p:cTn id="40" dur="500" fill="hold"/>
                                        <p:tgtEl>
                                          <p:spTgt spid="1688585"/>
                                        </p:tgtEl>
                                        <p:attrNameLst>
                                          <p:attrName>ppt_x</p:attrName>
                                        </p:attrNameLst>
                                      </p:cBhvr>
                                      <p:tavLst>
                                        <p:tav tm="0">
                                          <p:val>
                                            <p:strVal val="#ppt_x"/>
                                          </p:val>
                                        </p:tav>
                                        <p:tav tm="100000">
                                          <p:val>
                                            <p:strVal val="#ppt_x"/>
                                          </p:val>
                                        </p:tav>
                                      </p:tavLst>
                                    </p:anim>
                                    <p:anim calcmode="lin" valueType="num">
                                      <p:cBhvr>
                                        <p:cTn id="41" dur="500" fill="hold"/>
                                        <p:tgtEl>
                                          <p:spTgt spid="1688585"/>
                                        </p:tgtEl>
                                        <p:attrNameLst>
                                          <p:attrName>ppt_y</p:attrName>
                                        </p:attrNameLst>
                                      </p:cBhvr>
                                      <p:tavLst>
                                        <p:tav tm="0">
                                          <p:val>
                                            <p:strVal val="#ppt_y-#ppt_h/2"/>
                                          </p:val>
                                        </p:tav>
                                        <p:tav tm="100000">
                                          <p:val>
                                            <p:strVal val="#ppt_y"/>
                                          </p:val>
                                        </p:tav>
                                      </p:tavLst>
                                    </p:anim>
                                    <p:anim calcmode="lin" valueType="num">
                                      <p:cBhvr>
                                        <p:cTn id="42" dur="500" fill="hold"/>
                                        <p:tgtEl>
                                          <p:spTgt spid="1688585"/>
                                        </p:tgtEl>
                                        <p:attrNameLst>
                                          <p:attrName>ppt_w</p:attrName>
                                        </p:attrNameLst>
                                      </p:cBhvr>
                                      <p:tavLst>
                                        <p:tav tm="0">
                                          <p:val>
                                            <p:strVal val="#ppt_w"/>
                                          </p:val>
                                        </p:tav>
                                        <p:tav tm="100000">
                                          <p:val>
                                            <p:strVal val="#ppt_w"/>
                                          </p:val>
                                        </p:tav>
                                      </p:tavLst>
                                    </p:anim>
                                    <p:anim calcmode="lin" valueType="num">
                                      <p:cBhvr>
                                        <p:cTn id="43" dur="500" fill="hold"/>
                                        <p:tgtEl>
                                          <p:spTgt spid="1688585"/>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grpId="0" nodeType="afterEffect">
                                  <p:stCondLst>
                                    <p:cond delay="0"/>
                                  </p:stCondLst>
                                  <p:childTnLst>
                                    <p:set>
                                      <p:cBhvr>
                                        <p:cTn id="46" dur="1" fill="hold">
                                          <p:stCondLst>
                                            <p:cond delay="0"/>
                                          </p:stCondLst>
                                        </p:cTn>
                                        <p:tgtEl>
                                          <p:spTgt spid="1688582"/>
                                        </p:tgtEl>
                                        <p:attrNameLst>
                                          <p:attrName>style.visibility</p:attrName>
                                        </p:attrNameLst>
                                      </p:cBhvr>
                                      <p:to>
                                        <p:strVal val="visible"/>
                                      </p:to>
                                    </p:set>
                                    <p:anim calcmode="lin" valueType="num">
                                      <p:cBhvr>
                                        <p:cTn id="47" dur="500" fill="hold"/>
                                        <p:tgtEl>
                                          <p:spTgt spid="1688582"/>
                                        </p:tgtEl>
                                        <p:attrNameLst>
                                          <p:attrName>ppt_x</p:attrName>
                                        </p:attrNameLst>
                                      </p:cBhvr>
                                      <p:tavLst>
                                        <p:tav tm="0">
                                          <p:val>
                                            <p:strVal val="#ppt_x"/>
                                          </p:val>
                                        </p:tav>
                                        <p:tav tm="100000">
                                          <p:val>
                                            <p:strVal val="#ppt_x"/>
                                          </p:val>
                                        </p:tav>
                                      </p:tavLst>
                                    </p:anim>
                                    <p:anim calcmode="lin" valueType="num">
                                      <p:cBhvr>
                                        <p:cTn id="48" dur="500" fill="hold"/>
                                        <p:tgtEl>
                                          <p:spTgt spid="1688582"/>
                                        </p:tgtEl>
                                        <p:attrNameLst>
                                          <p:attrName>ppt_y</p:attrName>
                                        </p:attrNameLst>
                                      </p:cBhvr>
                                      <p:tavLst>
                                        <p:tav tm="0">
                                          <p:val>
                                            <p:strVal val="#ppt_y-#ppt_h/2"/>
                                          </p:val>
                                        </p:tav>
                                        <p:tav tm="100000">
                                          <p:val>
                                            <p:strVal val="#ppt_y"/>
                                          </p:val>
                                        </p:tav>
                                      </p:tavLst>
                                    </p:anim>
                                    <p:anim calcmode="lin" valueType="num">
                                      <p:cBhvr>
                                        <p:cTn id="49" dur="500" fill="hold"/>
                                        <p:tgtEl>
                                          <p:spTgt spid="1688582"/>
                                        </p:tgtEl>
                                        <p:attrNameLst>
                                          <p:attrName>ppt_w</p:attrName>
                                        </p:attrNameLst>
                                      </p:cBhvr>
                                      <p:tavLst>
                                        <p:tav tm="0">
                                          <p:val>
                                            <p:strVal val="#ppt_w"/>
                                          </p:val>
                                        </p:tav>
                                        <p:tav tm="100000">
                                          <p:val>
                                            <p:strVal val="#ppt_w"/>
                                          </p:val>
                                        </p:tav>
                                      </p:tavLst>
                                    </p:anim>
                                    <p:anim calcmode="lin" valueType="num">
                                      <p:cBhvr>
                                        <p:cTn id="50" dur="500" fill="hold"/>
                                        <p:tgtEl>
                                          <p:spTgt spid="1688582"/>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8586"/>
                                        </p:tgtEl>
                                        <p:attrNameLst>
                                          <p:attrName>style.visibility</p:attrName>
                                        </p:attrNameLst>
                                      </p:cBhvr>
                                      <p:to>
                                        <p:strVal val="visible"/>
                                      </p:to>
                                    </p:set>
                                    <p:anim calcmode="lin" valueType="num">
                                      <p:cBhvr>
                                        <p:cTn id="54" dur="500" fill="hold"/>
                                        <p:tgtEl>
                                          <p:spTgt spid="1688586"/>
                                        </p:tgtEl>
                                        <p:attrNameLst>
                                          <p:attrName>ppt_x</p:attrName>
                                        </p:attrNameLst>
                                      </p:cBhvr>
                                      <p:tavLst>
                                        <p:tav tm="0">
                                          <p:val>
                                            <p:strVal val="#ppt_x"/>
                                          </p:val>
                                        </p:tav>
                                        <p:tav tm="100000">
                                          <p:val>
                                            <p:strVal val="#ppt_x"/>
                                          </p:val>
                                        </p:tav>
                                      </p:tavLst>
                                    </p:anim>
                                    <p:anim calcmode="lin" valueType="num">
                                      <p:cBhvr>
                                        <p:cTn id="55" dur="500" fill="hold"/>
                                        <p:tgtEl>
                                          <p:spTgt spid="1688586"/>
                                        </p:tgtEl>
                                        <p:attrNameLst>
                                          <p:attrName>ppt_y</p:attrName>
                                        </p:attrNameLst>
                                      </p:cBhvr>
                                      <p:tavLst>
                                        <p:tav tm="0">
                                          <p:val>
                                            <p:strVal val="#ppt_y-#ppt_h/2"/>
                                          </p:val>
                                        </p:tav>
                                        <p:tav tm="100000">
                                          <p:val>
                                            <p:strVal val="#ppt_y"/>
                                          </p:val>
                                        </p:tav>
                                      </p:tavLst>
                                    </p:anim>
                                    <p:anim calcmode="lin" valueType="num">
                                      <p:cBhvr>
                                        <p:cTn id="56" dur="500" fill="hold"/>
                                        <p:tgtEl>
                                          <p:spTgt spid="1688586"/>
                                        </p:tgtEl>
                                        <p:attrNameLst>
                                          <p:attrName>ppt_w</p:attrName>
                                        </p:attrNameLst>
                                      </p:cBhvr>
                                      <p:tavLst>
                                        <p:tav tm="0">
                                          <p:val>
                                            <p:strVal val="#ppt_w"/>
                                          </p:val>
                                        </p:tav>
                                        <p:tav tm="100000">
                                          <p:val>
                                            <p:strVal val="#ppt_w"/>
                                          </p:val>
                                        </p:tav>
                                      </p:tavLst>
                                    </p:anim>
                                    <p:anim calcmode="lin" valueType="num">
                                      <p:cBhvr>
                                        <p:cTn id="57" dur="500" fill="hold"/>
                                        <p:tgtEl>
                                          <p:spTgt spid="1688586"/>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1" fill="hold" grpId="0" nodeType="afterEffect">
                                  <p:stCondLst>
                                    <p:cond delay="0"/>
                                  </p:stCondLst>
                                  <p:childTnLst>
                                    <p:set>
                                      <p:cBhvr>
                                        <p:cTn id="60" dur="1" fill="hold">
                                          <p:stCondLst>
                                            <p:cond delay="0"/>
                                          </p:stCondLst>
                                        </p:cTn>
                                        <p:tgtEl>
                                          <p:spTgt spid="1688587"/>
                                        </p:tgtEl>
                                        <p:attrNameLst>
                                          <p:attrName>style.visibility</p:attrName>
                                        </p:attrNameLst>
                                      </p:cBhvr>
                                      <p:to>
                                        <p:strVal val="visible"/>
                                      </p:to>
                                    </p:set>
                                    <p:anim calcmode="lin" valueType="num">
                                      <p:cBhvr>
                                        <p:cTn id="61" dur="500" fill="hold"/>
                                        <p:tgtEl>
                                          <p:spTgt spid="1688587"/>
                                        </p:tgtEl>
                                        <p:attrNameLst>
                                          <p:attrName>ppt_x</p:attrName>
                                        </p:attrNameLst>
                                      </p:cBhvr>
                                      <p:tavLst>
                                        <p:tav tm="0">
                                          <p:val>
                                            <p:strVal val="#ppt_x"/>
                                          </p:val>
                                        </p:tav>
                                        <p:tav tm="100000">
                                          <p:val>
                                            <p:strVal val="#ppt_x"/>
                                          </p:val>
                                        </p:tav>
                                      </p:tavLst>
                                    </p:anim>
                                    <p:anim calcmode="lin" valueType="num">
                                      <p:cBhvr>
                                        <p:cTn id="62" dur="500" fill="hold"/>
                                        <p:tgtEl>
                                          <p:spTgt spid="1688587"/>
                                        </p:tgtEl>
                                        <p:attrNameLst>
                                          <p:attrName>ppt_y</p:attrName>
                                        </p:attrNameLst>
                                      </p:cBhvr>
                                      <p:tavLst>
                                        <p:tav tm="0">
                                          <p:val>
                                            <p:strVal val="#ppt_y-#ppt_h/2"/>
                                          </p:val>
                                        </p:tav>
                                        <p:tav tm="100000">
                                          <p:val>
                                            <p:strVal val="#ppt_y"/>
                                          </p:val>
                                        </p:tav>
                                      </p:tavLst>
                                    </p:anim>
                                    <p:anim calcmode="lin" valueType="num">
                                      <p:cBhvr>
                                        <p:cTn id="63" dur="500" fill="hold"/>
                                        <p:tgtEl>
                                          <p:spTgt spid="1688587"/>
                                        </p:tgtEl>
                                        <p:attrNameLst>
                                          <p:attrName>ppt_w</p:attrName>
                                        </p:attrNameLst>
                                      </p:cBhvr>
                                      <p:tavLst>
                                        <p:tav tm="0">
                                          <p:val>
                                            <p:strVal val="#ppt_w"/>
                                          </p:val>
                                        </p:tav>
                                        <p:tav tm="100000">
                                          <p:val>
                                            <p:strVal val="#ppt_w"/>
                                          </p:val>
                                        </p:tav>
                                      </p:tavLst>
                                    </p:anim>
                                    <p:anim calcmode="lin" valueType="num">
                                      <p:cBhvr>
                                        <p:cTn id="64" dur="500" fill="hold"/>
                                        <p:tgtEl>
                                          <p:spTgt spid="1688587"/>
                                        </p:tgtEl>
                                        <p:attrNameLst>
                                          <p:attrName>ppt_h</p:attrName>
                                        </p:attrNameLst>
                                      </p:cBhvr>
                                      <p:tavLst>
                                        <p:tav tm="0">
                                          <p:val>
                                            <p:fltVal val="0"/>
                                          </p:val>
                                        </p:tav>
                                        <p:tav tm="100000">
                                          <p:val>
                                            <p:strVal val="#ppt_h"/>
                                          </p:val>
                                        </p:tav>
                                      </p:tavLst>
                                    </p:anim>
                                  </p:childTnLst>
                                </p:cTn>
                              </p:par>
                            </p:childTnLst>
                          </p:cTn>
                        </p:par>
                        <p:par>
                          <p:cTn id="65" fill="hold">
                            <p:stCondLst>
                              <p:cond delay="4000"/>
                            </p:stCondLst>
                            <p:childTnLst>
                              <p:par>
                                <p:cTn id="66" presetID="17" presetClass="entr" presetSubtype="1" fill="hold" grpId="0" nodeType="afterEffect">
                                  <p:stCondLst>
                                    <p:cond delay="0"/>
                                  </p:stCondLst>
                                  <p:childTnLst>
                                    <p:set>
                                      <p:cBhvr>
                                        <p:cTn id="67" dur="1" fill="hold">
                                          <p:stCondLst>
                                            <p:cond delay="0"/>
                                          </p:stCondLst>
                                        </p:cTn>
                                        <p:tgtEl>
                                          <p:spTgt spid="1688588"/>
                                        </p:tgtEl>
                                        <p:attrNameLst>
                                          <p:attrName>style.visibility</p:attrName>
                                        </p:attrNameLst>
                                      </p:cBhvr>
                                      <p:to>
                                        <p:strVal val="visible"/>
                                      </p:to>
                                    </p:set>
                                    <p:anim calcmode="lin" valueType="num">
                                      <p:cBhvr>
                                        <p:cTn id="68" dur="500" fill="hold"/>
                                        <p:tgtEl>
                                          <p:spTgt spid="1688588"/>
                                        </p:tgtEl>
                                        <p:attrNameLst>
                                          <p:attrName>ppt_x</p:attrName>
                                        </p:attrNameLst>
                                      </p:cBhvr>
                                      <p:tavLst>
                                        <p:tav tm="0">
                                          <p:val>
                                            <p:strVal val="#ppt_x"/>
                                          </p:val>
                                        </p:tav>
                                        <p:tav tm="100000">
                                          <p:val>
                                            <p:strVal val="#ppt_x"/>
                                          </p:val>
                                        </p:tav>
                                      </p:tavLst>
                                    </p:anim>
                                    <p:anim calcmode="lin" valueType="num">
                                      <p:cBhvr>
                                        <p:cTn id="69" dur="500" fill="hold"/>
                                        <p:tgtEl>
                                          <p:spTgt spid="1688588"/>
                                        </p:tgtEl>
                                        <p:attrNameLst>
                                          <p:attrName>ppt_y</p:attrName>
                                        </p:attrNameLst>
                                      </p:cBhvr>
                                      <p:tavLst>
                                        <p:tav tm="0">
                                          <p:val>
                                            <p:strVal val="#ppt_y-#ppt_h/2"/>
                                          </p:val>
                                        </p:tav>
                                        <p:tav tm="100000">
                                          <p:val>
                                            <p:strVal val="#ppt_y"/>
                                          </p:val>
                                        </p:tav>
                                      </p:tavLst>
                                    </p:anim>
                                    <p:anim calcmode="lin" valueType="num">
                                      <p:cBhvr>
                                        <p:cTn id="70" dur="500" fill="hold"/>
                                        <p:tgtEl>
                                          <p:spTgt spid="1688588"/>
                                        </p:tgtEl>
                                        <p:attrNameLst>
                                          <p:attrName>ppt_w</p:attrName>
                                        </p:attrNameLst>
                                      </p:cBhvr>
                                      <p:tavLst>
                                        <p:tav tm="0">
                                          <p:val>
                                            <p:strVal val="#ppt_w"/>
                                          </p:val>
                                        </p:tav>
                                        <p:tav tm="100000">
                                          <p:val>
                                            <p:strVal val="#ppt_w"/>
                                          </p:val>
                                        </p:tav>
                                      </p:tavLst>
                                    </p:anim>
                                    <p:anim calcmode="lin" valueType="num">
                                      <p:cBhvr>
                                        <p:cTn id="71" dur="500" fill="hold"/>
                                        <p:tgtEl>
                                          <p:spTgt spid="1688588"/>
                                        </p:tgtEl>
                                        <p:attrNameLst>
                                          <p:attrName>ppt_h</p:attrName>
                                        </p:attrNameLst>
                                      </p:cBhvr>
                                      <p:tavLst>
                                        <p:tav tm="0">
                                          <p:val>
                                            <p:fltVal val="0"/>
                                          </p:val>
                                        </p:tav>
                                        <p:tav tm="100000">
                                          <p:val>
                                            <p:strVal val="#ppt_h"/>
                                          </p:val>
                                        </p:tav>
                                      </p:tavLst>
                                    </p:anim>
                                  </p:childTnLst>
                                </p:cTn>
                              </p:par>
                            </p:childTnLst>
                          </p:cTn>
                        </p:par>
                        <p:par>
                          <p:cTn id="72" fill="hold">
                            <p:stCondLst>
                              <p:cond delay="4500"/>
                            </p:stCondLst>
                            <p:childTnLst>
                              <p:par>
                                <p:cTn id="73" presetID="17" presetClass="entr" presetSubtype="1" fill="hold" grpId="0" nodeType="afterEffect">
                                  <p:stCondLst>
                                    <p:cond delay="0"/>
                                  </p:stCondLst>
                                  <p:childTnLst>
                                    <p:set>
                                      <p:cBhvr>
                                        <p:cTn id="74" dur="1" fill="hold">
                                          <p:stCondLst>
                                            <p:cond delay="0"/>
                                          </p:stCondLst>
                                        </p:cTn>
                                        <p:tgtEl>
                                          <p:spTgt spid="1688589"/>
                                        </p:tgtEl>
                                        <p:attrNameLst>
                                          <p:attrName>style.visibility</p:attrName>
                                        </p:attrNameLst>
                                      </p:cBhvr>
                                      <p:to>
                                        <p:strVal val="visible"/>
                                      </p:to>
                                    </p:set>
                                    <p:anim calcmode="lin" valueType="num">
                                      <p:cBhvr>
                                        <p:cTn id="75" dur="500" fill="hold"/>
                                        <p:tgtEl>
                                          <p:spTgt spid="1688589"/>
                                        </p:tgtEl>
                                        <p:attrNameLst>
                                          <p:attrName>ppt_x</p:attrName>
                                        </p:attrNameLst>
                                      </p:cBhvr>
                                      <p:tavLst>
                                        <p:tav tm="0">
                                          <p:val>
                                            <p:strVal val="#ppt_x"/>
                                          </p:val>
                                        </p:tav>
                                        <p:tav tm="100000">
                                          <p:val>
                                            <p:strVal val="#ppt_x"/>
                                          </p:val>
                                        </p:tav>
                                      </p:tavLst>
                                    </p:anim>
                                    <p:anim calcmode="lin" valueType="num">
                                      <p:cBhvr>
                                        <p:cTn id="76" dur="500" fill="hold"/>
                                        <p:tgtEl>
                                          <p:spTgt spid="1688589"/>
                                        </p:tgtEl>
                                        <p:attrNameLst>
                                          <p:attrName>ppt_y</p:attrName>
                                        </p:attrNameLst>
                                      </p:cBhvr>
                                      <p:tavLst>
                                        <p:tav tm="0">
                                          <p:val>
                                            <p:strVal val="#ppt_y-#ppt_h/2"/>
                                          </p:val>
                                        </p:tav>
                                        <p:tav tm="100000">
                                          <p:val>
                                            <p:strVal val="#ppt_y"/>
                                          </p:val>
                                        </p:tav>
                                      </p:tavLst>
                                    </p:anim>
                                    <p:anim calcmode="lin" valueType="num">
                                      <p:cBhvr>
                                        <p:cTn id="77" dur="500" fill="hold"/>
                                        <p:tgtEl>
                                          <p:spTgt spid="1688589"/>
                                        </p:tgtEl>
                                        <p:attrNameLst>
                                          <p:attrName>ppt_w</p:attrName>
                                        </p:attrNameLst>
                                      </p:cBhvr>
                                      <p:tavLst>
                                        <p:tav tm="0">
                                          <p:val>
                                            <p:strVal val="#ppt_w"/>
                                          </p:val>
                                        </p:tav>
                                        <p:tav tm="100000">
                                          <p:val>
                                            <p:strVal val="#ppt_w"/>
                                          </p:val>
                                        </p:tav>
                                      </p:tavLst>
                                    </p:anim>
                                    <p:anim calcmode="lin" valueType="num">
                                      <p:cBhvr>
                                        <p:cTn id="78" dur="500" fill="hold"/>
                                        <p:tgtEl>
                                          <p:spTgt spid="1688589"/>
                                        </p:tgtEl>
                                        <p:attrNameLst>
                                          <p:attrName>ppt_h</p:attrName>
                                        </p:attrNameLst>
                                      </p:cBhvr>
                                      <p:tavLst>
                                        <p:tav tm="0">
                                          <p:val>
                                            <p:fltVal val="0"/>
                                          </p:val>
                                        </p:tav>
                                        <p:tav tm="100000">
                                          <p:val>
                                            <p:strVal val="#ppt_h"/>
                                          </p:val>
                                        </p:tav>
                                      </p:tavLst>
                                    </p:anim>
                                  </p:childTnLst>
                                </p:cTn>
                              </p:par>
                            </p:childTnLst>
                          </p:cTn>
                        </p:par>
                        <p:par>
                          <p:cTn id="79" fill="hold">
                            <p:stCondLst>
                              <p:cond delay="5000"/>
                            </p:stCondLst>
                            <p:childTnLst>
                              <p:par>
                                <p:cTn id="80" presetID="17" presetClass="entr" presetSubtype="1" fill="hold" grpId="0" nodeType="afterEffect">
                                  <p:stCondLst>
                                    <p:cond delay="0"/>
                                  </p:stCondLst>
                                  <p:childTnLst>
                                    <p:set>
                                      <p:cBhvr>
                                        <p:cTn id="81" dur="1" fill="hold">
                                          <p:stCondLst>
                                            <p:cond delay="0"/>
                                          </p:stCondLst>
                                        </p:cTn>
                                        <p:tgtEl>
                                          <p:spTgt spid="1688590"/>
                                        </p:tgtEl>
                                        <p:attrNameLst>
                                          <p:attrName>style.visibility</p:attrName>
                                        </p:attrNameLst>
                                      </p:cBhvr>
                                      <p:to>
                                        <p:strVal val="visible"/>
                                      </p:to>
                                    </p:set>
                                    <p:anim calcmode="lin" valueType="num">
                                      <p:cBhvr>
                                        <p:cTn id="82" dur="500" fill="hold"/>
                                        <p:tgtEl>
                                          <p:spTgt spid="1688590"/>
                                        </p:tgtEl>
                                        <p:attrNameLst>
                                          <p:attrName>ppt_x</p:attrName>
                                        </p:attrNameLst>
                                      </p:cBhvr>
                                      <p:tavLst>
                                        <p:tav tm="0">
                                          <p:val>
                                            <p:strVal val="#ppt_x"/>
                                          </p:val>
                                        </p:tav>
                                        <p:tav tm="100000">
                                          <p:val>
                                            <p:strVal val="#ppt_x"/>
                                          </p:val>
                                        </p:tav>
                                      </p:tavLst>
                                    </p:anim>
                                    <p:anim calcmode="lin" valueType="num">
                                      <p:cBhvr>
                                        <p:cTn id="83" dur="500" fill="hold"/>
                                        <p:tgtEl>
                                          <p:spTgt spid="1688590"/>
                                        </p:tgtEl>
                                        <p:attrNameLst>
                                          <p:attrName>ppt_y</p:attrName>
                                        </p:attrNameLst>
                                      </p:cBhvr>
                                      <p:tavLst>
                                        <p:tav tm="0">
                                          <p:val>
                                            <p:strVal val="#ppt_y-#ppt_h/2"/>
                                          </p:val>
                                        </p:tav>
                                        <p:tav tm="100000">
                                          <p:val>
                                            <p:strVal val="#ppt_y"/>
                                          </p:val>
                                        </p:tav>
                                      </p:tavLst>
                                    </p:anim>
                                    <p:anim calcmode="lin" valueType="num">
                                      <p:cBhvr>
                                        <p:cTn id="84" dur="500" fill="hold"/>
                                        <p:tgtEl>
                                          <p:spTgt spid="1688590"/>
                                        </p:tgtEl>
                                        <p:attrNameLst>
                                          <p:attrName>ppt_w</p:attrName>
                                        </p:attrNameLst>
                                      </p:cBhvr>
                                      <p:tavLst>
                                        <p:tav tm="0">
                                          <p:val>
                                            <p:strVal val="#ppt_w"/>
                                          </p:val>
                                        </p:tav>
                                        <p:tav tm="100000">
                                          <p:val>
                                            <p:strVal val="#ppt_w"/>
                                          </p:val>
                                        </p:tav>
                                      </p:tavLst>
                                    </p:anim>
                                    <p:anim calcmode="lin" valueType="num">
                                      <p:cBhvr>
                                        <p:cTn id="85" dur="500" fill="hold"/>
                                        <p:tgtEl>
                                          <p:spTgt spid="16885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8579" grpId="0" bldLvl="0" animBg="1"/>
      <p:bldP spid="1688580" grpId="0" bldLvl="0" animBg="1"/>
      <p:bldP spid="1688581" grpId="0" bldLvl="0" animBg="1"/>
      <p:bldP spid="1688582" grpId="0" bldLvl="0" animBg="1"/>
      <p:bldP spid="1688583" grpId="0" bldLvl="0" animBg="1"/>
      <p:bldP spid="1688584" grpId="0" bldLvl="0" animBg="1"/>
      <p:bldP spid="1688585" grpId="0" bldLvl="0" animBg="1"/>
      <p:bldP spid="1688586" grpId="0" bldLvl="0" animBg="1"/>
      <p:bldP spid="1688587" grpId="0" bldLvl="0" animBg="1"/>
      <p:bldP spid="1688588" grpId="0" bldLvl="0" animBg="1"/>
      <p:bldP spid="1688589" grpId="0" bldLvl="0" animBg="1"/>
      <p:bldP spid="1688590" grpId="0" bldLvl="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06363"/>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90627" name="矩形 1690626"/>
          <p:cNvSpPr/>
          <p:nvPr/>
        </p:nvSpPr>
        <p:spPr>
          <a:xfrm>
            <a:off x="1146175" y="1400175"/>
            <a:ext cx="936625" cy="4678363"/>
          </a:xfrm>
          <a:prstGeom prst="rect">
            <a:avLst/>
          </a:prstGeom>
          <a:solidFill>
            <a:srgbClr val="990000"/>
          </a:solidFill>
          <a:ln w="9525">
            <a:noFill/>
          </a:ln>
        </p:spPr>
        <p:txBody>
          <a:bodyPr anchor="ctr"/>
          <a:lstStyle/>
          <a:p>
            <a:pPr algn="ctr"/>
            <a:r>
              <a:rPr lang="en-US" altLang="zh-CN" sz="2800" b="1" dirty="0">
                <a:solidFill>
                  <a:srgbClr val="FFFFFF"/>
                </a:solidFill>
                <a:latin typeface="华文楷体" pitchFamily="2" charset="-122"/>
                <a:ea typeface="宋体" panose="02010600030101010101" pitchFamily="2" charset="-122"/>
              </a:rPr>
              <a:t>2.6</a:t>
            </a:r>
            <a:br>
              <a:rPr lang="en-US" altLang="zh-CN" sz="2800" b="1" dirty="0">
                <a:solidFill>
                  <a:srgbClr val="FFFFFF"/>
                </a:solidFill>
                <a:latin typeface="华文楷体" pitchFamily="2" charset="-122"/>
                <a:ea typeface="宋体" panose="02010600030101010101" pitchFamily="2" charset="-122"/>
              </a:rPr>
            </a:br>
            <a:r>
              <a:rPr lang="en-US" altLang="zh-CN" sz="2800" b="1" dirty="0">
                <a:solidFill>
                  <a:srgbClr val="FFFFFF"/>
                </a:solidFill>
                <a:latin typeface="华文楷体" pitchFamily="2" charset="-122"/>
                <a:ea typeface="宋体" panose="02010600030101010101" pitchFamily="2" charset="-122"/>
              </a:rPr>
              <a:t/>
            </a:r>
            <a:br>
              <a:rPr lang="en-US" altLang="zh-CN" sz="2800" b="1" dirty="0">
                <a:solidFill>
                  <a:srgbClr val="FFFFFF"/>
                </a:solidFill>
                <a:latin typeface="华文楷体" pitchFamily="2" charset="-122"/>
                <a:ea typeface="宋体" panose="02010600030101010101" pitchFamily="2" charset="-122"/>
              </a:rPr>
            </a:br>
            <a:r>
              <a:rPr lang="zh-CN" altLang="en-US" sz="2800" b="1" dirty="0">
                <a:solidFill>
                  <a:srgbClr val="FFFFFF"/>
                </a:solidFill>
                <a:latin typeface="Arial" panose="020B0604020202020204" pitchFamily="34" charset="0"/>
                <a:ea typeface="黑体" panose="02010600030101010101" pitchFamily="2" charset="-122"/>
              </a:rPr>
              <a:t>合同管理业务内部控制流程</a:t>
            </a:r>
          </a:p>
        </p:txBody>
      </p:sp>
      <p:sp>
        <p:nvSpPr>
          <p:cNvPr id="1690628" name="下箭头 1690627"/>
          <p:cNvSpPr/>
          <p:nvPr/>
        </p:nvSpPr>
        <p:spPr>
          <a:xfrm>
            <a:off x="4552950" y="1860550"/>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90629" name="下箭头 1690628"/>
          <p:cNvSpPr/>
          <p:nvPr/>
        </p:nvSpPr>
        <p:spPr>
          <a:xfrm>
            <a:off x="4551363" y="2895600"/>
            <a:ext cx="468312"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90630" name="下箭头 1690629"/>
          <p:cNvSpPr/>
          <p:nvPr/>
        </p:nvSpPr>
        <p:spPr>
          <a:xfrm>
            <a:off x="4551363" y="3932238"/>
            <a:ext cx="468312"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90631" name="矩形 1690630"/>
          <p:cNvSpPr/>
          <p:nvPr/>
        </p:nvSpPr>
        <p:spPr>
          <a:xfrm>
            <a:off x="2905125" y="1384300"/>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1 </a:t>
            </a:r>
            <a:r>
              <a:rPr lang="zh-CN" altLang="en-GB" sz="2000" b="1" dirty="0">
                <a:latin typeface="黑体" panose="02010600030101010101" pitchFamily="2" charset="-122"/>
                <a:ea typeface="黑体" panose="02010600030101010101" pitchFamily="2" charset="-122"/>
              </a:rPr>
              <a:t>合同订立</a:t>
            </a:r>
            <a:r>
              <a:rPr lang="zh-CN" altLang="en-GB" sz="2000" dirty="0">
                <a:latin typeface="黑体" panose="02010600030101010101" pitchFamily="2" charset="-122"/>
                <a:ea typeface="黑体" panose="02010600030101010101" pitchFamily="2" charset="-122"/>
              </a:rPr>
              <a:t> </a:t>
            </a:r>
            <a:endParaRPr lang="en-US" altLang="zh-CN" sz="2000" dirty="0">
              <a:latin typeface="黑体" panose="02010600030101010101" pitchFamily="2" charset="-122"/>
              <a:ea typeface="黑体" panose="02010600030101010101" pitchFamily="2" charset="-122"/>
            </a:endParaRPr>
          </a:p>
        </p:txBody>
      </p:sp>
      <p:sp>
        <p:nvSpPr>
          <p:cNvPr id="1690632" name="矩形 1690631"/>
          <p:cNvSpPr/>
          <p:nvPr/>
        </p:nvSpPr>
        <p:spPr>
          <a:xfrm>
            <a:off x="2903538" y="2419350"/>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2 </a:t>
            </a:r>
            <a:r>
              <a:rPr lang="zh-CN" altLang="en-GB" sz="2000" b="1" dirty="0">
                <a:latin typeface="黑体" panose="02010600030101010101" pitchFamily="2" charset="-122"/>
                <a:ea typeface="黑体" panose="02010600030101010101" pitchFamily="2" charset="-122"/>
              </a:rPr>
              <a:t>合同履行 </a:t>
            </a:r>
            <a:endParaRPr lang="en-US" altLang="zh-CN" sz="2000" b="1" dirty="0">
              <a:latin typeface="黑体" panose="02010600030101010101" pitchFamily="2" charset="-122"/>
              <a:ea typeface="黑体" panose="02010600030101010101" pitchFamily="2" charset="-122"/>
            </a:endParaRPr>
          </a:p>
        </p:txBody>
      </p:sp>
      <p:sp>
        <p:nvSpPr>
          <p:cNvPr id="1690633" name="矩形 1690632"/>
          <p:cNvSpPr/>
          <p:nvPr/>
        </p:nvSpPr>
        <p:spPr>
          <a:xfrm>
            <a:off x="2903538" y="3457575"/>
            <a:ext cx="3778250"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3 </a:t>
            </a:r>
            <a:r>
              <a:rPr lang="zh-CN" altLang="en-GB" sz="2000" b="1" dirty="0">
                <a:latin typeface="黑体" panose="02010600030101010101" pitchFamily="2" charset="-122"/>
                <a:ea typeface="黑体" panose="02010600030101010101" pitchFamily="2" charset="-122"/>
              </a:rPr>
              <a:t>合同变更与解除 </a:t>
            </a:r>
            <a:endParaRPr lang="en-US" altLang="zh-CN" sz="2000" b="1" dirty="0">
              <a:latin typeface="黑体" panose="02010600030101010101" pitchFamily="2" charset="-122"/>
              <a:ea typeface="黑体" panose="02010600030101010101" pitchFamily="2" charset="-122"/>
            </a:endParaRPr>
          </a:p>
        </p:txBody>
      </p:sp>
      <p:sp>
        <p:nvSpPr>
          <p:cNvPr id="1690634" name="矩形 1690633"/>
          <p:cNvSpPr/>
          <p:nvPr/>
        </p:nvSpPr>
        <p:spPr>
          <a:xfrm>
            <a:off x="2903538" y="4506913"/>
            <a:ext cx="377825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4 </a:t>
            </a:r>
            <a:r>
              <a:rPr lang="zh-CN" altLang="en-GB" sz="2000" b="1" dirty="0">
                <a:latin typeface="黑体" panose="02010600030101010101" pitchFamily="2" charset="-122"/>
                <a:ea typeface="黑体" panose="02010600030101010101" pitchFamily="2" charset="-122"/>
              </a:rPr>
              <a:t>合同纠纷管理 </a:t>
            </a:r>
            <a:endParaRPr lang="en-US" altLang="zh-CN" sz="2000" b="1" dirty="0">
              <a:latin typeface="黑体" panose="02010600030101010101" pitchFamily="2" charset="-122"/>
              <a:ea typeface="黑体" panose="02010600030101010101" pitchFamily="2" charset="-122"/>
            </a:endParaRPr>
          </a:p>
        </p:txBody>
      </p:sp>
      <p:sp>
        <p:nvSpPr>
          <p:cNvPr id="1690635" name="矩形 1690634"/>
          <p:cNvSpPr/>
          <p:nvPr/>
        </p:nvSpPr>
        <p:spPr>
          <a:xfrm>
            <a:off x="2913063" y="5532438"/>
            <a:ext cx="3778250" cy="468312"/>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5 </a:t>
            </a:r>
            <a:r>
              <a:rPr lang="zh-CN" altLang="en-GB" sz="2000" b="1" dirty="0">
                <a:latin typeface="黑体" panose="02010600030101010101" pitchFamily="2" charset="-122"/>
                <a:ea typeface="黑体" panose="02010600030101010101" pitchFamily="2" charset="-122"/>
              </a:rPr>
              <a:t>合同登记与归档  </a:t>
            </a:r>
            <a:endParaRPr lang="en-US" altLang="zh-CN" sz="2000" b="1" dirty="0">
              <a:latin typeface="黑体" panose="02010600030101010101" pitchFamily="2" charset="-122"/>
              <a:ea typeface="黑体" panose="02010600030101010101" pitchFamily="2" charset="-122"/>
            </a:endParaRPr>
          </a:p>
        </p:txBody>
      </p:sp>
      <p:sp>
        <p:nvSpPr>
          <p:cNvPr id="1690636" name="下箭头 1690635"/>
          <p:cNvSpPr/>
          <p:nvPr/>
        </p:nvSpPr>
        <p:spPr>
          <a:xfrm>
            <a:off x="4581525" y="4976813"/>
            <a:ext cx="468313" cy="539750"/>
          </a:xfrm>
          <a:prstGeom prst="downArrow">
            <a:avLst>
              <a:gd name="adj1" fmla="val 50000"/>
              <a:gd name="adj2" fmla="val 28744"/>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690627"/>
                                        </p:tgtEl>
                                        <p:attrNameLst>
                                          <p:attrName>style.visibility</p:attrName>
                                        </p:attrNameLst>
                                      </p:cBhvr>
                                      <p:to>
                                        <p:strVal val="visible"/>
                                      </p:to>
                                    </p:set>
                                    <p:animEffect transition="in" filter="blinds(horizontal)">
                                      <p:cBhvr>
                                        <p:cTn id="7" dur="500"/>
                                        <p:tgtEl>
                                          <p:spTgt spid="169062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690631"/>
                                        </p:tgtEl>
                                        <p:attrNameLst>
                                          <p:attrName>style.visibility</p:attrName>
                                        </p:attrNameLst>
                                      </p:cBhvr>
                                      <p:to>
                                        <p:strVal val="visible"/>
                                      </p:to>
                                    </p:set>
                                    <p:anim calcmode="lin" valueType="num">
                                      <p:cBhvr>
                                        <p:cTn id="12" dur="500" fill="hold"/>
                                        <p:tgtEl>
                                          <p:spTgt spid="1690631"/>
                                        </p:tgtEl>
                                        <p:attrNameLst>
                                          <p:attrName>ppt_w</p:attrName>
                                        </p:attrNameLst>
                                      </p:cBhvr>
                                      <p:tavLst>
                                        <p:tav tm="0">
                                          <p:val>
                                            <p:fltVal val="0"/>
                                          </p:val>
                                        </p:tav>
                                        <p:tav tm="100000">
                                          <p:val>
                                            <p:strVal val="#ppt_w"/>
                                          </p:val>
                                        </p:tav>
                                      </p:tavLst>
                                    </p:anim>
                                    <p:anim calcmode="lin" valueType="num">
                                      <p:cBhvr>
                                        <p:cTn id="13" dur="500" fill="hold"/>
                                        <p:tgtEl>
                                          <p:spTgt spid="1690631"/>
                                        </p:tgtEl>
                                        <p:attrNameLst>
                                          <p:attrName>ppt_h</p:attrName>
                                        </p:attrNameLst>
                                      </p:cBhvr>
                                      <p:tavLst>
                                        <p:tav tm="0">
                                          <p:val>
                                            <p:strVal val="#ppt_h"/>
                                          </p:val>
                                        </p:tav>
                                        <p:tav tm="100000">
                                          <p:val>
                                            <p:strVal val="#ppt_h"/>
                                          </p:val>
                                        </p:tav>
                                      </p:tavLst>
                                    </p:anim>
                                  </p:childTnLst>
                                </p:cTn>
                              </p:par>
                            </p:childTnLst>
                          </p:cTn>
                        </p:par>
                        <p:par>
                          <p:cTn id="14" fill="hold">
                            <p:stCondLst>
                              <p:cond delay="500"/>
                            </p:stCondLst>
                            <p:childTnLst>
                              <p:par>
                                <p:cTn id="15" presetID="17" presetClass="entr" presetSubtype="10" fill="hold" nodeType="afterEffect">
                                  <p:stCondLst>
                                    <p:cond delay="0"/>
                                  </p:stCondLst>
                                  <p:childTnLst>
                                    <p:set>
                                      <p:cBhvr>
                                        <p:cTn id="16" dur="1" fill="hold">
                                          <p:stCondLst>
                                            <p:cond delay="0"/>
                                          </p:stCondLst>
                                        </p:cTn>
                                        <p:tgtEl>
                                          <p:spTgt spid="1690628"/>
                                        </p:tgtEl>
                                        <p:attrNameLst>
                                          <p:attrName>style.visibility</p:attrName>
                                        </p:attrNameLst>
                                      </p:cBhvr>
                                      <p:to>
                                        <p:strVal val="visible"/>
                                      </p:to>
                                    </p:set>
                                    <p:anim calcmode="lin" valueType="num">
                                      <p:cBhvr>
                                        <p:cTn id="17" dur="500" fill="hold"/>
                                        <p:tgtEl>
                                          <p:spTgt spid="1690628"/>
                                        </p:tgtEl>
                                        <p:attrNameLst>
                                          <p:attrName>ppt_w</p:attrName>
                                        </p:attrNameLst>
                                      </p:cBhvr>
                                      <p:tavLst>
                                        <p:tav tm="0">
                                          <p:val>
                                            <p:fltVal val="0"/>
                                          </p:val>
                                        </p:tav>
                                        <p:tav tm="100000">
                                          <p:val>
                                            <p:strVal val="#ppt_w"/>
                                          </p:val>
                                        </p:tav>
                                      </p:tavLst>
                                    </p:anim>
                                    <p:anim calcmode="lin" valueType="num">
                                      <p:cBhvr>
                                        <p:cTn id="18" dur="500" fill="hold"/>
                                        <p:tgtEl>
                                          <p:spTgt spid="1690628"/>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17" presetClass="entr" presetSubtype="10" fill="hold" grpId="0" nodeType="afterEffect">
                                  <p:stCondLst>
                                    <p:cond delay="0"/>
                                  </p:stCondLst>
                                  <p:childTnLst>
                                    <p:set>
                                      <p:cBhvr>
                                        <p:cTn id="21" dur="1" fill="hold">
                                          <p:stCondLst>
                                            <p:cond delay="0"/>
                                          </p:stCondLst>
                                        </p:cTn>
                                        <p:tgtEl>
                                          <p:spTgt spid="1690632"/>
                                        </p:tgtEl>
                                        <p:attrNameLst>
                                          <p:attrName>style.visibility</p:attrName>
                                        </p:attrNameLst>
                                      </p:cBhvr>
                                      <p:to>
                                        <p:strVal val="visible"/>
                                      </p:to>
                                    </p:set>
                                    <p:anim calcmode="lin" valueType="num">
                                      <p:cBhvr>
                                        <p:cTn id="22" dur="500" fill="hold"/>
                                        <p:tgtEl>
                                          <p:spTgt spid="1690632"/>
                                        </p:tgtEl>
                                        <p:attrNameLst>
                                          <p:attrName>ppt_w</p:attrName>
                                        </p:attrNameLst>
                                      </p:cBhvr>
                                      <p:tavLst>
                                        <p:tav tm="0">
                                          <p:val>
                                            <p:fltVal val="0"/>
                                          </p:val>
                                        </p:tav>
                                        <p:tav tm="100000">
                                          <p:val>
                                            <p:strVal val="#ppt_w"/>
                                          </p:val>
                                        </p:tav>
                                      </p:tavLst>
                                    </p:anim>
                                    <p:anim calcmode="lin" valueType="num">
                                      <p:cBhvr>
                                        <p:cTn id="23" dur="500" fill="hold"/>
                                        <p:tgtEl>
                                          <p:spTgt spid="1690632"/>
                                        </p:tgtEl>
                                        <p:attrNameLst>
                                          <p:attrName>ppt_h</p:attrName>
                                        </p:attrNameLst>
                                      </p:cBhvr>
                                      <p:tavLst>
                                        <p:tav tm="0">
                                          <p:val>
                                            <p:strVal val="#ppt_h"/>
                                          </p:val>
                                        </p:tav>
                                        <p:tav tm="100000">
                                          <p:val>
                                            <p:strVal val="#ppt_h"/>
                                          </p:val>
                                        </p:tav>
                                      </p:tavLst>
                                    </p:anim>
                                  </p:childTnLst>
                                </p:cTn>
                              </p:par>
                            </p:childTnLst>
                          </p:cTn>
                        </p:par>
                        <p:par>
                          <p:cTn id="24" fill="hold">
                            <p:stCondLst>
                              <p:cond delay="1500"/>
                            </p:stCondLst>
                            <p:childTnLst>
                              <p:par>
                                <p:cTn id="25" presetID="17" presetClass="entr" presetSubtype="10" fill="hold" nodeType="afterEffect">
                                  <p:stCondLst>
                                    <p:cond delay="0"/>
                                  </p:stCondLst>
                                  <p:childTnLst>
                                    <p:set>
                                      <p:cBhvr>
                                        <p:cTn id="26" dur="1" fill="hold">
                                          <p:stCondLst>
                                            <p:cond delay="0"/>
                                          </p:stCondLst>
                                        </p:cTn>
                                        <p:tgtEl>
                                          <p:spTgt spid="1690629"/>
                                        </p:tgtEl>
                                        <p:attrNameLst>
                                          <p:attrName>style.visibility</p:attrName>
                                        </p:attrNameLst>
                                      </p:cBhvr>
                                      <p:to>
                                        <p:strVal val="visible"/>
                                      </p:to>
                                    </p:set>
                                    <p:anim calcmode="lin" valueType="num">
                                      <p:cBhvr>
                                        <p:cTn id="27" dur="500" fill="hold"/>
                                        <p:tgtEl>
                                          <p:spTgt spid="1690629"/>
                                        </p:tgtEl>
                                        <p:attrNameLst>
                                          <p:attrName>ppt_w</p:attrName>
                                        </p:attrNameLst>
                                      </p:cBhvr>
                                      <p:tavLst>
                                        <p:tav tm="0">
                                          <p:val>
                                            <p:fltVal val="0"/>
                                          </p:val>
                                        </p:tav>
                                        <p:tav tm="100000">
                                          <p:val>
                                            <p:strVal val="#ppt_w"/>
                                          </p:val>
                                        </p:tav>
                                      </p:tavLst>
                                    </p:anim>
                                    <p:anim calcmode="lin" valueType="num">
                                      <p:cBhvr>
                                        <p:cTn id="28" dur="500" fill="hold"/>
                                        <p:tgtEl>
                                          <p:spTgt spid="1690629"/>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17" presetClass="entr" presetSubtype="10" fill="hold" grpId="0" nodeType="afterEffect">
                                  <p:stCondLst>
                                    <p:cond delay="0"/>
                                  </p:stCondLst>
                                  <p:childTnLst>
                                    <p:set>
                                      <p:cBhvr>
                                        <p:cTn id="31" dur="1" fill="hold">
                                          <p:stCondLst>
                                            <p:cond delay="0"/>
                                          </p:stCondLst>
                                        </p:cTn>
                                        <p:tgtEl>
                                          <p:spTgt spid="1690633"/>
                                        </p:tgtEl>
                                        <p:attrNameLst>
                                          <p:attrName>style.visibility</p:attrName>
                                        </p:attrNameLst>
                                      </p:cBhvr>
                                      <p:to>
                                        <p:strVal val="visible"/>
                                      </p:to>
                                    </p:set>
                                    <p:anim calcmode="lin" valueType="num">
                                      <p:cBhvr>
                                        <p:cTn id="32" dur="500" fill="hold"/>
                                        <p:tgtEl>
                                          <p:spTgt spid="1690633"/>
                                        </p:tgtEl>
                                        <p:attrNameLst>
                                          <p:attrName>ppt_w</p:attrName>
                                        </p:attrNameLst>
                                      </p:cBhvr>
                                      <p:tavLst>
                                        <p:tav tm="0">
                                          <p:val>
                                            <p:fltVal val="0"/>
                                          </p:val>
                                        </p:tav>
                                        <p:tav tm="100000">
                                          <p:val>
                                            <p:strVal val="#ppt_w"/>
                                          </p:val>
                                        </p:tav>
                                      </p:tavLst>
                                    </p:anim>
                                    <p:anim calcmode="lin" valueType="num">
                                      <p:cBhvr>
                                        <p:cTn id="33" dur="500" fill="hold"/>
                                        <p:tgtEl>
                                          <p:spTgt spid="1690633"/>
                                        </p:tgtEl>
                                        <p:attrNameLst>
                                          <p:attrName>ppt_h</p:attrName>
                                        </p:attrNameLst>
                                      </p:cBhvr>
                                      <p:tavLst>
                                        <p:tav tm="0">
                                          <p:val>
                                            <p:strVal val="#ppt_h"/>
                                          </p:val>
                                        </p:tav>
                                        <p:tav tm="100000">
                                          <p:val>
                                            <p:strVal val="#ppt_h"/>
                                          </p:val>
                                        </p:tav>
                                      </p:tavLst>
                                    </p:anim>
                                  </p:childTnLst>
                                </p:cTn>
                              </p:par>
                            </p:childTnLst>
                          </p:cTn>
                        </p:par>
                        <p:par>
                          <p:cTn id="34" fill="hold">
                            <p:stCondLst>
                              <p:cond delay="2500"/>
                            </p:stCondLst>
                            <p:childTnLst>
                              <p:par>
                                <p:cTn id="35" presetID="17" presetClass="entr" presetSubtype="10" fill="hold" nodeType="afterEffect">
                                  <p:stCondLst>
                                    <p:cond delay="0"/>
                                  </p:stCondLst>
                                  <p:childTnLst>
                                    <p:set>
                                      <p:cBhvr>
                                        <p:cTn id="36" dur="1" fill="hold">
                                          <p:stCondLst>
                                            <p:cond delay="0"/>
                                          </p:stCondLst>
                                        </p:cTn>
                                        <p:tgtEl>
                                          <p:spTgt spid="1690630"/>
                                        </p:tgtEl>
                                        <p:attrNameLst>
                                          <p:attrName>style.visibility</p:attrName>
                                        </p:attrNameLst>
                                      </p:cBhvr>
                                      <p:to>
                                        <p:strVal val="visible"/>
                                      </p:to>
                                    </p:set>
                                    <p:anim calcmode="lin" valueType="num">
                                      <p:cBhvr>
                                        <p:cTn id="37" dur="500" fill="hold"/>
                                        <p:tgtEl>
                                          <p:spTgt spid="1690630"/>
                                        </p:tgtEl>
                                        <p:attrNameLst>
                                          <p:attrName>ppt_w</p:attrName>
                                        </p:attrNameLst>
                                      </p:cBhvr>
                                      <p:tavLst>
                                        <p:tav tm="0">
                                          <p:val>
                                            <p:fltVal val="0"/>
                                          </p:val>
                                        </p:tav>
                                        <p:tav tm="100000">
                                          <p:val>
                                            <p:strVal val="#ppt_w"/>
                                          </p:val>
                                        </p:tav>
                                      </p:tavLst>
                                    </p:anim>
                                    <p:anim calcmode="lin" valueType="num">
                                      <p:cBhvr>
                                        <p:cTn id="38" dur="500" fill="hold"/>
                                        <p:tgtEl>
                                          <p:spTgt spid="1690630"/>
                                        </p:tgtEl>
                                        <p:attrNameLst>
                                          <p:attrName>ppt_h</p:attrName>
                                        </p:attrNameLst>
                                      </p:cBhvr>
                                      <p:tavLst>
                                        <p:tav tm="0">
                                          <p:val>
                                            <p:strVal val="#ppt_h"/>
                                          </p:val>
                                        </p:tav>
                                        <p:tav tm="100000">
                                          <p:val>
                                            <p:strVal val="#ppt_h"/>
                                          </p:val>
                                        </p:tav>
                                      </p:tavLst>
                                    </p:anim>
                                  </p:childTnLst>
                                </p:cTn>
                              </p:par>
                            </p:childTnLst>
                          </p:cTn>
                        </p:par>
                        <p:par>
                          <p:cTn id="39" fill="hold">
                            <p:stCondLst>
                              <p:cond delay="3000"/>
                            </p:stCondLst>
                            <p:childTnLst>
                              <p:par>
                                <p:cTn id="40" presetID="17" presetClass="entr" presetSubtype="10" fill="hold" grpId="0" nodeType="afterEffect">
                                  <p:stCondLst>
                                    <p:cond delay="0"/>
                                  </p:stCondLst>
                                  <p:childTnLst>
                                    <p:set>
                                      <p:cBhvr>
                                        <p:cTn id="41" dur="1" fill="hold">
                                          <p:stCondLst>
                                            <p:cond delay="0"/>
                                          </p:stCondLst>
                                        </p:cTn>
                                        <p:tgtEl>
                                          <p:spTgt spid="1690634"/>
                                        </p:tgtEl>
                                        <p:attrNameLst>
                                          <p:attrName>style.visibility</p:attrName>
                                        </p:attrNameLst>
                                      </p:cBhvr>
                                      <p:to>
                                        <p:strVal val="visible"/>
                                      </p:to>
                                    </p:set>
                                    <p:anim calcmode="lin" valueType="num">
                                      <p:cBhvr>
                                        <p:cTn id="42" dur="500" fill="hold"/>
                                        <p:tgtEl>
                                          <p:spTgt spid="1690634"/>
                                        </p:tgtEl>
                                        <p:attrNameLst>
                                          <p:attrName>ppt_w</p:attrName>
                                        </p:attrNameLst>
                                      </p:cBhvr>
                                      <p:tavLst>
                                        <p:tav tm="0">
                                          <p:val>
                                            <p:fltVal val="0"/>
                                          </p:val>
                                        </p:tav>
                                        <p:tav tm="100000">
                                          <p:val>
                                            <p:strVal val="#ppt_w"/>
                                          </p:val>
                                        </p:tav>
                                      </p:tavLst>
                                    </p:anim>
                                    <p:anim calcmode="lin" valueType="num">
                                      <p:cBhvr>
                                        <p:cTn id="43" dur="500" fill="hold"/>
                                        <p:tgtEl>
                                          <p:spTgt spid="1690634"/>
                                        </p:tgtEl>
                                        <p:attrNameLst>
                                          <p:attrName>ppt_h</p:attrName>
                                        </p:attrNameLst>
                                      </p:cBhvr>
                                      <p:tavLst>
                                        <p:tav tm="0">
                                          <p:val>
                                            <p:strVal val="#ppt_h"/>
                                          </p:val>
                                        </p:tav>
                                        <p:tav tm="100000">
                                          <p:val>
                                            <p:strVal val="#ppt_h"/>
                                          </p:val>
                                        </p:tav>
                                      </p:tavLst>
                                    </p:anim>
                                  </p:childTnLst>
                                </p:cTn>
                              </p:par>
                            </p:childTnLst>
                          </p:cTn>
                        </p:par>
                        <p:par>
                          <p:cTn id="44" fill="hold">
                            <p:stCondLst>
                              <p:cond delay="3500"/>
                            </p:stCondLst>
                            <p:childTnLst>
                              <p:par>
                                <p:cTn id="45" presetID="17" presetClass="entr" presetSubtype="10" fill="hold" nodeType="afterEffect">
                                  <p:stCondLst>
                                    <p:cond delay="0"/>
                                  </p:stCondLst>
                                  <p:childTnLst>
                                    <p:set>
                                      <p:cBhvr>
                                        <p:cTn id="46" dur="1" fill="hold">
                                          <p:stCondLst>
                                            <p:cond delay="0"/>
                                          </p:stCondLst>
                                        </p:cTn>
                                        <p:tgtEl>
                                          <p:spTgt spid="1690636"/>
                                        </p:tgtEl>
                                        <p:attrNameLst>
                                          <p:attrName>style.visibility</p:attrName>
                                        </p:attrNameLst>
                                      </p:cBhvr>
                                      <p:to>
                                        <p:strVal val="visible"/>
                                      </p:to>
                                    </p:set>
                                    <p:anim calcmode="lin" valueType="num">
                                      <p:cBhvr>
                                        <p:cTn id="47" dur="500" fill="hold"/>
                                        <p:tgtEl>
                                          <p:spTgt spid="1690636"/>
                                        </p:tgtEl>
                                        <p:attrNameLst>
                                          <p:attrName>ppt_w</p:attrName>
                                        </p:attrNameLst>
                                      </p:cBhvr>
                                      <p:tavLst>
                                        <p:tav tm="0">
                                          <p:val>
                                            <p:fltVal val="0"/>
                                          </p:val>
                                        </p:tav>
                                        <p:tav tm="100000">
                                          <p:val>
                                            <p:strVal val="#ppt_w"/>
                                          </p:val>
                                        </p:tav>
                                      </p:tavLst>
                                    </p:anim>
                                    <p:anim calcmode="lin" valueType="num">
                                      <p:cBhvr>
                                        <p:cTn id="48" dur="500" fill="hold"/>
                                        <p:tgtEl>
                                          <p:spTgt spid="1690636"/>
                                        </p:tgtEl>
                                        <p:attrNameLst>
                                          <p:attrName>ppt_h</p:attrName>
                                        </p:attrNameLst>
                                      </p:cBhvr>
                                      <p:tavLst>
                                        <p:tav tm="0">
                                          <p:val>
                                            <p:strVal val="#ppt_h"/>
                                          </p:val>
                                        </p:tav>
                                        <p:tav tm="100000">
                                          <p:val>
                                            <p:strVal val="#ppt_h"/>
                                          </p:val>
                                        </p:tav>
                                      </p:tavLst>
                                    </p:anim>
                                  </p:childTnLst>
                                </p:cTn>
                              </p:par>
                            </p:childTnLst>
                          </p:cTn>
                        </p:par>
                        <p:par>
                          <p:cTn id="49" fill="hold">
                            <p:stCondLst>
                              <p:cond delay="4000"/>
                            </p:stCondLst>
                            <p:childTnLst>
                              <p:par>
                                <p:cTn id="50" presetID="17" presetClass="entr" presetSubtype="10" fill="hold" grpId="0" nodeType="afterEffect">
                                  <p:stCondLst>
                                    <p:cond delay="0"/>
                                  </p:stCondLst>
                                  <p:childTnLst>
                                    <p:set>
                                      <p:cBhvr>
                                        <p:cTn id="51" dur="1" fill="hold">
                                          <p:stCondLst>
                                            <p:cond delay="0"/>
                                          </p:stCondLst>
                                        </p:cTn>
                                        <p:tgtEl>
                                          <p:spTgt spid="1690635"/>
                                        </p:tgtEl>
                                        <p:attrNameLst>
                                          <p:attrName>style.visibility</p:attrName>
                                        </p:attrNameLst>
                                      </p:cBhvr>
                                      <p:to>
                                        <p:strVal val="visible"/>
                                      </p:to>
                                    </p:set>
                                    <p:anim calcmode="lin" valueType="num">
                                      <p:cBhvr>
                                        <p:cTn id="52" dur="500" fill="hold"/>
                                        <p:tgtEl>
                                          <p:spTgt spid="1690635"/>
                                        </p:tgtEl>
                                        <p:attrNameLst>
                                          <p:attrName>ppt_w</p:attrName>
                                        </p:attrNameLst>
                                      </p:cBhvr>
                                      <p:tavLst>
                                        <p:tav tm="0">
                                          <p:val>
                                            <p:fltVal val="0"/>
                                          </p:val>
                                        </p:tav>
                                        <p:tav tm="100000">
                                          <p:val>
                                            <p:strVal val="#ppt_w"/>
                                          </p:val>
                                        </p:tav>
                                      </p:tavLst>
                                    </p:anim>
                                    <p:anim calcmode="lin" valueType="num">
                                      <p:cBhvr>
                                        <p:cTn id="53" dur="500" fill="hold"/>
                                        <p:tgtEl>
                                          <p:spTgt spid="169063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0627" grpId="0" bldLvl="0" animBg="1"/>
      <p:bldP spid="1690631" grpId="0" bldLvl="0" animBg="1"/>
      <p:bldP spid="1690632" grpId="0" bldLvl="0" animBg="1"/>
      <p:bldP spid="1690633" grpId="0" bldLvl="0" animBg="1"/>
      <p:bldP spid="1690634" grpId="0" bldLvl="0" animBg="1"/>
      <p:bldP spid="1690635" grpId="0" bldLvl="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1"/>
          <p:cNvSpPr>
            <a:spLocks noGrp="1"/>
          </p:cNvSpPr>
          <p:nvPr/>
        </p:nvSpPr>
        <p:spPr>
          <a:xfrm>
            <a:off x="250825" y="106363"/>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FF0000"/>
                </a:solidFill>
                <a:latin typeface="黑体" panose="02010600030101010101" pitchFamily="2" charset="-122"/>
                <a:ea typeface="黑体" panose="02010600030101010101" pitchFamily="2" charset="-122"/>
                <a:sym typeface="+mn-ea"/>
              </a:rPr>
              <a:t>（三）明确各项业务环节</a:t>
            </a:r>
          </a:p>
        </p:txBody>
      </p:sp>
      <p:sp>
        <p:nvSpPr>
          <p:cNvPr id="1689603" name="矩形 1689602"/>
          <p:cNvSpPr/>
          <p:nvPr/>
        </p:nvSpPr>
        <p:spPr>
          <a:xfrm>
            <a:off x="1127125" y="1412875"/>
            <a:ext cx="935038" cy="4678363"/>
          </a:xfrm>
          <a:prstGeom prst="rect">
            <a:avLst/>
          </a:prstGeom>
          <a:solidFill>
            <a:srgbClr val="990000"/>
          </a:solidFill>
          <a:ln w="9525">
            <a:noFill/>
          </a:ln>
        </p:spPr>
        <p:txBody>
          <a:bodyPr anchor="ctr"/>
          <a:lstStyle/>
          <a:p>
            <a:pPr algn="ctr"/>
            <a:r>
              <a:rPr lang="en-US" altLang="en-US" sz="2800" b="1">
                <a:solidFill>
                  <a:srgbClr val="FFFFFF"/>
                </a:solidFill>
                <a:latin typeface="华文楷体" pitchFamily="2" charset="-122"/>
                <a:ea typeface="宋体" panose="02010600030101010101" pitchFamily="2" charset="-122"/>
              </a:rPr>
              <a:t>2.7</a:t>
            </a:r>
            <a:r>
              <a:rPr lang="en-US" altLang="zh-CN" sz="2800" b="1">
                <a:solidFill>
                  <a:srgbClr val="FFFFFF"/>
                </a:solidFill>
                <a:latin typeface="华文楷体" pitchFamily="2" charset="-122"/>
                <a:ea typeface="宋体" panose="02010600030101010101" pitchFamily="2" charset="-122"/>
              </a:rPr>
              <a:t/>
            </a:r>
            <a:br>
              <a:rPr lang="en-US" altLang="zh-CN" sz="2800" b="1">
                <a:solidFill>
                  <a:srgbClr val="FFFFFF"/>
                </a:solidFill>
                <a:latin typeface="华文楷体" pitchFamily="2" charset="-122"/>
                <a:ea typeface="宋体" panose="02010600030101010101" pitchFamily="2" charset="-122"/>
              </a:rPr>
            </a:br>
            <a:r>
              <a:rPr lang="en-US" altLang="zh-CN" sz="1800" b="1">
                <a:solidFill>
                  <a:srgbClr val="FFFFFF"/>
                </a:solidFill>
                <a:latin typeface="华文楷体" pitchFamily="2" charset="-122"/>
                <a:ea typeface="宋体" panose="02010600030101010101" pitchFamily="2" charset="-122"/>
              </a:rPr>
              <a:t/>
            </a:r>
            <a:br>
              <a:rPr lang="en-US" altLang="zh-CN" sz="1800" b="1">
                <a:solidFill>
                  <a:srgbClr val="FFFFFF"/>
                </a:solidFill>
                <a:latin typeface="华文楷体" pitchFamily="2" charset="-122"/>
                <a:ea typeface="宋体" panose="02010600030101010101" pitchFamily="2" charset="-122"/>
              </a:rPr>
            </a:br>
            <a:r>
              <a:rPr lang="en-US" altLang="en-US" sz="2800" b="1" err="1">
                <a:solidFill>
                  <a:srgbClr val="FFFFFF"/>
                </a:solidFill>
                <a:latin typeface="华文楷体" pitchFamily="2" charset="-122"/>
                <a:ea typeface="宋体" panose="02010600030101010101" pitchFamily="2" charset="-122"/>
              </a:rPr>
              <a:t>内部控制制度执行检查与评价业务</a:t>
            </a:r>
            <a:r>
              <a:rPr lang="zh-CN" altLang="en-US" sz="2800" b="1" dirty="0" err="1">
                <a:solidFill>
                  <a:srgbClr val="FFFFFF"/>
                </a:solidFill>
                <a:latin typeface="Arial" panose="020B0604020202020204" pitchFamily="34" charset="0"/>
                <a:ea typeface="黑体" panose="02010600030101010101" pitchFamily="2" charset="-122"/>
              </a:rPr>
              <a:t>流程</a:t>
            </a:r>
            <a:r>
              <a:rPr lang="zh-CN" altLang="en-US" sz="2800" b="1" dirty="0">
                <a:solidFill>
                  <a:srgbClr val="FFFFFF"/>
                </a:solidFill>
                <a:latin typeface="Arial" panose="020B0604020202020204" pitchFamily="34" charset="0"/>
                <a:ea typeface="黑体" panose="02010600030101010101" pitchFamily="2" charset="-122"/>
              </a:rPr>
              <a:t>  </a:t>
            </a:r>
          </a:p>
        </p:txBody>
      </p:sp>
      <p:sp>
        <p:nvSpPr>
          <p:cNvPr id="1689604" name="下箭头 1689603"/>
          <p:cNvSpPr/>
          <p:nvPr/>
        </p:nvSpPr>
        <p:spPr>
          <a:xfrm>
            <a:off x="4953000" y="1860550"/>
            <a:ext cx="611188"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9605" name="下箭头 1689604"/>
          <p:cNvSpPr/>
          <p:nvPr/>
        </p:nvSpPr>
        <p:spPr>
          <a:xfrm>
            <a:off x="4951413" y="2895600"/>
            <a:ext cx="611187"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9606" name="下箭头 1689605"/>
          <p:cNvSpPr/>
          <p:nvPr/>
        </p:nvSpPr>
        <p:spPr>
          <a:xfrm>
            <a:off x="4951413" y="3917950"/>
            <a:ext cx="611187"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689607" name="矩形 1689606"/>
          <p:cNvSpPr/>
          <p:nvPr/>
        </p:nvSpPr>
        <p:spPr>
          <a:xfrm>
            <a:off x="2933700" y="1384300"/>
            <a:ext cx="4678363"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1  </a:t>
            </a:r>
            <a:r>
              <a:rPr lang="zh-CN" altLang="en-GB" sz="2000" b="1" dirty="0">
                <a:latin typeface="黑体" panose="02010600030101010101" pitchFamily="2" charset="-122"/>
                <a:ea typeface="黑体" panose="02010600030101010101" pitchFamily="2" charset="-122"/>
              </a:rPr>
              <a:t>制定监督检查工作方案</a:t>
            </a:r>
            <a:endParaRPr lang="en-US" altLang="zh-CN" sz="2000" b="1" dirty="0">
              <a:latin typeface="黑体" panose="02010600030101010101" pitchFamily="2" charset="-122"/>
              <a:ea typeface="黑体" panose="02010600030101010101" pitchFamily="2" charset="-122"/>
            </a:endParaRPr>
          </a:p>
        </p:txBody>
      </p:sp>
      <p:sp>
        <p:nvSpPr>
          <p:cNvPr id="1689608" name="矩形 1689607"/>
          <p:cNvSpPr/>
          <p:nvPr/>
        </p:nvSpPr>
        <p:spPr>
          <a:xfrm>
            <a:off x="2932113" y="2419350"/>
            <a:ext cx="46783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2  </a:t>
            </a:r>
            <a:r>
              <a:rPr lang="zh-CN" altLang="en-US" sz="2000" b="1" dirty="0">
                <a:latin typeface="黑体" panose="02010600030101010101" pitchFamily="2" charset="-122"/>
                <a:ea typeface="黑体" panose="02010600030101010101" pitchFamily="2" charset="-122"/>
              </a:rPr>
              <a:t>实施监督检查</a:t>
            </a:r>
          </a:p>
        </p:txBody>
      </p:sp>
      <p:sp>
        <p:nvSpPr>
          <p:cNvPr id="1689609" name="矩形 1689608"/>
          <p:cNvSpPr/>
          <p:nvPr/>
        </p:nvSpPr>
        <p:spPr>
          <a:xfrm>
            <a:off x="2932113" y="3457575"/>
            <a:ext cx="46783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3  </a:t>
            </a:r>
            <a:r>
              <a:rPr lang="zh-CN" altLang="en-US" sz="2000" b="1" dirty="0">
                <a:latin typeface="黑体" panose="02010600030101010101" pitchFamily="2" charset="-122"/>
                <a:ea typeface="黑体" panose="02010600030101010101" pitchFamily="2" charset="-122"/>
              </a:rPr>
              <a:t>对单位内部控制进行评价</a:t>
            </a:r>
          </a:p>
        </p:txBody>
      </p:sp>
      <p:sp>
        <p:nvSpPr>
          <p:cNvPr id="1689610" name="矩形 1689609"/>
          <p:cNvSpPr/>
          <p:nvPr/>
        </p:nvSpPr>
        <p:spPr>
          <a:xfrm>
            <a:off x="2932113" y="4492625"/>
            <a:ext cx="4678362"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4  </a:t>
            </a:r>
            <a:r>
              <a:rPr lang="zh-CN" altLang="en-US" sz="2000" b="1" dirty="0">
                <a:latin typeface="黑体" panose="02010600030101010101" pitchFamily="2" charset="-122"/>
                <a:ea typeface="黑体" panose="02010600030101010101" pitchFamily="2" charset="-122"/>
              </a:rPr>
              <a:t>编制与提交内部控制检查与评价报告</a:t>
            </a:r>
          </a:p>
        </p:txBody>
      </p:sp>
      <p:sp>
        <p:nvSpPr>
          <p:cNvPr id="1689611" name="矩形 1689610"/>
          <p:cNvSpPr/>
          <p:nvPr/>
        </p:nvSpPr>
        <p:spPr>
          <a:xfrm>
            <a:off x="2927350" y="5518150"/>
            <a:ext cx="4678363" cy="468313"/>
          </a:xfrm>
          <a:prstGeom prst="rect">
            <a:avLst/>
          </a:prstGeom>
          <a:solidFill>
            <a:srgbClr val="FFFFFF"/>
          </a:solidFill>
          <a:ln w="12700" cap="flat" cmpd="sng">
            <a:solidFill>
              <a:srgbClr val="009999"/>
            </a:solidFill>
            <a:prstDash val="solid"/>
            <a:miter/>
            <a:headEnd type="none" w="med" len="med"/>
            <a:tailEnd type="none" w="med" len="med"/>
          </a:ln>
          <a:effectLst>
            <a:outerShdw dist="107763" dir="2699999" algn="ctr" rotWithShape="0">
              <a:srgbClr val="FF6600">
                <a:alpha val="50000"/>
              </a:srgbClr>
            </a:outerShdw>
          </a:effectLst>
        </p:spPr>
        <p:txBody>
          <a:bodyPr wrap="none" anchor="ctr" anchorCtr="1"/>
          <a:lstStyle/>
          <a:p>
            <a:r>
              <a:rPr lang="en-GB" altLang="zh-CN" sz="2000" b="1">
                <a:latin typeface="黑体" panose="02010600030101010101" pitchFamily="2" charset="-122"/>
                <a:ea typeface="黑体" panose="02010600030101010101" pitchFamily="2" charset="-122"/>
              </a:rPr>
              <a:t>5  </a:t>
            </a:r>
            <a:r>
              <a:rPr lang="zh-CN" altLang="en-US" sz="1800" b="1" dirty="0">
                <a:latin typeface="黑体" panose="02010600030101010101" pitchFamily="2" charset="-122"/>
                <a:ea typeface="黑体" panose="02010600030101010101" pitchFamily="2" charset="-122"/>
              </a:rPr>
              <a:t>内部控制评价结果的应用</a:t>
            </a:r>
          </a:p>
        </p:txBody>
      </p:sp>
      <p:sp>
        <p:nvSpPr>
          <p:cNvPr id="1689612" name="下箭头 1689611"/>
          <p:cNvSpPr/>
          <p:nvPr/>
        </p:nvSpPr>
        <p:spPr>
          <a:xfrm>
            <a:off x="4981575" y="4962525"/>
            <a:ext cx="611188" cy="539750"/>
          </a:xfrm>
          <a:prstGeom prst="downArrow">
            <a:avLst>
              <a:gd name="adj1" fmla="val 50000"/>
              <a:gd name="adj2" fmla="val 25000"/>
            </a:avLst>
          </a:prstGeom>
          <a:solidFill>
            <a:srgbClr val="FFFFFF"/>
          </a:solidFill>
          <a:ln w="12700" cap="flat" cmpd="sng">
            <a:solidFill>
              <a:srgbClr val="009999"/>
            </a:solidFill>
            <a:prstDash val="solid"/>
            <a:miter/>
            <a:headEnd type="none" w="med" len="med"/>
            <a:tailEnd type="none" w="med" len="med"/>
          </a:ln>
        </p:spPr>
        <p:txBody>
          <a:bodyPr anchor="t"/>
          <a:lstStyle/>
          <a:p>
            <a:pPr algn="ct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689603"/>
                                        </p:tgtEl>
                                        <p:attrNameLst>
                                          <p:attrName>style.visibility</p:attrName>
                                        </p:attrNameLst>
                                      </p:cBhvr>
                                      <p:to>
                                        <p:strVal val="visible"/>
                                      </p:to>
                                    </p:set>
                                    <p:animEffect transition="in" filter="diamond(in)">
                                      <p:cBhvr>
                                        <p:cTn id="7" dur="1000"/>
                                        <p:tgtEl>
                                          <p:spTgt spid="168960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 fill="hold" grpId="0" nodeType="clickEffect">
                                  <p:stCondLst>
                                    <p:cond delay="0"/>
                                  </p:stCondLst>
                                  <p:childTnLst>
                                    <p:set>
                                      <p:cBhvr>
                                        <p:cTn id="11" dur="1" fill="hold">
                                          <p:stCondLst>
                                            <p:cond delay="0"/>
                                          </p:stCondLst>
                                        </p:cTn>
                                        <p:tgtEl>
                                          <p:spTgt spid="1689607"/>
                                        </p:tgtEl>
                                        <p:attrNameLst>
                                          <p:attrName>style.visibility</p:attrName>
                                        </p:attrNameLst>
                                      </p:cBhvr>
                                      <p:to>
                                        <p:strVal val="visible"/>
                                      </p:to>
                                    </p:set>
                                    <p:anim calcmode="lin" valueType="num">
                                      <p:cBhvr>
                                        <p:cTn id="12" dur="500" fill="hold"/>
                                        <p:tgtEl>
                                          <p:spTgt spid="1689607"/>
                                        </p:tgtEl>
                                        <p:attrNameLst>
                                          <p:attrName>ppt_x</p:attrName>
                                        </p:attrNameLst>
                                      </p:cBhvr>
                                      <p:tavLst>
                                        <p:tav tm="0">
                                          <p:val>
                                            <p:strVal val="#ppt_x"/>
                                          </p:val>
                                        </p:tav>
                                        <p:tav tm="100000">
                                          <p:val>
                                            <p:strVal val="#ppt_x"/>
                                          </p:val>
                                        </p:tav>
                                      </p:tavLst>
                                    </p:anim>
                                    <p:anim calcmode="lin" valueType="num">
                                      <p:cBhvr>
                                        <p:cTn id="13" dur="500" fill="hold"/>
                                        <p:tgtEl>
                                          <p:spTgt spid="1689607"/>
                                        </p:tgtEl>
                                        <p:attrNameLst>
                                          <p:attrName>ppt_y</p:attrName>
                                        </p:attrNameLst>
                                      </p:cBhvr>
                                      <p:tavLst>
                                        <p:tav tm="0">
                                          <p:val>
                                            <p:strVal val="#ppt_y-#ppt_h/2"/>
                                          </p:val>
                                        </p:tav>
                                        <p:tav tm="100000">
                                          <p:val>
                                            <p:strVal val="#ppt_y"/>
                                          </p:val>
                                        </p:tav>
                                      </p:tavLst>
                                    </p:anim>
                                    <p:anim calcmode="lin" valueType="num">
                                      <p:cBhvr>
                                        <p:cTn id="14" dur="500" fill="hold"/>
                                        <p:tgtEl>
                                          <p:spTgt spid="1689607"/>
                                        </p:tgtEl>
                                        <p:attrNameLst>
                                          <p:attrName>ppt_w</p:attrName>
                                        </p:attrNameLst>
                                      </p:cBhvr>
                                      <p:tavLst>
                                        <p:tav tm="0">
                                          <p:val>
                                            <p:strVal val="#ppt_w"/>
                                          </p:val>
                                        </p:tav>
                                        <p:tav tm="100000">
                                          <p:val>
                                            <p:strVal val="#ppt_w"/>
                                          </p:val>
                                        </p:tav>
                                      </p:tavLst>
                                    </p:anim>
                                    <p:anim calcmode="lin" valueType="num">
                                      <p:cBhvr>
                                        <p:cTn id="15" dur="500" fill="hold"/>
                                        <p:tgtEl>
                                          <p:spTgt spid="1689607"/>
                                        </p:tgtEl>
                                        <p:attrNameLst>
                                          <p:attrName>ppt_h</p:attrName>
                                        </p:attrNameLst>
                                      </p:cBhvr>
                                      <p:tavLst>
                                        <p:tav tm="0">
                                          <p:val>
                                            <p:fltVal val="0"/>
                                          </p:val>
                                        </p:tav>
                                        <p:tav tm="100000">
                                          <p:val>
                                            <p:strVal val="#ppt_h"/>
                                          </p:val>
                                        </p:tav>
                                      </p:tavLst>
                                    </p:anim>
                                  </p:childTnLst>
                                </p:cTn>
                              </p:par>
                            </p:childTnLst>
                          </p:cTn>
                        </p:par>
                        <p:par>
                          <p:cTn id="16" fill="hold">
                            <p:stCondLst>
                              <p:cond delay="500"/>
                            </p:stCondLst>
                            <p:childTnLst>
                              <p:par>
                                <p:cTn id="17" presetID="17" presetClass="entr" presetSubtype="1" fill="hold" nodeType="afterEffect">
                                  <p:stCondLst>
                                    <p:cond delay="0"/>
                                  </p:stCondLst>
                                  <p:childTnLst>
                                    <p:set>
                                      <p:cBhvr>
                                        <p:cTn id="18" dur="1" fill="hold">
                                          <p:stCondLst>
                                            <p:cond delay="0"/>
                                          </p:stCondLst>
                                        </p:cTn>
                                        <p:tgtEl>
                                          <p:spTgt spid="1689604"/>
                                        </p:tgtEl>
                                        <p:attrNameLst>
                                          <p:attrName>style.visibility</p:attrName>
                                        </p:attrNameLst>
                                      </p:cBhvr>
                                      <p:to>
                                        <p:strVal val="visible"/>
                                      </p:to>
                                    </p:set>
                                    <p:anim calcmode="lin" valueType="num">
                                      <p:cBhvr>
                                        <p:cTn id="19" dur="500" fill="hold"/>
                                        <p:tgtEl>
                                          <p:spTgt spid="1689604"/>
                                        </p:tgtEl>
                                        <p:attrNameLst>
                                          <p:attrName>ppt_x</p:attrName>
                                        </p:attrNameLst>
                                      </p:cBhvr>
                                      <p:tavLst>
                                        <p:tav tm="0">
                                          <p:val>
                                            <p:strVal val="#ppt_x"/>
                                          </p:val>
                                        </p:tav>
                                        <p:tav tm="100000">
                                          <p:val>
                                            <p:strVal val="#ppt_x"/>
                                          </p:val>
                                        </p:tav>
                                      </p:tavLst>
                                    </p:anim>
                                    <p:anim calcmode="lin" valueType="num">
                                      <p:cBhvr>
                                        <p:cTn id="20" dur="500" fill="hold"/>
                                        <p:tgtEl>
                                          <p:spTgt spid="1689604"/>
                                        </p:tgtEl>
                                        <p:attrNameLst>
                                          <p:attrName>ppt_y</p:attrName>
                                        </p:attrNameLst>
                                      </p:cBhvr>
                                      <p:tavLst>
                                        <p:tav tm="0">
                                          <p:val>
                                            <p:strVal val="#ppt_y-#ppt_h/2"/>
                                          </p:val>
                                        </p:tav>
                                        <p:tav tm="100000">
                                          <p:val>
                                            <p:strVal val="#ppt_y"/>
                                          </p:val>
                                        </p:tav>
                                      </p:tavLst>
                                    </p:anim>
                                    <p:anim calcmode="lin" valueType="num">
                                      <p:cBhvr>
                                        <p:cTn id="21" dur="500" fill="hold"/>
                                        <p:tgtEl>
                                          <p:spTgt spid="1689604"/>
                                        </p:tgtEl>
                                        <p:attrNameLst>
                                          <p:attrName>ppt_w</p:attrName>
                                        </p:attrNameLst>
                                      </p:cBhvr>
                                      <p:tavLst>
                                        <p:tav tm="0">
                                          <p:val>
                                            <p:strVal val="#ppt_w"/>
                                          </p:val>
                                        </p:tav>
                                        <p:tav tm="100000">
                                          <p:val>
                                            <p:strVal val="#ppt_w"/>
                                          </p:val>
                                        </p:tav>
                                      </p:tavLst>
                                    </p:anim>
                                    <p:anim calcmode="lin" valueType="num">
                                      <p:cBhvr>
                                        <p:cTn id="22" dur="500" fill="hold"/>
                                        <p:tgtEl>
                                          <p:spTgt spid="1689604"/>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7" presetClass="entr" presetSubtype="1" fill="hold" grpId="0" nodeType="afterEffect">
                                  <p:stCondLst>
                                    <p:cond delay="0"/>
                                  </p:stCondLst>
                                  <p:childTnLst>
                                    <p:set>
                                      <p:cBhvr>
                                        <p:cTn id="25" dur="1" fill="hold">
                                          <p:stCondLst>
                                            <p:cond delay="0"/>
                                          </p:stCondLst>
                                        </p:cTn>
                                        <p:tgtEl>
                                          <p:spTgt spid="1689608"/>
                                        </p:tgtEl>
                                        <p:attrNameLst>
                                          <p:attrName>style.visibility</p:attrName>
                                        </p:attrNameLst>
                                      </p:cBhvr>
                                      <p:to>
                                        <p:strVal val="visible"/>
                                      </p:to>
                                    </p:set>
                                    <p:anim calcmode="lin" valueType="num">
                                      <p:cBhvr>
                                        <p:cTn id="26" dur="500" fill="hold"/>
                                        <p:tgtEl>
                                          <p:spTgt spid="1689608"/>
                                        </p:tgtEl>
                                        <p:attrNameLst>
                                          <p:attrName>ppt_x</p:attrName>
                                        </p:attrNameLst>
                                      </p:cBhvr>
                                      <p:tavLst>
                                        <p:tav tm="0">
                                          <p:val>
                                            <p:strVal val="#ppt_x"/>
                                          </p:val>
                                        </p:tav>
                                        <p:tav tm="100000">
                                          <p:val>
                                            <p:strVal val="#ppt_x"/>
                                          </p:val>
                                        </p:tav>
                                      </p:tavLst>
                                    </p:anim>
                                    <p:anim calcmode="lin" valueType="num">
                                      <p:cBhvr>
                                        <p:cTn id="27" dur="500" fill="hold"/>
                                        <p:tgtEl>
                                          <p:spTgt spid="1689608"/>
                                        </p:tgtEl>
                                        <p:attrNameLst>
                                          <p:attrName>ppt_y</p:attrName>
                                        </p:attrNameLst>
                                      </p:cBhvr>
                                      <p:tavLst>
                                        <p:tav tm="0">
                                          <p:val>
                                            <p:strVal val="#ppt_y-#ppt_h/2"/>
                                          </p:val>
                                        </p:tav>
                                        <p:tav tm="100000">
                                          <p:val>
                                            <p:strVal val="#ppt_y"/>
                                          </p:val>
                                        </p:tav>
                                      </p:tavLst>
                                    </p:anim>
                                    <p:anim calcmode="lin" valueType="num">
                                      <p:cBhvr>
                                        <p:cTn id="28" dur="500" fill="hold"/>
                                        <p:tgtEl>
                                          <p:spTgt spid="1689608"/>
                                        </p:tgtEl>
                                        <p:attrNameLst>
                                          <p:attrName>ppt_w</p:attrName>
                                        </p:attrNameLst>
                                      </p:cBhvr>
                                      <p:tavLst>
                                        <p:tav tm="0">
                                          <p:val>
                                            <p:strVal val="#ppt_w"/>
                                          </p:val>
                                        </p:tav>
                                        <p:tav tm="100000">
                                          <p:val>
                                            <p:strVal val="#ppt_w"/>
                                          </p:val>
                                        </p:tav>
                                      </p:tavLst>
                                    </p:anim>
                                    <p:anim calcmode="lin" valueType="num">
                                      <p:cBhvr>
                                        <p:cTn id="29" dur="500" fill="hold"/>
                                        <p:tgtEl>
                                          <p:spTgt spid="1689608"/>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7" presetClass="entr" presetSubtype="1" fill="hold" nodeType="afterEffect">
                                  <p:stCondLst>
                                    <p:cond delay="0"/>
                                  </p:stCondLst>
                                  <p:childTnLst>
                                    <p:set>
                                      <p:cBhvr>
                                        <p:cTn id="32" dur="1" fill="hold">
                                          <p:stCondLst>
                                            <p:cond delay="0"/>
                                          </p:stCondLst>
                                        </p:cTn>
                                        <p:tgtEl>
                                          <p:spTgt spid="1689605"/>
                                        </p:tgtEl>
                                        <p:attrNameLst>
                                          <p:attrName>style.visibility</p:attrName>
                                        </p:attrNameLst>
                                      </p:cBhvr>
                                      <p:to>
                                        <p:strVal val="visible"/>
                                      </p:to>
                                    </p:set>
                                    <p:anim calcmode="lin" valueType="num">
                                      <p:cBhvr>
                                        <p:cTn id="33" dur="500" fill="hold"/>
                                        <p:tgtEl>
                                          <p:spTgt spid="1689605"/>
                                        </p:tgtEl>
                                        <p:attrNameLst>
                                          <p:attrName>ppt_x</p:attrName>
                                        </p:attrNameLst>
                                      </p:cBhvr>
                                      <p:tavLst>
                                        <p:tav tm="0">
                                          <p:val>
                                            <p:strVal val="#ppt_x"/>
                                          </p:val>
                                        </p:tav>
                                        <p:tav tm="100000">
                                          <p:val>
                                            <p:strVal val="#ppt_x"/>
                                          </p:val>
                                        </p:tav>
                                      </p:tavLst>
                                    </p:anim>
                                    <p:anim calcmode="lin" valueType="num">
                                      <p:cBhvr>
                                        <p:cTn id="34" dur="500" fill="hold"/>
                                        <p:tgtEl>
                                          <p:spTgt spid="1689605"/>
                                        </p:tgtEl>
                                        <p:attrNameLst>
                                          <p:attrName>ppt_y</p:attrName>
                                        </p:attrNameLst>
                                      </p:cBhvr>
                                      <p:tavLst>
                                        <p:tav tm="0">
                                          <p:val>
                                            <p:strVal val="#ppt_y-#ppt_h/2"/>
                                          </p:val>
                                        </p:tav>
                                        <p:tav tm="100000">
                                          <p:val>
                                            <p:strVal val="#ppt_y"/>
                                          </p:val>
                                        </p:tav>
                                      </p:tavLst>
                                    </p:anim>
                                    <p:anim calcmode="lin" valueType="num">
                                      <p:cBhvr>
                                        <p:cTn id="35" dur="500" fill="hold"/>
                                        <p:tgtEl>
                                          <p:spTgt spid="1689605"/>
                                        </p:tgtEl>
                                        <p:attrNameLst>
                                          <p:attrName>ppt_w</p:attrName>
                                        </p:attrNameLst>
                                      </p:cBhvr>
                                      <p:tavLst>
                                        <p:tav tm="0">
                                          <p:val>
                                            <p:strVal val="#ppt_w"/>
                                          </p:val>
                                        </p:tav>
                                        <p:tav tm="100000">
                                          <p:val>
                                            <p:strVal val="#ppt_w"/>
                                          </p:val>
                                        </p:tav>
                                      </p:tavLst>
                                    </p:anim>
                                    <p:anim calcmode="lin" valueType="num">
                                      <p:cBhvr>
                                        <p:cTn id="36" dur="500" fill="hold"/>
                                        <p:tgtEl>
                                          <p:spTgt spid="1689605"/>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17" presetClass="entr" presetSubtype="1" fill="hold" grpId="0" nodeType="afterEffect">
                                  <p:stCondLst>
                                    <p:cond delay="0"/>
                                  </p:stCondLst>
                                  <p:childTnLst>
                                    <p:set>
                                      <p:cBhvr>
                                        <p:cTn id="39" dur="1" fill="hold">
                                          <p:stCondLst>
                                            <p:cond delay="0"/>
                                          </p:stCondLst>
                                        </p:cTn>
                                        <p:tgtEl>
                                          <p:spTgt spid="1689609"/>
                                        </p:tgtEl>
                                        <p:attrNameLst>
                                          <p:attrName>style.visibility</p:attrName>
                                        </p:attrNameLst>
                                      </p:cBhvr>
                                      <p:to>
                                        <p:strVal val="visible"/>
                                      </p:to>
                                    </p:set>
                                    <p:anim calcmode="lin" valueType="num">
                                      <p:cBhvr>
                                        <p:cTn id="40" dur="500" fill="hold"/>
                                        <p:tgtEl>
                                          <p:spTgt spid="1689609"/>
                                        </p:tgtEl>
                                        <p:attrNameLst>
                                          <p:attrName>ppt_x</p:attrName>
                                        </p:attrNameLst>
                                      </p:cBhvr>
                                      <p:tavLst>
                                        <p:tav tm="0">
                                          <p:val>
                                            <p:strVal val="#ppt_x"/>
                                          </p:val>
                                        </p:tav>
                                        <p:tav tm="100000">
                                          <p:val>
                                            <p:strVal val="#ppt_x"/>
                                          </p:val>
                                        </p:tav>
                                      </p:tavLst>
                                    </p:anim>
                                    <p:anim calcmode="lin" valueType="num">
                                      <p:cBhvr>
                                        <p:cTn id="41" dur="500" fill="hold"/>
                                        <p:tgtEl>
                                          <p:spTgt spid="1689609"/>
                                        </p:tgtEl>
                                        <p:attrNameLst>
                                          <p:attrName>ppt_y</p:attrName>
                                        </p:attrNameLst>
                                      </p:cBhvr>
                                      <p:tavLst>
                                        <p:tav tm="0">
                                          <p:val>
                                            <p:strVal val="#ppt_y-#ppt_h/2"/>
                                          </p:val>
                                        </p:tav>
                                        <p:tav tm="100000">
                                          <p:val>
                                            <p:strVal val="#ppt_y"/>
                                          </p:val>
                                        </p:tav>
                                      </p:tavLst>
                                    </p:anim>
                                    <p:anim calcmode="lin" valueType="num">
                                      <p:cBhvr>
                                        <p:cTn id="42" dur="500" fill="hold"/>
                                        <p:tgtEl>
                                          <p:spTgt spid="1689609"/>
                                        </p:tgtEl>
                                        <p:attrNameLst>
                                          <p:attrName>ppt_w</p:attrName>
                                        </p:attrNameLst>
                                      </p:cBhvr>
                                      <p:tavLst>
                                        <p:tav tm="0">
                                          <p:val>
                                            <p:strVal val="#ppt_w"/>
                                          </p:val>
                                        </p:tav>
                                        <p:tav tm="100000">
                                          <p:val>
                                            <p:strVal val="#ppt_w"/>
                                          </p:val>
                                        </p:tav>
                                      </p:tavLst>
                                    </p:anim>
                                    <p:anim calcmode="lin" valueType="num">
                                      <p:cBhvr>
                                        <p:cTn id="43" dur="500" fill="hold"/>
                                        <p:tgtEl>
                                          <p:spTgt spid="1689609"/>
                                        </p:tgtEl>
                                        <p:attrNameLst>
                                          <p:attrName>ppt_h</p:attrName>
                                        </p:attrNameLst>
                                      </p:cBhvr>
                                      <p:tavLst>
                                        <p:tav tm="0">
                                          <p:val>
                                            <p:fltVal val="0"/>
                                          </p:val>
                                        </p:tav>
                                        <p:tav tm="100000">
                                          <p:val>
                                            <p:strVal val="#ppt_h"/>
                                          </p:val>
                                        </p:tav>
                                      </p:tavLst>
                                    </p:anim>
                                  </p:childTnLst>
                                </p:cTn>
                              </p:par>
                            </p:childTnLst>
                          </p:cTn>
                        </p:par>
                        <p:par>
                          <p:cTn id="44" fill="hold">
                            <p:stCondLst>
                              <p:cond delay="2500"/>
                            </p:stCondLst>
                            <p:childTnLst>
                              <p:par>
                                <p:cTn id="45" presetID="17" presetClass="entr" presetSubtype="1" fill="hold" nodeType="afterEffect">
                                  <p:stCondLst>
                                    <p:cond delay="0"/>
                                  </p:stCondLst>
                                  <p:childTnLst>
                                    <p:set>
                                      <p:cBhvr>
                                        <p:cTn id="46" dur="1" fill="hold">
                                          <p:stCondLst>
                                            <p:cond delay="0"/>
                                          </p:stCondLst>
                                        </p:cTn>
                                        <p:tgtEl>
                                          <p:spTgt spid="1689606"/>
                                        </p:tgtEl>
                                        <p:attrNameLst>
                                          <p:attrName>style.visibility</p:attrName>
                                        </p:attrNameLst>
                                      </p:cBhvr>
                                      <p:to>
                                        <p:strVal val="visible"/>
                                      </p:to>
                                    </p:set>
                                    <p:anim calcmode="lin" valueType="num">
                                      <p:cBhvr>
                                        <p:cTn id="47" dur="500" fill="hold"/>
                                        <p:tgtEl>
                                          <p:spTgt spid="1689606"/>
                                        </p:tgtEl>
                                        <p:attrNameLst>
                                          <p:attrName>ppt_x</p:attrName>
                                        </p:attrNameLst>
                                      </p:cBhvr>
                                      <p:tavLst>
                                        <p:tav tm="0">
                                          <p:val>
                                            <p:strVal val="#ppt_x"/>
                                          </p:val>
                                        </p:tav>
                                        <p:tav tm="100000">
                                          <p:val>
                                            <p:strVal val="#ppt_x"/>
                                          </p:val>
                                        </p:tav>
                                      </p:tavLst>
                                    </p:anim>
                                    <p:anim calcmode="lin" valueType="num">
                                      <p:cBhvr>
                                        <p:cTn id="48" dur="500" fill="hold"/>
                                        <p:tgtEl>
                                          <p:spTgt spid="1689606"/>
                                        </p:tgtEl>
                                        <p:attrNameLst>
                                          <p:attrName>ppt_y</p:attrName>
                                        </p:attrNameLst>
                                      </p:cBhvr>
                                      <p:tavLst>
                                        <p:tav tm="0">
                                          <p:val>
                                            <p:strVal val="#ppt_y-#ppt_h/2"/>
                                          </p:val>
                                        </p:tav>
                                        <p:tav tm="100000">
                                          <p:val>
                                            <p:strVal val="#ppt_y"/>
                                          </p:val>
                                        </p:tav>
                                      </p:tavLst>
                                    </p:anim>
                                    <p:anim calcmode="lin" valueType="num">
                                      <p:cBhvr>
                                        <p:cTn id="49" dur="500" fill="hold"/>
                                        <p:tgtEl>
                                          <p:spTgt spid="1689606"/>
                                        </p:tgtEl>
                                        <p:attrNameLst>
                                          <p:attrName>ppt_w</p:attrName>
                                        </p:attrNameLst>
                                      </p:cBhvr>
                                      <p:tavLst>
                                        <p:tav tm="0">
                                          <p:val>
                                            <p:strVal val="#ppt_w"/>
                                          </p:val>
                                        </p:tav>
                                        <p:tav tm="100000">
                                          <p:val>
                                            <p:strVal val="#ppt_w"/>
                                          </p:val>
                                        </p:tav>
                                      </p:tavLst>
                                    </p:anim>
                                    <p:anim calcmode="lin" valueType="num">
                                      <p:cBhvr>
                                        <p:cTn id="50" dur="500" fill="hold"/>
                                        <p:tgtEl>
                                          <p:spTgt spid="1689606"/>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17" presetClass="entr" presetSubtype="1" fill="hold" grpId="0" nodeType="afterEffect">
                                  <p:stCondLst>
                                    <p:cond delay="0"/>
                                  </p:stCondLst>
                                  <p:childTnLst>
                                    <p:set>
                                      <p:cBhvr>
                                        <p:cTn id="53" dur="1" fill="hold">
                                          <p:stCondLst>
                                            <p:cond delay="0"/>
                                          </p:stCondLst>
                                        </p:cTn>
                                        <p:tgtEl>
                                          <p:spTgt spid="1689610"/>
                                        </p:tgtEl>
                                        <p:attrNameLst>
                                          <p:attrName>style.visibility</p:attrName>
                                        </p:attrNameLst>
                                      </p:cBhvr>
                                      <p:to>
                                        <p:strVal val="visible"/>
                                      </p:to>
                                    </p:set>
                                    <p:anim calcmode="lin" valueType="num">
                                      <p:cBhvr>
                                        <p:cTn id="54" dur="500" fill="hold"/>
                                        <p:tgtEl>
                                          <p:spTgt spid="1689610"/>
                                        </p:tgtEl>
                                        <p:attrNameLst>
                                          <p:attrName>ppt_x</p:attrName>
                                        </p:attrNameLst>
                                      </p:cBhvr>
                                      <p:tavLst>
                                        <p:tav tm="0">
                                          <p:val>
                                            <p:strVal val="#ppt_x"/>
                                          </p:val>
                                        </p:tav>
                                        <p:tav tm="100000">
                                          <p:val>
                                            <p:strVal val="#ppt_x"/>
                                          </p:val>
                                        </p:tav>
                                      </p:tavLst>
                                    </p:anim>
                                    <p:anim calcmode="lin" valueType="num">
                                      <p:cBhvr>
                                        <p:cTn id="55" dur="500" fill="hold"/>
                                        <p:tgtEl>
                                          <p:spTgt spid="1689610"/>
                                        </p:tgtEl>
                                        <p:attrNameLst>
                                          <p:attrName>ppt_y</p:attrName>
                                        </p:attrNameLst>
                                      </p:cBhvr>
                                      <p:tavLst>
                                        <p:tav tm="0">
                                          <p:val>
                                            <p:strVal val="#ppt_y-#ppt_h/2"/>
                                          </p:val>
                                        </p:tav>
                                        <p:tav tm="100000">
                                          <p:val>
                                            <p:strVal val="#ppt_y"/>
                                          </p:val>
                                        </p:tav>
                                      </p:tavLst>
                                    </p:anim>
                                    <p:anim calcmode="lin" valueType="num">
                                      <p:cBhvr>
                                        <p:cTn id="56" dur="500" fill="hold"/>
                                        <p:tgtEl>
                                          <p:spTgt spid="1689610"/>
                                        </p:tgtEl>
                                        <p:attrNameLst>
                                          <p:attrName>ppt_w</p:attrName>
                                        </p:attrNameLst>
                                      </p:cBhvr>
                                      <p:tavLst>
                                        <p:tav tm="0">
                                          <p:val>
                                            <p:strVal val="#ppt_w"/>
                                          </p:val>
                                        </p:tav>
                                        <p:tav tm="100000">
                                          <p:val>
                                            <p:strVal val="#ppt_w"/>
                                          </p:val>
                                        </p:tav>
                                      </p:tavLst>
                                    </p:anim>
                                    <p:anim calcmode="lin" valueType="num">
                                      <p:cBhvr>
                                        <p:cTn id="57" dur="500" fill="hold"/>
                                        <p:tgtEl>
                                          <p:spTgt spid="1689610"/>
                                        </p:tgtEl>
                                        <p:attrNameLst>
                                          <p:attrName>ppt_h</p:attrName>
                                        </p:attrNameLst>
                                      </p:cBhvr>
                                      <p:tavLst>
                                        <p:tav tm="0">
                                          <p:val>
                                            <p:fltVal val="0"/>
                                          </p:val>
                                        </p:tav>
                                        <p:tav tm="100000">
                                          <p:val>
                                            <p:strVal val="#ppt_h"/>
                                          </p:val>
                                        </p:tav>
                                      </p:tavLst>
                                    </p:anim>
                                  </p:childTnLst>
                                </p:cTn>
                              </p:par>
                            </p:childTnLst>
                          </p:cTn>
                        </p:par>
                        <p:par>
                          <p:cTn id="58" fill="hold">
                            <p:stCondLst>
                              <p:cond delay="3500"/>
                            </p:stCondLst>
                            <p:childTnLst>
                              <p:par>
                                <p:cTn id="59" presetID="17" presetClass="entr" presetSubtype="1" fill="hold" nodeType="afterEffect">
                                  <p:stCondLst>
                                    <p:cond delay="0"/>
                                  </p:stCondLst>
                                  <p:childTnLst>
                                    <p:set>
                                      <p:cBhvr>
                                        <p:cTn id="60" dur="1" fill="hold">
                                          <p:stCondLst>
                                            <p:cond delay="0"/>
                                          </p:stCondLst>
                                        </p:cTn>
                                        <p:tgtEl>
                                          <p:spTgt spid="1689612"/>
                                        </p:tgtEl>
                                        <p:attrNameLst>
                                          <p:attrName>style.visibility</p:attrName>
                                        </p:attrNameLst>
                                      </p:cBhvr>
                                      <p:to>
                                        <p:strVal val="visible"/>
                                      </p:to>
                                    </p:set>
                                    <p:anim calcmode="lin" valueType="num">
                                      <p:cBhvr>
                                        <p:cTn id="61" dur="500" fill="hold"/>
                                        <p:tgtEl>
                                          <p:spTgt spid="1689612"/>
                                        </p:tgtEl>
                                        <p:attrNameLst>
                                          <p:attrName>ppt_x</p:attrName>
                                        </p:attrNameLst>
                                      </p:cBhvr>
                                      <p:tavLst>
                                        <p:tav tm="0">
                                          <p:val>
                                            <p:strVal val="#ppt_x"/>
                                          </p:val>
                                        </p:tav>
                                        <p:tav tm="100000">
                                          <p:val>
                                            <p:strVal val="#ppt_x"/>
                                          </p:val>
                                        </p:tav>
                                      </p:tavLst>
                                    </p:anim>
                                    <p:anim calcmode="lin" valueType="num">
                                      <p:cBhvr>
                                        <p:cTn id="62" dur="500" fill="hold"/>
                                        <p:tgtEl>
                                          <p:spTgt spid="1689612"/>
                                        </p:tgtEl>
                                        <p:attrNameLst>
                                          <p:attrName>ppt_y</p:attrName>
                                        </p:attrNameLst>
                                      </p:cBhvr>
                                      <p:tavLst>
                                        <p:tav tm="0">
                                          <p:val>
                                            <p:strVal val="#ppt_y-#ppt_h/2"/>
                                          </p:val>
                                        </p:tav>
                                        <p:tav tm="100000">
                                          <p:val>
                                            <p:strVal val="#ppt_y"/>
                                          </p:val>
                                        </p:tav>
                                      </p:tavLst>
                                    </p:anim>
                                    <p:anim calcmode="lin" valueType="num">
                                      <p:cBhvr>
                                        <p:cTn id="63" dur="500" fill="hold"/>
                                        <p:tgtEl>
                                          <p:spTgt spid="1689612"/>
                                        </p:tgtEl>
                                        <p:attrNameLst>
                                          <p:attrName>ppt_w</p:attrName>
                                        </p:attrNameLst>
                                      </p:cBhvr>
                                      <p:tavLst>
                                        <p:tav tm="0">
                                          <p:val>
                                            <p:strVal val="#ppt_w"/>
                                          </p:val>
                                        </p:tav>
                                        <p:tav tm="100000">
                                          <p:val>
                                            <p:strVal val="#ppt_w"/>
                                          </p:val>
                                        </p:tav>
                                      </p:tavLst>
                                    </p:anim>
                                    <p:anim calcmode="lin" valueType="num">
                                      <p:cBhvr>
                                        <p:cTn id="64" dur="500" fill="hold"/>
                                        <p:tgtEl>
                                          <p:spTgt spid="1689612"/>
                                        </p:tgtEl>
                                        <p:attrNameLst>
                                          <p:attrName>ppt_h</p:attrName>
                                        </p:attrNameLst>
                                      </p:cBhvr>
                                      <p:tavLst>
                                        <p:tav tm="0">
                                          <p:val>
                                            <p:fltVal val="0"/>
                                          </p:val>
                                        </p:tav>
                                        <p:tav tm="100000">
                                          <p:val>
                                            <p:strVal val="#ppt_h"/>
                                          </p:val>
                                        </p:tav>
                                      </p:tavLst>
                                    </p:anim>
                                  </p:childTnLst>
                                </p:cTn>
                              </p:par>
                            </p:childTnLst>
                          </p:cTn>
                        </p:par>
                        <p:par>
                          <p:cTn id="65" fill="hold">
                            <p:stCondLst>
                              <p:cond delay="4000"/>
                            </p:stCondLst>
                            <p:childTnLst>
                              <p:par>
                                <p:cTn id="66" presetID="17" presetClass="entr" presetSubtype="1" fill="hold" grpId="0" nodeType="afterEffect">
                                  <p:stCondLst>
                                    <p:cond delay="0"/>
                                  </p:stCondLst>
                                  <p:childTnLst>
                                    <p:set>
                                      <p:cBhvr>
                                        <p:cTn id="67" dur="1" fill="hold">
                                          <p:stCondLst>
                                            <p:cond delay="0"/>
                                          </p:stCondLst>
                                        </p:cTn>
                                        <p:tgtEl>
                                          <p:spTgt spid="1689611"/>
                                        </p:tgtEl>
                                        <p:attrNameLst>
                                          <p:attrName>style.visibility</p:attrName>
                                        </p:attrNameLst>
                                      </p:cBhvr>
                                      <p:to>
                                        <p:strVal val="visible"/>
                                      </p:to>
                                    </p:set>
                                    <p:anim calcmode="lin" valueType="num">
                                      <p:cBhvr>
                                        <p:cTn id="68" dur="500" fill="hold"/>
                                        <p:tgtEl>
                                          <p:spTgt spid="1689611"/>
                                        </p:tgtEl>
                                        <p:attrNameLst>
                                          <p:attrName>ppt_x</p:attrName>
                                        </p:attrNameLst>
                                      </p:cBhvr>
                                      <p:tavLst>
                                        <p:tav tm="0">
                                          <p:val>
                                            <p:strVal val="#ppt_x"/>
                                          </p:val>
                                        </p:tav>
                                        <p:tav tm="100000">
                                          <p:val>
                                            <p:strVal val="#ppt_x"/>
                                          </p:val>
                                        </p:tav>
                                      </p:tavLst>
                                    </p:anim>
                                    <p:anim calcmode="lin" valueType="num">
                                      <p:cBhvr>
                                        <p:cTn id="69" dur="500" fill="hold"/>
                                        <p:tgtEl>
                                          <p:spTgt spid="1689611"/>
                                        </p:tgtEl>
                                        <p:attrNameLst>
                                          <p:attrName>ppt_y</p:attrName>
                                        </p:attrNameLst>
                                      </p:cBhvr>
                                      <p:tavLst>
                                        <p:tav tm="0">
                                          <p:val>
                                            <p:strVal val="#ppt_y-#ppt_h/2"/>
                                          </p:val>
                                        </p:tav>
                                        <p:tav tm="100000">
                                          <p:val>
                                            <p:strVal val="#ppt_y"/>
                                          </p:val>
                                        </p:tav>
                                      </p:tavLst>
                                    </p:anim>
                                    <p:anim calcmode="lin" valueType="num">
                                      <p:cBhvr>
                                        <p:cTn id="70" dur="500" fill="hold"/>
                                        <p:tgtEl>
                                          <p:spTgt spid="1689611"/>
                                        </p:tgtEl>
                                        <p:attrNameLst>
                                          <p:attrName>ppt_w</p:attrName>
                                        </p:attrNameLst>
                                      </p:cBhvr>
                                      <p:tavLst>
                                        <p:tav tm="0">
                                          <p:val>
                                            <p:strVal val="#ppt_w"/>
                                          </p:val>
                                        </p:tav>
                                        <p:tav tm="100000">
                                          <p:val>
                                            <p:strVal val="#ppt_w"/>
                                          </p:val>
                                        </p:tav>
                                      </p:tavLst>
                                    </p:anim>
                                    <p:anim calcmode="lin" valueType="num">
                                      <p:cBhvr>
                                        <p:cTn id="71" dur="500" fill="hold"/>
                                        <p:tgtEl>
                                          <p:spTgt spid="16896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03" grpId="0" bldLvl="0" animBg="1"/>
      <p:bldP spid="1689607" grpId="0" bldLvl="0" animBg="1"/>
      <p:bldP spid="1689608" grpId="0" bldLvl="0" animBg="1"/>
      <p:bldP spid="1689609" grpId="0" bldLvl="0" animBg="1"/>
      <p:bldP spid="1689610" grpId="0" bldLvl="0" animBg="1"/>
      <p:bldP spid="1689611" grpId="0" bldLvl="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000"/>
              <a:t>（四）系统分析单位各项经济活动业务目标、确定各项业务的风险点</a:t>
            </a:r>
            <a:r>
              <a:rPr lang="zh-CN" altLang="en-US"/>
              <a:t> </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117</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6" name="内容占位符 2"/>
          <p:cNvSpPr>
            <a:spLocks noGrp="1"/>
          </p:cNvSpPr>
          <p:nvPr/>
        </p:nvSpPr>
        <p:spPr>
          <a:xfrm>
            <a:off x="250825" y="1052513"/>
            <a:ext cx="8642350" cy="5256212"/>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endParaRPr lang="zh-CN" altLang="en-US"/>
          </a:p>
        </p:txBody>
      </p:sp>
      <p:sp>
        <p:nvSpPr>
          <p:cNvPr id="7" name="内容占位符 2"/>
          <p:cNvSpPr>
            <a:spLocks noGrp="1"/>
          </p:cNvSpPr>
          <p:nvPr/>
        </p:nvSpPr>
        <p:spPr>
          <a:xfrm>
            <a:off x="250825" y="1052513"/>
            <a:ext cx="8642350" cy="5256212"/>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r>
              <a:rPr lang="zh-CN" altLang="en-US" sz="2800" b="1">
                <a:solidFill>
                  <a:srgbClr val="0000FF"/>
                </a:solidFill>
              </a:rPr>
              <a:t>示例：</a:t>
            </a:r>
          </a:p>
          <a:p>
            <a:r>
              <a:rPr lang="zh-CN" altLang="en-US" sz="2400">
                <a:solidFill>
                  <a:srgbClr val="080808"/>
                </a:solidFill>
              </a:rPr>
              <a:t>2.1  </a:t>
            </a:r>
            <a:r>
              <a:rPr lang="zh-CN" altLang="en-US" sz="2400" b="1" dirty="0">
                <a:solidFill>
                  <a:srgbClr val="080808"/>
                </a:solidFill>
                <a:latin typeface="黑体" panose="02010600030101010101" pitchFamily="2" charset="-122"/>
                <a:ea typeface="黑体" panose="02010600030101010101" pitchFamily="2" charset="-122"/>
                <a:sym typeface="+mn-ea"/>
              </a:rPr>
              <a:t>预算业务</a:t>
            </a:r>
          </a:p>
          <a:p>
            <a:r>
              <a:rPr lang="zh-CN" altLang="en-US" sz="2200" b="1">
                <a:solidFill>
                  <a:srgbClr val="0000FF"/>
                </a:solidFill>
              </a:rPr>
              <a:t>一	业务目标</a:t>
            </a:r>
          </a:p>
          <a:p>
            <a:r>
              <a:rPr lang="zh-CN" altLang="en-US" sz="2200"/>
              <a:t>1	明确单位全面预算管理机构设置和人员配备，建立单位预算编制、预算审批、预算执行、预算调整、决算编制、预算分析、预算评价的制度和控制流程，实施全面预算管理，保障本单位日常工作和业务活动的顺利进行。</a:t>
            </a:r>
          </a:p>
          <a:p>
            <a:r>
              <a:rPr lang="zh-CN" altLang="en-US" sz="2200"/>
              <a:t>2	建立合法科学、高效有力、经济适度、全面系统的单位预算管理体制，明确各环节授权批准程序和职责，确保单位预算管理的组织领导和工作协调机制落实到位，预算编制、执行、决算和考核过程及时、高效。</a:t>
            </a:r>
          </a:p>
          <a:p>
            <a:r>
              <a:rPr lang="zh-CN" altLang="en-US" sz="2200"/>
              <a:t>3  加强预算绩效管理，建立起“预算编制有目标、预算执行有监控、预算完成有评价、评价结果有反馈、反馈结果有应用”的全过程预算绩效管理机制。</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000"/>
              <a:t>（四）系统分析单位各项经济活动业务目标、确定各项业务的风险点</a:t>
            </a:r>
            <a:r>
              <a:rPr lang="zh-CN" altLang="en-US"/>
              <a:t> </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6" name="内容占位符 2"/>
          <p:cNvSpPr>
            <a:spLocks noGrp="1"/>
          </p:cNvSpPr>
          <p:nvPr/>
        </p:nvSpPr>
        <p:spPr>
          <a:xfrm>
            <a:off x="250825" y="1052513"/>
            <a:ext cx="8642350" cy="5256212"/>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endParaRPr lang="zh-CN" altLang="en-US"/>
          </a:p>
        </p:txBody>
      </p:sp>
      <p:sp>
        <p:nvSpPr>
          <p:cNvPr id="7" name="内容占位符 2"/>
          <p:cNvSpPr>
            <a:spLocks noGrp="1"/>
          </p:cNvSpPr>
          <p:nvPr/>
        </p:nvSpPr>
        <p:spPr>
          <a:xfrm>
            <a:off x="250825" y="1052513"/>
            <a:ext cx="8642350" cy="5256212"/>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r>
              <a:rPr lang="zh-CN" altLang="en-US" sz="2800" b="1">
                <a:solidFill>
                  <a:srgbClr val="0000FF"/>
                </a:solidFill>
              </a:rPr>
              <a:t>示例：</a:t>
            </a:r>
          </a:p>
          <a:p>
            <a:r>
              <a:rPr lang="zh-CN" altLang="en-US" sz="2400">
                <a:solidFill>
                  <a:srgbClr val="080808"/>
                </a:solidFill>
              </a:rPr>
              <a:t>2.1  </a:t>
            </a:r>
            <a:r>
              <a:rPr lang="zh-CN" altLang="en-US" sz="2400" b="1" dirty="0">
                <a:solidFill>
                  <a:srgbClr val="080808"/>
                </a:solidFill>
                <a:latin typeface="黑体" panose="02010600030101010101" pitchFamily="2" charset="-122"/>
                <a:ea typeface="黑体" panose="02010600030101010101" pitchFamily="2" charset="-122"/>
                <a:sym typeface="+mn-ea"/>
              </a:rPr>
              <a:t>预算业务</a:t>
            </a:r>
          </a:p>
          <a:p>
            <a:r>
              <a:rPr lang="zh-CN" altLang="en-US" sz="2200" b="1">
                <a:solidFill>
                  <a:srgbClr val="0000FF"/>
                </a:solidFill>
              </a:rPr>
              <a:t>二	业务风险</a:t>
            </a:r>
          </a:p>
          <a:p>
            <a:r>
              <a:rPr lang="zh-CN" altLang="en-US" sz="2200"/>
              <a:t>1      预算编制风险</a:t>
            </a:r>
          </a:p>
          <a:p>
            <a:r>
              <a:rPr lang="zh-CN" altLang="en-US" sz="2200"/>
              <a:t>1.1   预算管理机构设置和人员配备不健全或职责不明确，导致单位无法实施全面预算管理。</a:t>
            </a:r>
          </a:p>
          <a:p>
            <a:r>
              <a:rPr lang="zh-CN" altLang="en-US" sz="2200"/>
              <a:t>1.2  业务部门参与度较低，可能导致预算编制不合理，预算管理责、权、利不匹配；预算编制范围和项目不全面，各预算之前缺乏有效整合，不能全面覆盖单位的所有经济活动。</a:t>
            </a:r>
          </a:p>
          <a:p>
            <a:r>
              <a:rPr lang="en-US" altLang="zh-CN" sz="2200"/>
              <a:t>     ......</a:t>
            </a:r>
          </a:p>
          <a:p>
            <a:r>
              <a:rPr lang="zh-CN" altLang="en-US" sz="2200"/>
              <a:t>2   预算执行与控制风险</a:t>
            </a:r>
          </a:p>
          <a:p>
            <a:r>
              <a:rPr lang="en-US" altLang="zh-CN" sz="2200"/>
              <a:t>     ......</a:t>
            </a:r>
          </a:p>
          <a:p>
            <a:r>
              <a:rPr lang="zh-CN" altLang="en-US" sz="2200"/>
              <a:t>3   预算调整风险  </a:t>
            </a:r>
            <a:r>
              <a:rPr lang="en-US" altLang="zh-CN" sz="2200"/>
              <a:t>......</a:t>
            </a:r>
          </a:p>
          <a:p>
            <a:endParaRPr lang="zh-CN" altLang="en-US" sz="220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（五）设计控制措施和控制流程</a:t>
            </a:r>
          </a:p>
        </p:txBody>
      </p:sp>
      <p:sp>
        <p:nvSpPr>
          <p:cNvPr id="3" name="内容占位符 2"/>
          <p:cNvSpPr>
            <a:spLocks noGrp="1"/>
          </p:cNvSpPr>
          <p:nvPr>
            <p:ph idx="1"/>
          </p:nvPr>
        </p:nvSpPr>
        <p:spPr>
          <a:xfrm>
            <a:off x="250825" y="936943"/>
            <a:ext cx="8642350" cy="5256212"/>
          </a:xfrm>
        </p:spPr>
        <p:txBody>
          <a:bodyPr/>
          <a:lstStyle/>
          <a:p>
            <a:r>
              <a:rPr lang="zh-CN" altLang="en-US" sz="2800" b="1">
                <a:solidFill>
                  <a:srgbClr val="0000FF"/>
                </a:solidFill>
                <a:sym typeface="+mn-ea"/>
              </a:rPr>
              <a:t>示例：</a:t>
            </a:r>
            <a:endParaRPr lang="zh-CN" altLang="en-US" sz="2800" b="1">
              <a:solidFill>
                <a:srgbClr val="0000FF"/>
              </a:solidFill>
            </a:endParaRPr>
          </a:p>
          <a:p>
            <a:r>
              <a:rPr lang="zh-CN" altLang="en-US" sz="2400">
                <a:sym typeface="+mn-ea"/>
              </a:rPr>
              <a:t>2.1  </a:t>
            </a:r>
            <a:r>
              <a:rPr lang="zh-CN" altLang="en-US" sz="2400" b="1" dirty="0">
                <a:solidFill>
                  <a:srgbClr val="FF3300"/>
                </a:solidFill>
                <a:latin typeface="黑体" panose="02010600030101010101" pitchFamily="2" charset="-122"/>
                <a:ea typeface="黑体" panose="02010600030101010101" pitchFamily="2" charset="-122"/>
                <a:sym typeface="+mn-ea"/>
              </a:rPr>
              <a:t>预算业务</a:t>
            </a:r>
            <a:endParaRPr lang="zh-CN" altLang="en-US" sz="2400"/>
          </a:p>
          <a:p>
            <a:r>
              <a:rPr lang="en-US" altLang="zh-CN" sz="2000"/>
              <a:t>......</a:t>
            </a:r>
          </a:p>
          <a:p>
            <a:r>
              <a:rPr lang="zh-CN" altLang="en-US" sz="2000"/>
              <a:t>2	预算编制</a:t>
            </a:r>
          </a:p>
          <a:p>
            <a:r>
              <a:rPr lang="zh-CN" altLang="en-US" sz="2000"/>
              <a:t>	单位支出预算主要包括基本支出和项目支出预算，基本支出预算包括人员经费支出预算、日常公用经费预算。项目支出预算是单位为完成特定工作任务或事业发展而发生各项支出，主要包括费用性专项项目支出预算、工程性（建设项目）专项项目支出预算。</a:t>
            </a:r>
          </a:p>
          <a:p>
            <a:r>
              <a:rPr lang="zh-CN" altLang="en-US" sz="2000"/>
              <a:t>2.1  预算管理办公室每年3—7月组织各预算业务执行机构（内设机构）根据业务需求和计划开展的专项活动，按照财政部门预算编制相关要求进行各类支出测算后提出预算建议计划，</a:t>
            </a:r>
            <a:r>
              <a:rPr lang="zh-CN" altLang="en-US" sz="2000" b="1">
                <a:solidFill>
                  <a:srgbClr val="FF0000"/>
                </a:solidFill>
              </a:rPr>
              <a:t>预算建议计划</a:t>
            </a:r>
            <a:r>
              <a:rPr lang="zh-CN" altLang="en-US" sz="2000"/>
              <a:t>由预算业务执行</a:t>
            </a:r>
            <a:r>
              <a:rPr lang="zh-CN" altLang="en-US" sz="2000" b="1">
                <a:solidFill>
                  <a:srgbClr val="FF0000"/>
                </a:solidFill>
              </a:rPr>
              <a:t>部门负责人审核后</a:t>
            </a:r>
            <a:r>
              <a:rPr lang="zh-CN" altLang="en-US" sz="2000"/>
              <a:t>，报</a:t>
            </a:r>
            <a:r>
              <a:rPr lang="zh-CN" altLang="en-US" sz="2000" b="1">
                <a:solidFill>
                  <a:srgbClr val="FF0000"/>
                </a:solidFill>
              </a:rPr>
              <a:t>预算管理办公室汇总平衡</a:t>
            </a:r>
            <a:r>
              <a:rPr lang="zh-CN" altLang="en-US" sz="2000"/>
              <a:t>（归口管理的支出预算需经归口部门相关人员审核、汇总后报预算管理办公室）后形成检察院预算建议计划。检察院预算建议计划由</a:t>
            </a:r>
            <a:r>
              <a:rPr lang="zh-CN" altLang="en-US" sz="2000">
                <a:solidFill>
                  <a:srgbClr val="FF0000"/>
                </a:solidFill>
              </a:rPr>
              <a:t>预算管理办公室负责人、主管财务副检察长审核后，报预算管理委员会</a:t>
            </a:r>
            <a:r>
              <a:rPr lang="zh-CN" altLang="en-US" sz="2000"/>
              <a:t>讨论、修订、审批，预算管理委员会审批通过后报财政部门审批。</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119</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a:t>2</a:t>
            </a:r>
            <a:r>
              <a:rPr lang="zh-CN" altLang="en-US" sz="3200"/>
              <a:t>008.5.22 《企业内部控制基本规范》发布</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pic>
        <p:nvPicPr>
          <p:cNvPr id="1239042" name="图片 1239041" descr="20080728055042561"/>
          <p:cNvPicPr>
            <a:picLocks noChangeAspect="1"/>
          </p:cNvPicPr>
          <p:nvPr/>
        </p:nvPicPr>
        <p:blipFill>
          <a:blip r:embed="rId2"/>
          <a:srcRect l="6435" t="19696" r="6421" b="7184"/>
          <a:stretch>
            <a:fillRect/>
          </a:stretch>
        </p:blipFill>
        <p:spPr>
          <a:xfrm>
            <a:off x="570230" y="1065530"/>
            <a:ext cx="3818890" cy="5248275"/>
          </a:xfrm>
          <a:prstGeom prst="rect">
            <a:avLst/>
          </a:prstGeom>
          <a:noFill/>
          <a:ln w="9525">
            <a:noFill/>
          </a:ln>
        </p:spPr>
      </p:pic>
      <p:pic>
        <p:nvPicPr>
          <p:cNvPr id="1239043" name="图片 1239042" descr="20080728055043698"/>
          <p:cNvPicPr>
            <a:picLocks noChangeAspect="1"/>
          </p:cNvPicPr>
          <p:nvPr/>
        </p:nvPicPr>
        <p:blipFill>
          <a:blip r:embed="rId3"/>
          <a:srcRect l="8417" t="8018" r="-389" b="18869"/>
          <a:stretch>
            <a:fillRect/>
          </a:stretch>
        </p:blipFill>
        <p:spPr>
          <a:xfrm>
            <a:off x="4691063" y="1065213"/>
            <a:ext cx="4057650" cy="5218112"/>
          </a:xfrm>
          <a:prstGeom prst="rect">
            <a:avLst/>
          </a:prstGeom>
          <a:noFill/>
          <a:ln w="9525">
            <a:noFill/>
          </a:ln>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sym typeface="+mn-ea"/>
              </a:rPr>
              <a:t>（五）设计控制措施和控制流程</a:t>
            </a:r>
            <a:endParaRPr lang="zh-CN" altLang="en-US"/>
          </a:p>
        </p:txBody>
      </p:sp>
      <p:pic>
        <p:nvPicPr>
          <p:cNvPr id="5" name="图片 4"/>
          <p:cNvPicPr>
            <a:picLocks noChangeAspect="1"/>
          </p:cNvPicPr>
          <p:nvPr/>
        </p:nvPicPr>
        <p:blipFill>
          <a:blip r:embed="rId2"/>
          <a:srcRect t="1574" b="4141"/>
          <a:stretch>
            <a:fillRect/>
          </a:stretch>
        </p:blipFill>
        <p:spPr>
          <a:xfrm>
            <a:off x="200025" y="751840"/>
            <a:ext cx="8642985" cy="5919470"/>
          </a:xfrm>
          <a:prstGeom prst="rect">
            <a:avLst/>
          </a:prstGeom>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（六）全面梳理、完善单位各项内部管理制度</a:t>
            </a:r>
          </a:p>
        </p:txBody>
      </p:sp>
      <p:sp>
        <p:nvSpPr>
          <p:cNvPr id="3" name="内容占位符 2"/>
          <p:cNvSpPr>
            <a:spLocks noGrp="1"/>
          </p:cNvSpPr>
          <p:nvPr>
            <p:ph idx="1"/>
          </p:nvPr>
        </p:nvSpPr>
        <p:spPr/>
        <p:txBody>
          <a:bodyPr/>
          <a:lstStyle/>
          <a:p>
            <a:pPr indent="711200" algn="l">
              <a:lnSpc>
                <a:spcPct val="120000"/>
              </a:lnSpc>
              <a:spcBef>
                <a:spcPct val="55000"/>
              </a:spcBef>
              <a:buClr>
                <a:srgbClr val="FF6600"/>
              </a:buClr>
              <a:buNone/>
            </a:pPr>
            <a:r>
              <a:rPr lang="en-US" altLang="zh-CN" sz="2600" b="1" dirty="0">
                <a:solidFill>
                  <a:srgbClr val="0000CC"/>
                </a:solidFill>
                <a:ea typeface="黑体" panose="02010600030101010101" pitchFamily="2" charset="-122"/>
                <a:sym typeface="+mn-ea"/>
              </a:rPr>
              <a:t>A. </a:t>
            </a:r>
            <a:r>
              <a:rPr lang="zh-CN" altLang="en-US" sz="2600" b="1" dirty="0">
                <a:solidFill>
                  <a:srgbClr val="0000CC"/>
                </a:solidFill>
                <a:ea typeface="黑体" panose="02010600030101010101" pitchFamily="2" charset="-122"/>
                <a:sym typeface="+mn-ea"/>
              </a:rPr>
              <a:t>一要梳理两个对应关系</a:t>
            </a:r>
            <a:endParaRPr lang="zh-CN" altLang="en-US" b="1" dirty="0">
              <a:solidFill>
                <a:srgbClr val="0000CC"/>
              </a:solidFill>
              <a:ea typeface="黑体" panose="02010600030101010101" pitchFamily="2" charset="-122"/>
            </a:endParaRPr>
          </a:p>
          <a:p>
            <a:pPr indent="711200" algn="l">
              <a:lnSpc>
                <a:spcPct val="120000"/>
              </a:lnSpc>
              <a:spcBef>
                <a:spcPct val="55000"/>
              </a:spcBef>
              <a:buClr>
                <a:srgbClr val="FF6600"/>
              </a:buClr>
              <a:buNone/>
            </a:pPr>
            <a:r>
              <a:rPr lang="zh-CN" altLang="en-US" sz="2600" b="1" dirty="0">
                <a:ea typeface="黑体" panose="02010600030101010101" pitchFamily="2" charset="-122"/>
                <a:sym typeface="+mn-ea"/>
              </a:rPr>
              <a:t>一是经济业务与管理制度的对应关系，也就是梳理某项经济业务受哪些管理制度的约束。</a:t>
            </a:r>
            <a:endParaRPr lang="zh-CN" altLang="en-US" b="1" dirty="0">
              <a:ea typeface="黑体" panose="02010600030101010101" pitchFamily="2" charset="-122"/>
            </a:endParaRPr>
          </a:p>
          <a:p>
            <a:pPr indent="711200" algn="l">
              <a:lnSpc>
                <a:spcPct val="120000"/>
              </a:lnSpc>
              <a:spcBef>
                <a:spcPct val="55000"/>
              </a:spcBef>
              <a:buClr>
                <a:srgbClr val="FF6600"/>
              </a:buClr>
              <a:buNone/>
            </a:pPr>
            <a:r>
              <a:rPr lang="zh-CN" altLang="en-US" sz="2600" b="1" dirty="0">
                <a:ea typeface="黑体" panose="02010600030101010101" pitchFamily="2" charset="-122"/>
                <a:sym typeface="+mn-ea"/>
              </a:rPr>
              <a:t>二是管理制度与经济业务的对应关系，也就是梳理某项管理制度对哪些经济业务有约束力。</a:t>
            </a:r>
            <a:endParaRPr lang="zh-CN" altLang="en-US" b="1" dirty="0">
              <a:ea typeface="黑体" panose="02010600030101010101" pitchFamily="2" charset="-122"/>
            </a:endParaRPr>
          </a:p>
          <a:p>
            <a:pPr indent="711200" algn="l">
              <a:lnSpc>
                <a:spcPct val="120000"/>
              </a:lnSpc>
              <a:spcBef>
                <a:spcPct val="55000"/>
              </a:spcBef>
              <a:buClr>
                <a:srgbClr val="FF6600"/>
              </a:buClr>
              <a:buNone/>
            </a:pPr>
            <a:r>
              <a:rPr lang="en-US" altLang="zh-CN" sz="2600" b="1" dirty="0">
                <a:solidFill>
                  <a:srgbClr val="0000CC"/>
                </a:solidFill>
                <a:ea typeface="黑体" panose="02010600030101010101" pitchFamily="2" charset="-122"/>
                <a:sym typeface="+mn-ea"/>
              </a:rPr>
              <a:t>B. </a:t>
            </a:r>
            <a:r>
              <a:rPr lang="zh-CN" altLang="en-US" sz="2600" b="1" dirty="0">
                <a:solidFill>
                  <a:srgbClr val="0000CC"/>
                </a:solidFill>
                <a:ea typeface="黑体" panose="02010600030101010101" pitchFamily="2" charset="-122"/>
                <a:sym typeface="+mn-ea"/>
              </a:rPr>
              <a:t>二要根据实际情况和管理需要修订、完善现有的内部管理制度。</a:t>
            </a:r>
            <a:endParaRPr lang="zh-CN" altLang="en-US" b="1" dirty="0">
              <a:solidFill>
                <a:srgbClr val="0000CC"/>
              </a:solidFill>
              <a:ea typeface="黑体" panose="02010600030101010101" pitchFamily="2" charset="-122"/>
            </a:endParaRPr>
          </a:p>
          <a:p>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121</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（七）内控制度执行、反馈与完善。</a:t>
            </a:r>
          </a:p>
        </p:txBody>
      </p:sp>
      <p:sp>
        <p:nvSpPr>
          <p:cNvPr id="3" name="内容占位符 2"/>
          <p:cNvSpPr>
            <a:spLocks noGrp="1"/>
          </p:cNvSpPr>
          <p:nvPr>
            <p:ph idx="1"/>
          </p:nvPr>
        </p:nvSpPr>
        <p:spPr/>
        <p:txBody>
          <a:bodyPr/>
          <a:lstStyle/>
          <a:p>
            <a:r>
              <a:rPr lang="en-US" altLang="zh-CN"/>
              <a:t>1.</a:t>
            </a:r>
            <a:r>
              <a:rPr lang="zh-CN" altLang="en-US"/>
              <a:t>试运行</a:t>
            </a:r>
          </a:p>
          <a:p>
            <a:r>
              <a:rPr lang="en-US" altLang="zh-CN"/>
              <a:t>2.</a:t>
            </a:r>
            <a:r>
              <a:rPr lang="zh-CN" altLang="en-US"/>
              <a:t>反馈意见</a:t>
            </a:r>
          </a:p>
          <a:p>
            <a:r>
              <a:rPr lang="en-US" altLang="zh-CN"/>
              <a:t>3.</a:t>
            </a:r>
            <a:r>
              <a:rPr lang="zh-CN" altLang="en-US"/>
              <a:t>运行检查</a:t>
            </a:r>
          </a:p>
          <a:p>
            <a:r>
              <a:rPr lang="en-US" altLang="zh-CN"/>
              <a:t>4.</a:t>
            </a:r>
            <a:r>
              <a:rPr lang="zh-CN" altLang="en-US"/>
              <a:t>评价与完善</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122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339" name=" 339">
            <a:hlinkClick r:id="rId2" action="ppaction://hlinksldjump"/>
          </p:cNvPr>
          <p:cNvSpPr/>
          <p:nvPr/>
        </p:nvSpPr>
        <p:spPr>
          <a:xfrm rot="180000">
            <a:off x="8233410" y="305435"/>
            <a:ext cx="506730" cy="366395"/>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00B050"/>
          </a:solidFill>
          <a:ln w="9525" cap="flat" cmpd="sng" algn="ctr">
            <a:solidFill>
              <a:srgbClr val="00B050"/>
            </a:solidFill>
            <a:prstDash val="solid"/>
          </a:ln>
          <a:effectLst>
            <a:outerShdw blurRad="40000" dist="23000" dir="5400000" rotWithShape="0">
              <a:srgbClr val="000000">
                <a:alpha val="35000"/>
              </a:srgbClr>
            </a:outerShdw>
          </a:effectLst>
        </p:spPr>
        <p:style>
          <a:lnRef idx="1">
            <a:srgbClr val="174579"/>
          </a:lnRef>
          <a:fillRef idx="3">
            <a:srgbClr val="174579"/>
          </a:fillRef>
          <a:effectRef idx="2">
            <a:srgbClr val="174579"/>
          </a:effectRef>
          <a:fontRef idx="minor">
            <a:srgbClr val="FFFFFF"/>
          </a:fontRef>
        </p:style>
        <p:txBody>
          <a:bodyPr anchor="ct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1" nodeType="afterEffect">
                                  <p:stCondLst>
                                    <p:cond delay="0"/>
                                  </p:stCondLst>
                                  <p:endCondLst>
                                    <p:cond evt="onNext" delay="0">
                                      <p:tgtEl>
                                        <p:sldTgt/>
                                      </p:tgtEl>
                                    </p:cond>
                                  </p:endCondLst>
                                  <p:childTnLst>
                                    <p:set>
                                      <p:cBhvr>
                                        <p:cTn id="6" dur="1" fill="hold">
                                          <p:stCondLst>
                                            <p:cond delay="0"/>
                                          </p:stCondLst>
                                        </p:cTn>
                                        <p:tgtEl>
                                          <p:spTgt spid="339"/>
                                        </p:tgtEl>
                                        <p:attrNameLst>
                                          <p:attrName>style.visibility</p:attrName>
                                        </p:attrNameLst>
                                      </p:cBhvr>
                                      <p:to>
                                        <p:strVal val="visible"/>
                                      </p:to>
                                    </p:set>
                                    <p:animEffect transition="in" filter="plus(in)">
                                      <p:cBhvr>
                                        <p:cTn id="7" dur="10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animBg="1"/>
      <p:bldP spid="339" grpId="1" bldLvl="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123</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77826" name="标题 269313"/>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600" b="1" dirty="0">
                <a:solidFill>
                  <a:srgbClr val="FF0000"/>
                </a:solidFill>
                <a:latin typeface="Arial" panose="020B0604020202020204" pitchFamily="34" charset="0"/>
                <a:ea typeface="黑体" panose="02010600030101010101" pitchFamily="2" charset="-122"/>
              </a:rPr>
              <a:t>七、行政事业单位内部控制评价</a:t>
            </a:r>
            <a:r>
              <a:rPr lang="zh-CN" altLang="en-US" sz="2000" b="1" dirty="0">
                <a:solidFill>
                  <a:srgbClr val="0000FF"/>
                </a:solidFill>
                <a:latin typeface="Arial" panose="020B0604020202020204" pitchFamily="34" charset="0"/>
                <a:ea typeface="黑体" panose="02010600030101010101" pitchFamily="2" charset="-122"/>
              </a:rPr>
              <a:t>（基础性评价</a:t>
            </a:r>
            <a:r>
              <a:rPr lang="en-US" altLang="zh-CN" sz="2000" b="1" dirty="0">
                <a:solidFill>
                  <a:srgbClr val="0000FF"/>
                </a:solidFill>
                <a:latin typeface="Arial" panose="020B0604020202020204" pitchFamily="34" charset="0"/>
                <a:ea typeface="黑体" panose="02010600030101010101" pitchFamily="2" charset="-122"/>
              </a:rPr>
              <a:t>+</a:t>
            </a:r>
            <a:r>
              <a:rPr lang="zh-CN" altLang="en-US" sz="2000" b="1" dirty="0">
                <a:solidFill>
                  <a:srgbClr val="0000FF"/>
                </a:solidFill>
                <a:latin typeface="Arial" panose="020B0604020202020204" pitchFamily="34" charset="0"/>
                <a:ea typeface="黑体" panose="02010600030101010101" pitchFamily="2" charset="-122"/>
              </a:rPr>
              <a:t>运行评价）</a:t>
            </a:r>
          </a:p>
        </p:txBody>
      </p:sp>
      <p:sp>
        <p:nvSpPr>
          <p:cNvPr id="77827" name="文本占位符 269314"/>
          <p:cNvSpPr>
            <a:spLocks noGrp="1"/>
          </p:cNvSpPr>
          <p:nvPr/>
        </p:nvSpPr>
        <p:spPr>
          <a:xfrm>
            <a:off x="250825" y="1052513"/>
            <a:ext cx="8642350" cy="5256212"/>
          </a:xfrm>
          <a:prstGeom prst="rect">
            <a:avLst/>
          </a:prstGeom>
          <a:noFill/>
          <a:ln w="9525">
            <a:noFill/>
          </a:ln>
        </p:spPr>
        <p:txBody>
          <a:bodyPr anchor="t"/>
          <a:lstStyle/>
          <a:p>
            <a:pPr lvl="0" indent="541655">
              <a:spcBef>
                <a:spcPct val="20000"/>
              </a:spcBef>
              <a:buClr>
                <a:schemeClr val="hlink"/>
              </a:buClr>
              <a:buFont typeface="Wingdings" panose="05000000000000000000" pitchFamily="2" charset="2"/>
              <a:buNone/>
            </a:pPr>
            <a:r>
              <a:rPr lang="zh-CN" altLang="en-US" sz="2800" b="1" dirty="0">
                <a:solidFill>
                  <a:srgbClr val="0000FF"/>
                </a:solidFill>
                <a:ea typeface="黑体" panose="02010600030101010101" pitchFamily="2" charset="-122"/>
                <a:cs typeface="+mn-ea"/>
              </a:rPr>
              <a:t>（一）基础性评价</a:t>
            </a:r>
            <a:endParaRPr lang="zh-CN" altLang="en-US" sz="2800" b="1" dirty="0">
              <a:solidFill>
                <a:srgbClr val="0000FF"/>
              </a:solidFill>
              <a:latin typeface="华文新魏" panose="02010800040101010101" pitchFamily="2" charset="-122"/>
              <a:ea typeface="黑体" panose="02010600030101010101" pitchFamily="2" charset="-122"/>
              <a:cs typeface="+mn-ea"/>
            </a:endParaRP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1. </a:t>
            </a:r>
            <a:r>
              <a:rPr lang="zh-CN" altLang="en-US" sz="2800" b="1" dirty="0">
                <a:solidFill>
                  <a:srgbClr val="0D0D0D"/>
                </a:solidFill>
                <a:latin typeface="Arial" panose="020B0604020202020204" pitchFamily="34" charset="0"/>
                <a:ea typeface="黑体" panose="02010600030101010101" pitchFamily="2" charset="-122"/>
                <a:sym typeface="Arial" panose="020B0604020202020204" pitchFamily="34" charset="0"/>
              </a:rPr>
              <a:t>评价的目标是什么</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sym typeface="Arial" panose="020B0604020202020204" pitchFamily="34" charset="0"/>
              </a:rPr>
              <a:t>2. </a:t>
            </a:r>
            <a:r>
              <a:rPr lang="zh-CN" altLang="en-US" sz="2800" b="1" dirty="0">
                <a:solidFill>
                  <a:srgbClr val="000000"/>
                </a:solidFill>
                <a:latin typeface="Arial" panose="020B0604020202020204" pitchFamily="34" charset="0"/>
                <a:ea typeface="黑体" panose="02010600030101010101" pitchFamily="2" charset="-122"/>
                <a:sym typeface="Arial" panose="020B0604020202020204" pitchFamily="34" charset="0"/>
              </a:rPr>
              <a:t>评价的原则有哪些</a:t>
            </a:r>
            <a:endParaRPr lang="zh-CN" altLang="en-US" sz="2800" b="1" dirty="0">
              <a:solidFill>
                <a:srgbClr val="000000"/>
              </a:solidFill>
              <a:latin typeface="Arial" panose="020B0604020202020204" pitchFamily="34" charset="0"/>
              <a:ea typeface="黑体" panose="02010600030101010101" pitchFamily="2" charset="-122"/>
            </a:endParaRP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3. </a:t>
            </a:r>
            <a:r>
              <a:rPr lang="zh-CN" altLang="en-US" sz="2800" b="1" dirty="0">
                <a:solidFill>
                  <a:srgbClr val="000000"/>
                </a:solidFill>
                <a:latin typeface="Arial" panose="020B0604020202020204" pitchFamily="34" charset="0"/>
                <a:ea typeface="黑体" panose="02010600030101010101" pitchFamily="2" charset="-122"/>
              </a:rPr>
              <a:t>什么时候开展评价工作</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4. </a:t>
            </a:r>
            <a:r>
              <a:rPr lang="zh-CN" altLang="en-US" sz="2800" b="1" dirty="0">
                <a:solidFill>
                  <a:srgbClr val="000000"/>
                </a:solidFill>
                <a:latin typeface="Arial" panose="020B0604020202020204" pitchFamily="34" charset="0"/>
                <a:ea typeface="黑体" panose="02010600030101010101" pitchFamily="2" charset="-122"/>
              </a:rPr>
              <a:t>由谁组织领导评价工作</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5. </a:t>
            </a:r>
            <a:r>
              <a:rPr lang="zh-CN" altLang="en-US" sz="2800" b="1" dirty="0">
                <a:solidFill>
                  <a:srgbClr val="000000"/>
                </a:solidFill>
                <a:latin typeface="Arial" panose="020B0604020202020204" pitchFamily="34" charset="0"/>
                <a:ea typeface="黑体" panose="02010600030101010101" pitchFamily="2" charset="-122"/>
              </a:rPr>
              <a:t>评价哪些内容</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sym typeface="Arial" panose="020B0604020202020204" pitchFamily="34" charset="0"/>
              </a:rPr>
              <a:t>6.</a:t>
            </a:r>
            <a:r>
              <a:rPr lang="zh-CN" altLang="en-US" sz="2800" b="1" dirty="0">
                <a:solidFill>
                  <a:srgbClr val="000000"/>
                </a:solidFill>
                <a:latin typeface="Arial" panose="020B0604020202020204" pitchFamily="34" charset="0"/>
                <a:ea typeface="黑体" panose="02010600030101010101" pitchFamily="2" charset="-122"/>
                <a:sym typeface="Arial" panose="020B0604020202020204" pitchFamily="34" charset="0"/>
              </a:rPr>
              <a:t> 设置哪些评价指标</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7. </a:t>
            </a:r>
            <a:r>
              <a:rPr lang="zh-CN" altLang="en-US" sz="2800" b="1" dirty="0">
                <a:solidFill>
                  <a:srgbClr val="000000"/>
                </a:solidFill>
                <a:latin typeface="Arial" panose="020B0604020202020204" pitchFamily="34" charset="0"/>
                <a:ea typeface="黑体" panose="02010600030101010101" pitchFamily="2" charset="-122"/>
              </a:rPr>
              <a:t>评价结果的运用</a:t>
            </a:r>
          </a:p>
          <a:p>
            <a:pPr lvl="0" indent="541655">
              <a:spcBef>
                <a:spcPct val="20000"/>
              </a:spcBef>
              <a:buClr>
                <a:schemeClr val="hlink"/>
              </a:buClr>
              <a:buFont typeface="Wingdings" panose="05000000000000000000" pitchFamily="2" charset="2"/>
              <a:buNone/>
            </a:pPr>
            <a:r>
              <a:rPr lang="en-US" altLang="zh-CN" sz="2800" b="1">
                <a:solidFill>
                  <a:srgbClr val="000000"/>
                </a:solidFill>
                <a:latin typeface="Verdana" panose="020B0604030504040204" pitchFamily="34" charset="0"/>
                <a:ea typeface="Arial" panose="020B0604020202020204" pitchFamily="34" charset="0"/>
              </a:rPr>
              <a:t>8. </a:t>
            </a:r>
            <a:r>
              <a:rPr lang="zh-CN" altLang="en-US" sz="2800" b="1" dirty="0">
                <a:solidFill>
                  <a:srgbClr val="000000"/>
                </a:solidFill>
                <a:latin typeface="Arial" panose="020B0604020202020204" pitchFamily="34" charset="0"/>
                <a:ea typeface="黑体" panose="02010600030101010101" pitchFamily="2" charset="-122"/>
              </a:rPr>
              <a:t>对评价工作完成不到位的处罚</a:t>
            </a:r>
          </a:p>
          <a:p>
            <a:pPr lvl="0" indent="541655">
              <a:spcBef>
                <a:spcPct val="20000"/>
              </a:spcBef>
              <a:buClr>
                <a:schemeClr val="hlink"/>
              </a:buClr>
              <a:buFont typeface="Wingdings" panose="05000000000000000000" pitchFamily="2" charset="2"/>
              <a:buNone/>
            </a:pPr>
            <a:endParaRPr lang="zh-CN" altLang="en-US" sz="2800" b="1" dirty="0">
              <a:solidFill>
                <a:srgbClr val="000000"/>
              </a:solidFill>
              <a:latin typeface="Arial" panose="020B0604020202020204" pitchFamily="34" charset="0"/>
              <a:ea typeface="黑体" panose="02010600030101010101" pitchFamily="2" charset="-122"/>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1. 评价的</a:t>
            </a:r>
            <a:r>
              <a:rPr lang="zh-CN" altLang="en-US" sz="3200">
                <a:solidFill>
                  <a:schemeClr val="bg1"/>
                </a:solidFill>
                <a:latin typeface="Verdana" panose="020B0604030504040204" pitchFamily="34" charset="0"/>
                <a:ea typeface="宋体" panose="02010600030101010101" pitchFamily="2" charset="-122"/>
                <a:sym typeface="Arial" panose="020B0604020202020204" pitchFamily="34" charset="0"/>
              </a:rPr>
              <a:t>目标是什么？</a:t>
            </a:r>
          </a:p>
        </p:txBody>
      </p:sp>
      <p:sp>
        <p:nvSpPr>
          <p:cNvPr id="78850" name="内容占位符 2"/>
          <p:cNvSpPr>
            <a:spLocks noGrp="1"/>
          </p:cNvSpPr>
          <p:nvPr>
            <p:ph idx="1"/>
          </p:nvPr>
        </p:nvSpPr>
        <p:spPr/>
        <p:txBody>
          <a:bodyPr anchor="t"/>
          <a:lstStyle/>
          <a:p>
            <a:r>
              <a:rPr lang="zh-CN" altLang="en-US" sz="2800"/>
              <a:t>内部控制基础性评价，是指单位在开展内部控制建设</a:t>
            </a:r>
            <a:r>
              <a:rPr lang="zh-CN" altLang="en-US" sz="2800" b="1">
                <a:solidFill>
                  <a:srgbClr val="FF0000"/>
                </a:solidFill>
              </a:rPr>
              <a:t>之前</a:t>
            </a:r>
            <a:r>
              <a:rPr lang="zh-CN" altLang="en-US" sz="2800"/>
              <a:t>，或在内部控制建设的</a:t>
            </a:r>
            <a:r>
              <a:rPr lang="zh-CN" altLang="en-US" sz="2800" b="1">
                <a:solidFill>
                  <a:srgbClr val="FF0000"/>
                </a:solidFill>
              </a:rPr>
              <a:t>初期阶段</a:t>
            </a:r>
            <a:r>
              <a:rPr lang="zh-CN" altLang="en-US" sz="2800"/>
              <a:t>，对单位内部控制基础情况进行的</a:t>
            </a:r>
            <a:r>
              <a:rPr lang="zh-CN" altLang="en-US" sz="2800" b="1">
                <a:solidFill>
                  <a:srgbClr val="FF0000"/>
                </a:solidFill>
              </a:rPr>
              <a:t>“摸底”评价</a:t>
            </a:r>
            <a:r>
              <a:rPr lang="zh-CN" altLang="en-US" sz="2800"/>
              <a:t>。</a:t>
            </a:r>
          </a:p>
          <a:p>
            <a:r>
              <a:rPr lang="zh-CN" altLang="en-US" sz="2800"/>
              <a:t>通过开展内部控制基础性评价工作，</a:t>
            </a:r>
            <a:r>
              <a:rPr lang="zh-CN" altLang="en-US" sz="2800" b="1">
                <a:solidFill>
                  <a:srgbClr val="FF0000"/>
                </a:solidFill>
              </a:rPr>
              <a:t>一方面，</a:t>
            </a:r>
            <a:r>
              <a:rPr lang="zh-CN" altLang="en-US" sz="2800">
                <a:solidFill>
                  <a:srgbClr val="0000FF"/>
                </a:solidFill>
              </a:rPr>
              <a:t>明确</a:t>
            </a:r>
            <a:r>
              <a:rPr lang="zh-CN" altLang="en-US" sz="2800"/>
              <a:t>单位内部控制的</a:t>
            </a:r>
            <a:r>
              <a:rPr lang="zh-CN" altLang="en-US" sz="2800" b="1">
                <a:solidFill>
                  <a:srgbClr val="0000FF"/>
                </a:solidFill>
              </a:rPr>
              <a:t>基本要求和重点内容</a:t>
            </a:r>
            <a:r>
              <a:rPr lang="zh-CN" altLang="en-US" sz="2800"/>
              <a:t>，使各单位在内部控制建设过程中能够做到有的放矢、心中有数，围绕重点工作开展内部控制体系建设；</a:t>
            </a:r>
            <a:r>
              <a:rPr lang="zh-CN" altLang="en-US" sz="2800" b="1">
                <a:solidFill>
                  <a:srgbClr val="FF0000"/>
                </a:solidFill>
              </a:rPr>
              <a:t>另一方面，</a:t>
            </a:r>
            <a:r>
              <a:rPr lang="zh-CN" altLang="en-US" sz="2800"/>
              <a:t>旨在</a:t>
            </a:r>
            <a:r>
              <a:rPr lang="zh-CN" altLang="en-US" sz="2800" b="1">
                <a:solidFill>
                  <a:srgbClr val="0000FF"/>
                </a:solidFill>
              </a:rPr>
              <a:t>发现</a:t>
            </a:r>
            <a:r>
              <a:rPr lang="zh-CN" altLang="en-US" sz="2800"/>
              <a:t>单位现有内部控制基础的</a:t>
            </a:r>
            <a:r>
              <a:rPr lang="zh-CN" altLang="en-US" sz="2800" b="1">
                <a:solidFill>
                  <a:srgbClr val="0000FF"/>
                </a:solidFill>
              </a:rPr>
              <a:t>不足之处和薄弱环节</a:t>
            </a:r>
            <a:r>
              <a:rPr lang="zh-CN" altLang="en-US" sz="2800"/>
              <a:t>，有针对性地建立健全内部控制体系，通过“以评促建”的方式，推动各单位于</a:t>
            </a:r>
            <a:r>
              <a:rPr lang="zh-CN" altLang="en-US" sz="2800" b="1">
                <a:solidFill>
                  <a:srgbClr val="FF0000"/>
                </a:solidFill>
              </a:rPr>
              <a:t>2016年底前</a:t>
            </a:r>
            <a:r>
              <a:rPr lang="zh-CN" altLang="en-US" sz="2800"/>
              <a:t>如期完成内部控制建立与实施工作。</a:t>
            </a:r>
          </a:p>
        </p:txBody>
      </p:sp>
      <p:sp>
        <p:nvSpPr>
          <p:cNvPr id="7885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2. 评价的原则有哪些</a:t>
            </a:r>
            <a:r>
              <a:rPr lang="zh-CN" altLang="en-US" sz="3200">
                <a:solidFill>
                  <a:schemeClr val="bg1"/>
                </a:solidFill>
                <a:latin typeface="Verdana" panose="020B0604030504040204" pitchFamily="34" charset="0"/>
                <a:ea typeface="宋体" panose="02010600030101010101" pitchFamily="2" charset="-122"/>
                <a:sym typeface="Arial" panose="020B0604020202020204" pitchFamily="34" charset="0"/>
              </a:rPr>
              <a:t>？</a:t>
            </a:r>
          </a:p>
        </p:txBody>
      </p:sp>
      <p:sp>
        <p:nvSpPr>
          <p:cNvPr id="79874" name="内容占位符 2"/>
          <p:cNvSpPr>
            <a:spLocks noGrp="1"/>
          </p:cNvSpPr>
          <p:nvPr>
            <p:ph idx="1"/>
          </p:nvPr>
        </p:nvSpPr>
        <p:spPr/>
        <p:txBody>
          <a:bodyPr anchor="t"/>
          <a:lstStyle/>
          <a:p>
            <a:r>
              <a:rPr lang="zh-CN" altLang="en-US" sz="2200" b="1">
                <a:solidFill>
                  <a:srgbClr val="FF0000"/>
                </a:solidFill>
              </a:rPr>
              <a:t>（一）坚持全面性原则。</a:t>
            </a:r>
            <a:r>
              <a:rPr lang="zh-CN" altLang="en-US" sz="2200"/>
              <a:t>内部控制基础性评价应对单位层面和业务层面各类经济业务活动的全面覆盖，综合反映单位的内部控制基础水平。</a:t>
            </a:r>
          </a:p>
          <a:p>
            <a:r>
              <a:rPr lang="zh-CN" altLang="en-US" sz="2200" b="1">
                <a:solidFill>
                  <a:srgbClr val="FF0000"/>
                </a:solidFill>
              </a:rPr>
              <a:t>（二）坚持重要性原则。</a:t>
            </a:r>
            <a:r>
              <a:rPr lang="zh-CN" altLang="en-US" sz="2200"/>
              <a:t>内部控制基础性评价应当在全面评价的基础上，重点关注重要业务事项和高风险领域，特别是涉及内部权力集中的重点领域和关键岗位，着力防范可能产生的重大风险。优先选取涉及金额较大、发生频次较高的业务。</a:t>
            </a:r>
          </a:p>
          <a:p>
            <a:r>
              <a:rPr lang="zh-CN" altLang="en-US" sz="2200" b="1">
                <a:solidFill>
                  <a:srgbClr val="FF0000"/>
                </a:solidFill>
              </a:rPr>
              <a:t>（三）坚持问题导向原则。</a:t>
            </a:r>
            <a:r>
              <a:rPr lang="zh-CN" altLang="en-US" sz="2200"/>
              <a:t>内部控制基础性评价应当针对单位内部管理薄弱环节和风险隐患，特别是已经发生的风险事件及其处理整改情况，明确单位内部控制建立与实施工作的方向和重点。</a:t>
            </a:r>
          </a:p>
          <a:p>
            <a:r>
              <a:rPr lang="zh-CN" altLang="en-US" sz="2200" b="1">
                <a:solidFill>
                  <a:srgbClr val="FF0000"/>
                </a:solidFill>
              </a:rPr>
              <a:t>（四）坚持适应性原则。</a:t>
            </a:r>
            <a:r>
              <a:rPr lang="zh-CN" altLang="en-US" sz="2200"/>
              <a:t>内部控制基础性评价应立足于单位的实际情况，与单位的业务性质、业务范围、管理架构、经济活动、风险水平及其所处的内外部环境相适应，并采用以单位的基本事实作为主要依据的客观性指标进行评价。</a:t>
            </a:r>
          </a:p>
        </p:txBody>
      </p:sp>
      <p:sp>
        <p:nvSpPr>
          <p:cNvPr id="7987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3. </a:t>
            </a:r>
            <a:r>
              <a:rPr lang="zh-CN" altLang="en-US" sz="3200" dirty="0">
                <a:solidFill>
                  <a:schemeClr val="bg1"/>
                </a:solidFill>
                <a:latin typeface="Arial" panose="020B0604020202020204" pitchFamily="34" charset="0"/>
                <a:sym typeface="Arial" panose="020B0604020202020204" pitchFamily="34" charset="0"/>
              </a:rPr>
              <a:t>什么时候开展评价工作</a:t>
            </a:r>
          </a:p>
        </p:txBody>
      </p:sp>
      <p:sp>
        <p:nvSpPr>
          <p:cNvPr id="80898" name="内容占位符 2"/>
          <p:cNvSpPr>
            <a:spLocks noGrp="1"/>
          </p:cNvSpPr>
          <p:nvPr>
            <p:ph idx="1"/>
          </p:nvPr>
        </p:nvSpPr>
        <p:spPr/>
        <p:txBody>
          <a:bodyPr anchor="t"/>
          <a:lstStyle/>
          <a:p>
            <a:r>
              <a:rPr lang="zh-CN" altLang="en-US" sz="2800"/>
              <a:t>（</a:t>
            </a:r>
            <a:r>
              <a:rPr lang="en-US" altLang="zh-CN" sz="2800"/>
              <a:t>1</a:t>
            </a:r>
            <a:r>
              <a:rPr lang="zh-CN" altLang="en-US" sz="2800"/>
              <a:t>）各地区、各部门应当于</a:t>
            </a:r>
            <a:r>
              <a:rPr lang="zh-CN" altLang="en-US" sz="2800" b="1">
                <a:solidFill>
                  <a:srgbClr val="FF0000"/>
                </a:solidFill>
              </a:rPr>
              <a:t>2016年7月中旬，全面启动</a:t>
            </a:r>
            <a:r>
              <a:rPr lang="zh-CN" altLang="en-US" sz="2800"/>
              <a:t>本地区（部门）单位内部控制基础性评价工作。</a:t>
            </a:r>
          </a:p>
          <a:p>
            <a:endParaRPr lang="zh-CN" altLang="en-US" sz="2800">
              <a:sym typeface="黑体" panose="02010600030101010101" pitchFamily="2" charset="-122"/>
            </a:endParaRPr>
          </a:p>
          <a:p>
            <a:r>
              <a:rPr lang="zh-CN" altLang="en-US" sz="2800">
                <a:sym typeface="黑体" panose="02010600030101010101" pitchFamily="2" charset="-122"/>
              </a:rPr>
              <a:t>（</a:t>
            </a:r>
            <a:r>
              <a:rPr lang="en-US" altLang="zh-CN" sz="2800">
                <a:sym typeface="黑体" panose="02010600030101010101" pitchFamily="2" charset="-122"/>
              </a:rPr>
              <a:t>2</a:t>
            </a:r>
            <a:r>
              <a:rPr lang="zh-CN" altLang="en-US" sz="2800">
                <a:sym typeface="黑体" panose="02010600030101010101" pitchFamily="2" charset="-122"/>
              </a:rPr>
              <a:t>）各单位应当于</a:t>
            </a:r>
            <a:r>
              <a:rPr lang="zh-CN" altLang="en-US" sz="2800" b="1">
                <a:solidFill>
                  <a:srgbClr val="FF0000"/>
                </a:solidFill>
                <a:sym typeface="黑体" panose="02010600030101010101" pitchFamily="2" charset="-122"/>
              </a:rPr>
              <a:t>2016年9月底前</a:t>
            </a:r>
            <a:r>
              <a:rPr lang="zh-CN" altLang="en-US" sz="2800"/>
              <a:t>完成评价工作。</a:t>
            </a:r>
          </a:p>
          <a:p>
            <a:endParaRPr lang="zh-CN" altLang="en-US" sz="2800"/>
          </a:p>
          <a:p>
            <a:r>
              <a:rPr lang="zh-CN" altLang="en-US" sz="2800"/>
              <a:t>最终目标：以评促建，</a:t>
            </a:r>
            <a:r>
              <a:rPr lang="zh-CN" altLang="en-US" sz="2800">
                <a:sym typeface="Arial" panose="020B0604020202020204" pitchFamily="34" charset="0"/>
              </a:rPr>
              <a:t>推动各单位于</a:t>
            </a:r>
            <a:r>
              <a:rPr lang="zh-CN" altLang="en-US" sz="2800" b="1">
                <a:solidFill>
                  <a:srgbClr val="FF0000"/>
                </a:solidFill>
                <a:sym typeface="Arial" panose="020B0604020202020204" pitchFamily="34" charset="0"/>
              </a:rPr>
              <a:t>2016年底前</a:t>
            </a:r>
            <a:r>
              <a:rPr lang="zh-CN" altLang="en-US" sz="2800">
                <a:sym typeface="Arial" panose="020B0604020202020204" pitchFamily="34" charset="0"/>
              </a:rPr>
              <a:t>如期完成内部控制建立与实施工作。</a:t>
            </a:r>
            <a:endParaRPr lang="zh-CN" altLang="en-US" sz="2800"/>
          </a:p>
          <a:p>
            <a:endParaRPr lang="zh-CN" altLang="en-US" sz="2800"/>
          </a:p>
        </p:txBody>
      </p:sp>
      <p:sp>
        <p:nvSpPr>
          <p:cNvPr id="8089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4. 由谁组织领导评价工作</a:t>
            </a:r>
          </a:p>
        </p:txBody>
      </p:sp>
      <p:sp>
        <p:nvSpPr>
          <p:cNvPr id="81922" name="内容占位符 2"/>
          <p:cNvSpPr>
            <a:spLocks noGrp="1"/>
          </p:cNvSpPr>
          <p:nvPr>
            <p:ph idx="1"/>
          </p:nvPr>
        </p:nvSpPr>
        <p:spPr/>
        <p:txBody>
          <a:bodyPr anchor="t"/>
          <a:lstStyle/>
          <a:p>
            <a:r>
              <a:rPr lang="zh-CN" altLang="en-US" sz="2800">
                <a:sym typeface="Arial" panose="020B0604020202020204" pitchFamily="34" charset="0"/>
              </a:rPr>
              <a:t>各单位</a:t>
            </a:r>
            <a:r>
              <a:rPr lang="zh-CN" altLang="en-US" sz="2800" b="1">
                <a:solidFill>
                  <a:srgbClr val="0000FF"/>
                </a:solidFill>
                <a:sym typeface="Arial" panose="020B0604020202020204" pitchFamily="34" charset="0"/>
              </a:rPr>
              <a:t>在单位主要负责人的直接领导下</a:t>
            </a:r>
            <a:r>
              <a:rPr lang="zh-CN" altLang="en-US" sz="2800">
                <a:sym typeface="Arial" panose="020B0604020202020204" pitchFamily="34" charset="0"/>
              </a:rPr>
              <a:t>，按照《行政事业单位内部控制基础性评价指标评分表》及其填表说明（见附件1和附件2），组织开展内部控制基础性评价工作。</a:t>
            </a:r>
          </a:p>
          <a:p>
            <a:endParaRPr lang="zh-CN" altLang="en-US" sz="2800">
              <a:sym typeface="Arial" panose="020B0604020202020204" pitchFamily="34" charset="0"/>
            </a:endParaRPr>
          </a:p>
        </p:txBody>
      </p:sp>
      <p:sp>
        <p:nvSpPr>
          <p:cNvPr id="8192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5. 评价哪些内容</a:t>
            </a:r>
          </a:p>
        </p:txBody>
      </p:sp>
      <p:sp>
        <p:nvSpPr>
          <p:cNvPr id="73730" name="内容占位符 2"/>
          <p:cNvSpPr>
            <a:spLocks noGrp="1"/>
          </p:cNvSpPr>
          <p:nvPr>
            <p:ph idx="1"/>
          </p:nvPr>
        </p:nvSpPr>
        <p:spPr>
          <a:xfrm>
            <a:off x="250825" y="1052513"/>
            <a:ext cx="8642350" cy="5256213"/>
          </a:xfrm>
        </p:spPr>
        <p:txBody>
          <a:bodyPr anchor="t"/>
          <a:lstStyle/>
          <a:p>
            <a:pPr marL="0" indent="0" fontAlgn="base"/>
            <a:endParaRPr lang="zh-CN" altLang="en-US" sz="2400" b="1" strike="noStrike" noProof="1">
              <a:solidFill>
                <a:srgbClr val="FF0000"/>
              </a:solidFill>
            </a:endParaRPr>
          </a:p>
          <a:p>
            <a:pPr marL="0" indent="0" fontAlgn="base"/>
            <a:endParaRPr lang="zh-CN" altLang="en-US" sz="2400" b="1" strike="noStrike" noProof="1">
              <a:solidFill>
                <a:srgbClr val="FF0000"/>
              </a:solidFill>
            </a:endParaRPr>
          </a:p>
          <a:p>
            <a:pPr marL="0" indent="0" fontAlgn="base"/>
            <a:r>
              <a:rPr lang="zh-CN" altLang="en-US" sz="2200" b="1" strike="noStrike" noProof="1">
                <a:solidFill>
                  <a:srgbClr val="FF0000"/>
                </a:solidFill>
              </a:rPr>
              <a:t>一级指标</a:t>
            </a:r>
            <a:r>
              <a:rPr lang="en-US" altLang="zh-CN" sz="2200" b="1" strike="noStrike" noProof="1">
                <a:solidFill>
                  <a:srgbClr val="FF0000"/>
                </a:solidFill>
              </a:rPr>
              <a:t>2</a:t>
            </a:r>
            <a:r>
              <a:rPr lang="zh-CN" altLang="en-US" sz="2200" b="1" strike="noStrike" noProof="1">
                <a:solidFill>
                  <a:srgbClr val="FF0000"/>
                </a:solidFill>
              </a:rPr>
              <a:t>个：单位层面（60分）、业务层面（</a:t>
            </a:r>
            <a:r>
              <a:rPr lang="en-US" altLang="zh-CN" sz="2200" b="1" strike="noStrike" noProof="1">
                <a:solidFill>
                  <a:srgbClr val="FF0000"/>
                </a:solidFill>
              </a:rPr>
              <a:t>40</a:t>
            </a:r>
            <a:r>
              <a:rPr lang="zh-CN" altLang="en-US" sz="2200" b="1" strike="noStrike" noProof="1">
                <a:solidFill>
                  <a:srgbClr val="FF0000"/>
                </a:solidFill>
              </a:rPr>
              <a:t>分）</a:t>
            </a:r>
          </a:p>
          <a:p>
            <a:pPr marL="0" indent="0" fontAlgn="base"/>
            <a:r>
              <a:rPr lang="zh-CN" altLang="en-US" sz="2200" b="1" strike="noStrike" noProof="1">
                <a:solidFill>
                  <a:srgbClr val="FF0000"/>
                </a:solidFill>
              </a:rPr>
              <a:t>二级指标</a:t>
            </a:r>
            <a:r>
              <a:rPr lang="en-US" altLang="zh-CN" sz="2200" b="1" strike="noStrike" noProof="1">
                <a:solidFill>
                  <a:srgbClr val="FF0000"/>
                </a:solidFill>
              </a:rPr>
              <a:t>12</a:t>
            </a:r>
            <a:r>
              <a:rPr lang="zh-CN" altLang="en-US" sz="2200" b="1" strike="noStrike" noProof="1">
                <a:solidFill>
                  <a:srgbClr val="FF0000"/>
                </a:solidFill>
              </a:rPr>
              <a:t>个：单位层面</a:t>
            </a:r>
            <a:r>
              <a:rPr lang="en-US" altLang="zh-CN" sz="2200" b="1" strike="noStrike" noProof="1">
                <a:solidFill>
                  <a:srgbClr val="FF0000"/>
                </a:solidFill>
              </a:rPr>
              <a:t>6</a:t>
            </a:r>
            <a:r>
              <a:rPr lang="zh-CN" altLang="en-US" sz="2200" b="1" strike="noStrike" noProof="1">
                <a:solidFill>
                  <a:srgbClr val="FF0000"/>
                </a:solidFill>
              </a:rPr>
              <a:t>个、业务层面</a:t>
            </a:r>
            <a:r>
              <a:rPr lang="en-US" altLang="zh-CN" sz="2200" b="1" strike="noStrike" noProof="1">
                <a:solidFill>
                  <a:srgbClr val="FF0000"/>
                </a:solidFill>
              </a:rPr>
              <a:t>6</a:t>
            </a:r>
            <a:r>
              <a:rPr lang="zh-CN" altLang="en-US" sz="2200" b="1" strike="noStrike" noProof="1">
                <a:solidFill>
                  <a:srgbClr val="FF0000"/>
                </a:solidFill>
              </a:rPr>
              <a:t>个</a:t>
            </a:r>
          </a:p>
          <a:p>
            <a:pPr marL="0" indent="0" fontAlgn="base"/>
            <a:r>
              <a:rPr lang="zh-CN" altLang="en-US" sz="2200" b="1" strike="noStrike" noProof="1">
                <a:solidFill>
                  <a:srgbClr val="FF0000"/>
                </a:solidFill>
              </a:rPr>
              <a:t>三级观测指标（具体评价点）</a:t>
            </a:r>
            <a:r>
              <a:rPr lang="en-US" altLang="zh-CN" sz="2200" b="1" strike="noStrike" noProof="1">
                <a:solidFill>
                  <a:srgbClr val="FF0000"/>
                </a:solidFill>
              </a:rPr>
              <a:t>36</a:t>
            </a:r>
            <a:r>
              <a:rPr lang="zh-CN" altLang="en-US" sz="2200" b="1" strike="noStrike" noProof="1">
                <a:solidFill>
                  <a:srgbClr val="FF0000"/>
                </a:solidFill>
              </a:rPr>
              <a:t>个，其中：</a:t>
            </a:r>
          </a:p>
          <a:p>
            <a:pPr marL="0" indent="0" fontAlgn="base"/>
            <a:r>
              <a:rPr lang="zh-CN" altLang="en-US" sz="2200" b="1" strike="noStrike" noProof="1">
                <a:solidFill>
                  <a:srgbClr val="FF0000"/>
                </a:solidFill>
              </a:rPr>
              <a:t>                    单位层面</a:t>
            </a:r>
            <a:r>
              <a:rPr lang="en-US" altLang="zh-CN" sz="2200" b="1" strike="noStrike" noProof="1">
                <a:solidFill>
                  <a:srgbClr val="FF0000"/>
                </a:solidFill>
              </a:rPr>
              <a:t>21</a:t>
            </a:r>
            <a:r>
              <a:rPr lang="zh-CN" altLang="en-US" sz="2200" b="1" strike="noStrike" noProof="1">
                <a:solidFill>
                  <a:srgbClr val="FF0000"/>
                </a:solidFill>
              </a:rPr>
              <a:t>个、业务层面</a:t>
            </a:r>
            <a:r>
              <a:rPr lang="en-US" altLang="zh-CN" sz="2200" b="1" strike="noStrike" noProof="1">
                <a:solidFill>
                  <a:srgbClr val="FF0000"/>
                </a:solidFill>
              </a:rPr>
              <a:t>15</a:t>
            </a:r>
            <a:r>
              <a:rPr lang="zh-CN" altLang="en-US" sz="2200" b="1" strike="noStrike" noProof="1">
                <a:solidFill>
                  <a:srgbClr val="FF0000"/>
                </a:solidFill>
              </a:rPr>
              <a:t>个</a:t>
            </a:r>
          </a:p>
          <a:p>
            <a:pPr marL="0" indent="0" fontAlgn="base"/>
            <a:r>
              <a:rPr lang="zh-CN" altLang="en-US" sz="2200" b="1" strike="noStrike" noProof="1">
                <a:solidFill>
                  <a:srgbClr val="FF0000"/>
                </a:solidFill>
              </a:rPr>
              <a:t>观测评价点分值情况：</a:t>
            </a:r>
          </a:p>
          <a:p>
            <a:pPr marL="0" indent="0" fontAlgn="base"/>
            <a:r>
              <a:rPr lang="en-US" altLang="zh-CN" sz="2200" b="1" strike="noStrike" noProof="1">
                <a:solidFill>
                  <a:srgbClr val="FF0000"/>
                </a:solidFill>
              </a:rPr>
              <a:t>      6</a:t>
            </a:r>
            <a:r>
              <a:rPr lang="zh-CN" altLang="en-US" sz="2200" b="1" strike="noStrike" noProof="1">
                <a:solidFill>
                  <a:srgbClr val="FF0000"/>
                </a:solidFill>
              </a:rPr>
              <a:t>分评价点：</a:t>
            </a:r>
            <a:r>
              <a:rPr lang="en-US" altLang="zh-CN" sz="2200" b="1" strike="noStrike" noProof="1">
                <a:solidFill>
                  <a:srgbClr val="FF0000"/>
                </a:solidFill>
              </a:rPr>
              <a:t>1</a:t>
            </a:r>
            <a:r>
              <a:rPr lang="zh-CN" altLang="en-US" sz="2200" b="1" strike="noStrike" noProof="1">
                <a:solidFill>
                  <a:srgbClr val="FF0000"/>
                </a:solidFill>
              </a:rPr>
              <a:t>个（内控系统建设与功能）</a:t>
            </a:r>
          </a:p>
          <a:p>
            <a:pPr fontAlgn="base"/>
            <a:r>
              <a:rPr lang="en-US" altLang="zh-CN" sz="2200" b="1" strike="noStrike" noProof="1">
                <a:solidFill>
                  <a:srgbClr val="FF0000"/>
                </a:solidFill>
                <a:sym typeface="+mn-ea"/>
              </a:rPr>
              <a:t>4</a:t>
            </a:r>
            <a:r>
              <a:rPr lang="zh-CN" altLang="en-US" sz="2200" b="1" strike="noStrike" noProof="1">
                <a:solidFill>
                  <a:srgbClr val="FF0000"/>
                </a:solidFill>
                <a:sym typeface="+mn-ea"/>
              </a:rPr>
              <a:t>分评价点：</a:t>
            </a:r>
            <a:r>
              <a:rPr lang="en-US" altLang="zh-CN" sz="2200" b="1" strike="noStrike" noProof="1">
                <a:solidFill>
                  <a:srgbClr val="FF0000"/>
                </a:solidFill>
                <a:sym typeface="+mn-ea"/>
              </a:rPr>
              <a:t>9</a:t>
            </a:r>
            <a:r>
              <a:rPr lang="zh-CN" altLang="en-US" sz="2200" b="1" strike="noStrike" noProof="1">
                <a:solidFill>
                  <a:srgbClr val="FF0000"/>
                </a:solidFill>
                <a:sym typeface="+mn-ea"/>
              </a:rPr>
              <a:t>个</a:t>
            </a:r>
          </a:p>
          <a:p>
            <a:pPr fontAlgn="base"/>
            <a:r>
              <a:rPr lang="en-US" altLang="zh-CN" sz="2200" b="1" strike="noStrike" noProof="1">
                <a:solidFill>
                  <a:srgbClr val="FF0000"/>
                </a:solidFill>
                <a:sym typeface="+mn-ea"/>
              </a:rPr>
              <a:t>3</a:t>
            </a:r>
            <a:r>
              <a:rPr lang="zh-CN" altLang="en-US" sz="2200" b="1" strike="noStrike" noProof="1">
                <a:solidFill>
                  <a:srgbClr val="FF0000"/>
                </a:solidFill>
                <a:sym typeface="+mn-ea"/>
              </a:rPr>
              <a:t>分评价点：</a:t>
            </a:r>
            <a:r>
              <a:rPr lang="en-US" altLang="zh-CN" sz="2200" b="1" strike="noStrike" noProof="1">
                <a:solidFill>
                  <a:srgbClr val="FF0000"/>
                </a:solidFill>
                <a:sym typeface="+mn-ea"/>
              </a:rPr>
              <a:t>7</a:t>
            </a:r>
            <a:r>
              <a:rPr lang="zh-CN" altLang="en-US" sz="2200" b="1" strike="noStrike" noProof="1">
                <a:solidFill>
                  <a:srgbClr val="FF0000"/>
                </a:solidFill>
                <a:sym typeface="+mn-ea"/>
              </a:rPr>
              <a:t>个</a:t>
            </a:r>
          </a:p>
          <a:p>
            <a:pPr fontAlgn="base"/>
            <a:r>
              <a:rPr lang="en-US" altLang="zh-CN" sz="2200" b="1" strike="noStrike" noProof="1">
                <a:solidFill>
                  <a:srgbClr val="FF0000"/>
                </a:solidFill>
                <a:sym typeface="+mn-ea"/>
              </a:rPr>
              <a:t>2</a:t>
            </a:r>
            <a:r>
              <a:rPr lang="zh-CN" altLang="en-US" sz="2200" b="1" strike="noStrike" noProof="1">
                <a:solidFill>
                  <a:srgbClr val="FF0000"/>
                </a:solidFill>
                <a:sym typeface="+mn-ea"/>
              </a:rPr>
              <a:t>分评价点：</a:t>
            </a:r>
            <a:r>
              <a:rPr lang="en-US" altLang="zh-CN" sz="2200" b="1" strike="noStrike" noProof="1">
                <a:solidFill>
                  <a:srgbClr val="FF0000"/>
                </a:solidFill>
                <a:sym typeface="+mn-ea"/>
              </a:rPr>
              <a:t>18</a:t>
            </a:r>
            <a:r>
              <a:rPr lang="zh-CN" altLang="en-US" sz="2200" b="1" strike="noStrike" noProof="1">
                <a:solidFill>
                  <a:srgbClr val="FF0000"/>
                </a:solidFill>
                <a:sym typeface="+mn-ea"/>
              </a:rPr>
              <a:t>个</a:t>
            </a:r>
          </a:p>
          <a:p>
            <a:pPr fontAlgn="base"/>
            <a:r>
              <a:rPr lang="en-US" altLang="zh-CN" sz="2200" b="1" strike="noStrike" noProof="1">
                <a:solidFill>
                  <a:srgbClr val="FF0000"/>
                </a:solidFill>
                <a:sym typeface="+mn-ea"/>
              </a:rPr>
              <a:t>1</a:t>
            </a:r>
            <a:r>
              <a:rPr lang="zh-CN" altLang="en-US" sz="2200" b="1" strike="noStrike" noProof="1">
                <a:solidFill>
                  <a:srgbClr val="FF0000"/>
                </a:solidFill>
                <a:sym typeface="+mn-ea"/>
              </a:rPr>
              <a:t>分评价点：1个（政府采购方式变更和采购进口产品报批）</a:t>
            </a:r>
          </a:p>
          <a:p>
            <a:pPr fontAlgn="base"/>
            <a:endParaRPr lang="zh-CN" altLang="en-US" sz="2200" b="1" strike="noStrike" noProof="1">
              <a:solidFill>
                <a:srgbClr val="0000FF"/>
              </a:solidFill>
            </a:endParaRPr>
          </a:p>
        </p:txBody>
      </p:sp>
      <p:sp>
        <p:nvSpPr>
          <p:cNvPr id="8499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 name="圆角矩形 2"/>
          <p:cNvSpPr/>
          <p:nvPr/>
        </p:nvSpPr>
        <p:spPr>
          <a:xfrm>
            <a:off x="1908175" y="1052513"/>
            <a:ext cx="4103688" cy="614363"/>
          </a:xfrm>
          <a:prstGeom prst="roundRect">
            <a:avLst/>
          </a:prstGeom>
          <a:solidFill>
            <a:srgbClr val="7A0000"/>
          </a:solidFill>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CN" altLang="en-US" sz="2800" strike="noStrike" noProof="1">
                <a:solidFill>
                  <a:srgbClr val="FFFF00"/>
                </a:solidFill>
              </a:rPr>
              <a:t>财政部评价标准</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5. 评价哪些内容</a:t>
            </a:r>
          </a:p>
        </p:txBody>
      </p:sp>
      <p:sp>
        <p:nvSpPr>
          <p:cNvPr id="87042" name="内容占位符 2"/>
          <p:cNvSpPr>
            <a:spLocks noGrp="1"/>
          </p:cNvSpPr>
          <p:nvPr>
            <p:ph idx="1"/>
          </p:nvPr>
        </p:nvSpPr>
        <p:spPr/>
        <p:txBody>
          <a:bodyPr anchor="t"/>
          <a:lstStyle/>
          <a:p>
            <a:pPr indent="0"/>
            <a:endParaRPr lang="zh-CN" altLang="en-US" sz="2400" b="1">
              <a:solidFill>
                <a:srgbClr val="FF0000"/>
              </a:solidFill>
            </a:endParaRPr>
          </a:p>
          <a:p>
            <a:pPr indent="0"/>
            <a:endParaRPr lang="zh-CN" altLang="en-US" sz="2400" b="1">
              <a:solidFill>
                <a:srgbClr val="FF0000"/>
              </a:solidFill>
            </a:endParaRPr>
          </a:p>
          <a:p>
            <a:pPr indent="0"/>
            <a:endParaRPr lang="zh-CN" altLang="en-US" sz="2000" b="1">
              <a:solidFill>
                <a:srgbClr val="FF0000"/>
              </a:solidFill>
            </a:endParaRPr>
          </a:p>
          <a:p>
            <a:pPr indent="0">
              <a:lnSpc>
                <a:spcPct val="120000"/>
              </a:lnSpc>
            </a:pPr>
            <a:r>
              <a:rPr lang="zh-CN" altLang="en-US" sz="2800" b="1">
                <a:solidFill>
                  <a:srgbClr val="FF0000"/>
                </a:solidFill>
              </a:rPr>
              <a:t>  三种计分规则：</a:t>
            </a:r>
          </a:p>
          <a:p>
            <a:pPr indent="0">
              <a:lnSpc>
                <a:spcPct val="120000"/>
              </a:lnSpc>
            </a:pPr>
            <a:r>
              <a:rPr lang="zh-CN" altLang="en-US" sz="2800" b="1">
                <a:solidFill>
                  <a:srgbClr val="FF0000"/>
                </a:solidFill>
              </a:rPr>
              <a:t>       </a:t>
            </a:r>
            <a:r>
              <a:rPr lang="en-US" altLang="zh-CN" sz="2800" b="1">
                <a:solidFill>
                  <a:srgbClr val="FF0000"/>
                </a:solidFill>
              </a:rPr>
              <a:t>1. </a:t>
            </a:r>
            <a:r>
              <a:rPr lang="zh-CN" altLang="en-US" sz="2800" b="1">
                <a:solidFill>
                  <a:srgbClr val="FF0000"/>
                </a:solidFill>
              </a:rPr>
              <a:t>符合即给分</a:t>
            </a:r>
          </a:p>
          <a:p>
            <a:pPr indent="0">
              <a:lnSpc>
                <a:spcPct val="120000"/>
              </a:lnSpc>
            </a:pPr>
            <a:r>
              <a:rPr lang="en-US" altLang="zh-CN" sz="2800" b="1">
                <a:solidFill>
                  <a:srgbClr val="FF0000"/>
                </a:solidFill>
              </a:rPr>
              <a:t>       2. </a:t>
            </a:r>
            <a:r>
              <a:rPr lang="zh-CN" altLang="en-US" sz="2800" b="1">
                <a:solidFill>
                  <a:srgbClr val="FF0000"/>
                </a:solidFill>
              </a:rPr>
              <a:t>不符合即扣分</a:t>
            </a:r>
            <a:r>
              <a:rPr lang="zh-CN" altLang="en-US" sz="2000" b="1">
                <a:solidFill>
                  <a:srgbClr val="0000FF"/>
                </a:solidFill>
              </a:rPr>
              <a:t>（</a:t>
            </a:r>
            <a:r>
              <a:rPr lang="zh-CN" altLang="en-US" sz="2000" b="1">
                <a:solidFill>
                  <a:srgbClr val="161616"/>
                </a:solidFill>
              </a:rPr>
              <a:t>不相容岗位与职责分离、内控系统建设、</a:t>
            </a:r>
            <a:r>
              <a:rPr lang="zh-CN" altLang="en-US" sz="2000" b="1">
                <a:solidFill>
                  <a:srgbClr val="0000FF"/>
                </a:solidFill>
              </a:rPr>
              <a:t>政府采购、资产管理、建设项目、合同管理）</a:t>
            </a:r>
          </a:p>
          <a:p>
            <a:pPr indent="0">
              <a:lnSpc>
                <a:spcPct val="120000"/>
              </a:lnSpc>
            </a:pPr>
            <a:r>
              <a:rPr lang="en-US" altLang="zh-CN" sz="2800" b="1">
                <a:solidFill>
                  <a:srgbClr val="FF0000"/>
                </a:solidFill>
              </a:rPr>
              <a:t>       3. </a:t>
            </a:r>
            <a:r>
              <a:rPr lang="zh-CN" altLang="en-US" sz="2800" b="1">
                <a:solidFill>
                  <a:srgbClr val="FF0000"/>
                </a:solidFill>
              </a:rPr>
              <a:t>禁止事项，未做到即为零分</a:t>
            </a:r>
            <a:r>
              <a:rPr lang="zh-CN" altLang="en-US" sz="2000" b="1">
                <a:solidFill>
                  <a:srgbClr val="0000FF"/>
                </a:solidFill>
              </a:rPr>
              <a:t>（举债）</a:t>
            </a:r>
          </a:p>
          <a:p>
            <a:pPr indent="0">
              <a:lnSpc>
                <a:spcPct val="120000"/>
              </a:lnSpc>
            </a:pPr>
            <a:r>
              <a:rPr lang="en-US" altLang="zh-CN" sz="2800" b="1">
                <a:solidFill>
                  <a:srgbClr val="FF0000"/>
                </a:solidFill>
              </a:rPr>
              <a:t>       4. </a:t>
            </a:r>
            <a:r>
              <a:rPr lang="zh-CN" altLang="en-US" sz="2800" b="1">
                <a:solidFill>
                  <a:srgbClr val="FF0000"/>
                </a:solidFill>
              </a:rPr>
              <a:t>有不涉及业务的需要调整换算</a:t>
            </a:r>
          </a:p>
        </p:txBody>
      </p:sp>
      <p:sp>
        <p:nvSpPr>
          <p:cNvPr id="8704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129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 name="圆角矩形 2"/>
          <p:cNvSpPr/>
          <p:nvPr/>
        </p:nvSpPr>
        <p:spPr>
          <a:xfrm>
            <a:off x="1908175" y="1052513"/>
            <a:ext cx="4103688" cy="614363"/>
          </a:xfrm>
          <a:prstGeom prst="roundRect">
            <a:avLst/>
          </a:prstGeom>
          <a:solidFill>
            <a:srgbClr val="7A0000"/>
          </a:solidFill>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CN" altLang="en-US" sz="2800" strike="noStrike" noProof="1">
                <a:solidFill>
                  <a:srgbClr val="FFFF00"/>
                </a:solidFill>
              </a:rPr>
              <a:t>财政部评价标准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13</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248258" name="标题 1248257"/>
          <p:cNvSpPr>
            <a:spLocks noGrp="1"/>
          </p:cNvSpPr>
          <p:nvPr/>
        </p:nvSpPr>
        <p:spPr>
          <a:xfrm>
            <a:off x="282575" y="115888"/>
            <a:ext cx="8642350" cy="647700"/>
          </a:xfrm>
          <a:prstGeom prst="rect">
            <a:avLst/>
          </a:prstGeom>
          <a:noFill/>
          <a:ln w="9525">
            <a:noFill/>
          </a:ln>
        </p:spPr>
        <p:txBody>
          <a:bodyPr vert="horz" wrap="square" lIns="84127" tIns="42064" rIns="84127" bIns="42064"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en-US" altLang="zh-CN" dirty="0"/>
              <a:t>“</a:t>
            </a:r>
            <a:r>
              <a:rPr lang="en-US" altLang="zh-CN">
                <a:solidFill>
                  <a:schemeClr val="hlink"/>
                </a:solidFill>
              </a:rPr>
              <a:t>2008.5.22</a:t>
            </a:r>
            <a:r>
              <a:rPr lang="en-US" altLang="zh-CN" dirty="0"/>
              <a:t> </a:t>
            </a:r>
            <a:r>
              <a:rPr lang="zh-CN" altLang="en-US" dirty="0"/>
              <a:t>基本规范”的</a:t>
            </a:r>
            <a:r>
              <a:rPr lang="en-US" altLang="zh-CN" dirty="0"/>
              <a:t>5</a:t>
            </a:r>
            <a:r>
              <a:rPr lang="zh-CN" altLang="en-US" dirty="0"/>
              <a:t>个</a:t>
            </a:r>
            <a:r>
              <a:rPr lang="en-US" altLang="zh-CN"/>
              <a:t>5</a:t>
            </a:r>
          </a:p>
        </p:txBody>
      </p:sp>
      <p:sp>
        <p:nvSpPr>
          <p:cNvPr id="1248261" name="直接连接符 1248260"/>
          <p:cNvSpPr/>
          <p:nvPr/>
        </p:nvSpPr>
        <p:spPr>
          <a:xfrm>
            <a:off x="1792288" y="1484313"/>
            <a:ext cx="966787" cy="0"/>
          </a:xfrm>
          <a:prstGeom prst="line">
            <a:avLst/>
          </a:prstGeom>
          <a:ln w="57150" cap="flat" cmpd="sng">
            <a:solidFill>
              <a:srgbClr val="DE0000"/>
            </a:solidFill>
            <a:prstDash val="solid"/>
            <a:headEnd type="none" w="med" len="med"/>
            <a:tailEnd type="triangle" w="med" len="med"/>
          </a:ln>
        </p:spPr>
      </p:sp>
      <p:sp>
        <p:nvSpPr>
          <p:cNvPr id="1248262" name="直接连接符 1248261"/>
          <p:cNvSpPr/>
          <p:nvPr/>
        </p:nvSpPr>
        <p:spPr>
          <a:xfrm>
            <a:off x="1763713" y="2045335"/>
            <a:ext cx="960437" cy="0"/>
          </a:xfrm>
          <a:prstGeom prst="line">
            <a:avLst/>
          </a:prstGeom>
          <a:ln w="57150" cap="flat" cmpd="sng">
            <a:solidFill>
              <a:srgbClr val="DE0000"/>
            </a:solidFill>
            <a:prstDash val="solid"/>
            <a:headEnd type="none" w="med" len="med"/>
            <a:tailEnd type="triangle" w="med" len="med"/>
          </a:ln>
        </p:spPr>
      </p:sp>
      <p:sp>
        <p:nvSpPr>
          <p:cNvPr id="1248263" name="直接连接符 1248262"/>
          <p:cNvSpPr/>
          <p:nvPr/>
        </p:nvSpPr>
        <p:spPr>
          <a:xfrm>
            <a:off x="1763713" y="2799715"/>
            <a:ext cx="957262" cy="0"/>
          </a:xfrm>
          <a:prstGeom prst="line">
            <a:avLst/>
          </a:prstGeom>
          <a:ln w="57150" cap="flat" cmpd="sng">
            <a:solidFill>
              <a:srgbClr val="DE0000"/>
            </a:solidFill>
            <a:prstDash val="solid"/>
            <a:headEnd type="none" w="med" len="med"/>
            <a:tailEnd type="triangle" w="med" len="med"/>
          </a:ln>
        </p:spPr>
      </p:sp>
      <p:sp>
        <p:nvSpPr>
          <p:cNvPr id="1248264" name="直接连接符 1248263"/>
          <p:cNvSpPr/>
          <p:nvPr/>
        </p:nvSpPr>
        <p:spPr>
          <a:xfrm>
            <a:off x="1763713" y="3656330"/>
            <a:ext cx="941387" cy="0"/>
          </a:xfrm>
          <a:prstGeom prst="line">
            <a:avLst/>
          </a:prstGeom>
          <a:ln w="57150" cap="flat" cmpd="sng">
            <a:solidFill>
              <a:srgbClr val="DE0000"/>
            </a:solidFill>
            <a:prstDash val="solid"/>
            <a:headEnd type="none" w="med" len="med"/>
            <a:tailEnd type="triangle" w="med" len="med"/>
          </a:ln>
        </p:spPr>
      </p:sp>
      <p:sp>
        <p:nvSpPr>
          <p:cNvPr id="1248265" name="直接连接符 1248264"/>
          <p:cNvSpPr/>
          <p:nvPr/>
        </p:nvSpPr>
        <p:spPr>
          <a:xfrm>
            <a:off x="1763713" y="4225925"/>
            <a:ext cx="946150" cy="0"/>
          </a:xfrm>
          <a:prstGeom prst="line">
            <a:avLst/>
          </a:prstGeom>
          <a:ln w="57150" cap="flat" cmpd="sng">
            <a:solidFill>
              <a:srgbClr val="DE0000"/>
            </a:solidFill>
            <a:prstDash val="solid"/>
            <a:headEnd type="none" w="med" len="med"/>
            <a:tailEnd type="triangle" w="med" len="med"/>
          </a:ln>
        </p:spPr>
      </p:sp>
      <p:grpSp>
        <p:nvGrpSpPr>
          <p:cNvPr id="1248266" name="组合 1248265"/>
          <p:cNvGrpSpPr/>
          <p:nvPr/>
        </p:nvGrpSpPr>
        <p:grpSpPr>
          <a:xfrm>
            <a:off x="1289050" y="4727258"/>
            <a:ext cx="6610350" cy="1368425"/>
            <a:chOff x="340" y="1026"/>
            <a:chExt cx="5124" cy="1043"/>
          </a:xfrm>
        </p:grpSpPr>
        <p:pic>
          <p:nvPicPr>
            <p:cNvPr id="1248267" name="图片 1248266"/>
            <p:cNvPicPr>
              <a:picLocks noChangeAspect="1"/>
            </p:cNvPicPr>
            <p:nvPr/>
          </p:nvPicPr>
          <p:blipFill>
            <a:blip r:embed="rId2"/>
            <a:stretch>
              <a:fillRect/>
            </a:stretch>
          </p:blipFill>
          <p:spPr>
            <a:xfrm>
              <a:off x="340" y="1026"/>
              <a:ext cx="3072" cy="1008"/>
            </a:xfrm>
            <a:prstGeom prst="rect">
              <a:avLst/>
            </a:prstGeom>
            <a:noFill/>
            <a:ln w="9525">
              <a:noFill/>
            </a:ln>
          </p:spPr>
        </p:pic>
        <p:pic>
          <p:nvPicPr>
            <p:cNvPr id="1248268" name="图片 1248267"/>
            <p:cNvPicPr>
              <a:picLocks noChangeAspect="1"/>
            </p:cNvPicPr>
            <p:nvPr/>
          </p:nvPicPr>
          <p:blipFill>
            <a:blip r:embed="rId3"/>
            <a:stretch>
              <a:fillRect/>
            </a:stretch>
          </p:blipFill>
          <p:spPr>
            <a:xfrm>
              <a:off x="3470" y="1061"/>
              <a:ext cx="972" cy="1008"/>
            </a:xfrm>
            <a:prstGeom prst="rect">
              <a:avLst/>
            </a:prstGeom>
            <a:noFill/>
            <a:ln w="9525">
              <a:noFill/>
            </a:ln>
          </p:spPr>
        </p:pic>
        <p:pic>
          <p:nvPicPr>
            <p:cNvPr id="1248269" name="图片 1248268"/>
            <p:cNvPicPr>
              <a:picLocks noChangeAspect="1"/>
            </p:cNvPicPr>
            <p:nvPr/>
          </p:nvPicPr>
          <p:blipFill>
            <a:blip r:embed="rId4"/>
            <a:stretch>
              <a:fillRect/>
            </a:stretch>
          </p:blipFill>
          <p:spPr>
            <a:xfrm>
              <a:off x="4468" y="1071"/>
              <a:ext cx="996" cy="972"/>
            </a:xfrm>
            <a:prstGeom prst="rect">
              <a:avLst/>
            </a:prstGeom>
            <a:noFill/>
            <a:ln w="9525">
              <a:noFill/>
            </a:ln>
          </p:spPr>
        </p:pic>
      </p:grpSp>
      <p:sp>
        <p:nvSpPr>
          <p:cNvPr id="1248259" name="文本占位符 1248258"/>
          <p:cNvSpPr>
            <a:spLocks noGrp="1"/>
          </p:cNvSpPr>
          <p:nvPr/>
        </p:nvSpPr>
        <p:spPr>
          <a:xfrm>
            <a:off x="130175" y="1126173"/>
            <a:ext cx="2478088" cy="5354637"/>
          </a:xfrm>
          <a:prstGeom prst="rect">
            <a:avLst/>
          </a:prstGeom>
          <a:noFill/>
          <a:ln w="9525">
            <a:noFill/>
          </a:ln>
        </p:spPr>
        <p:txBody>
          <a:bodyPr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a:lnSpc>
                <a:spcPct val="135000"/>
              </a:lnSpc>
              <a:spcBef>
                <a:spcPct val="45000"/>
              </a:spcBef>
            </a:pPr>
            <a:r>
              <a:rPr lang="en-US" altLang="zh-CN" sz="2400" dirty="0">
                <a:latin typeface="黑体" panose="02010600030101010101" pitchFamily="2" charset="-122"/>
                <a:ea typeface="黑体" panose="02010600030101010101" pitchFamily="2" charset="-122"/>
              </a:rPr>
              <a:t>5</a:t>
            </a:r>
            <a:r>
              <a:rPr lang="zh-CN" altLang="en-US" sz="2400" dirty="0">
                <a:latin typeface="黑体" panose="02010600030101010101" pitchFamily="2" charset="-122"/>
                <a:ea typeface="黑体" panose="02010600030101010101" pitchFamily="2" charset="-122"/>
              </a:rPr>
              <a:t>个目标</a:t>
            </a:r>
          </a:p>
          <a:p>
            <a:pPr>
              <a:lnSpc>
                <a:spcPct val="135000"/>
              </a:lnSpc>
              <a:spcBef>
                <a:spcPct val="45000"/>
              </a:spcBef>
            </a:pPr>
            <a:r>
              <a:rPr lang="en-US" altLang="zh-CN" sz="2400" dirty="0">
                <a:latin typeface="黑体" panose="02010600030101010101" pitchFamily="2" charset="-122"/>
                <a:ea typeface="黑体" panose="02010600030101010101" pitchFamily="2" charset="-122"/>
              </a:rPr>
              <a:t>5</a:t>
            </a:r>
            <a:r>
              <a:rPr lang="zh-CN" altLang="en-US" sz="2400" dirty="0">
                <a:latin typeface="黑体" panose="02010600030101010101" pitchFamily="2" charset="-122"/>
                <a:ea typeface="黑体" panose="02010600030101010101" pitchFamily="2" charset="-122"/>
              </a:rPr>
              <a:t>个原则</a:t>
            </a:r>
          </a:p>
          <a:p>
            <a:pPr>
              <a:lnSpc>
                <a:spcPct val="135000"/>
              </a:lnSpc>
              <a:spcBef>
                <a:spcPct val="45000"/>
              </a:spcBef>
            </a:pPr>
            <a:r>
              <a:rPr lang="en-US" altLang="zh-CN" sz="2400" dirty="0">
                <a:latin typeface="黑体" panose="02010600030101010101" pitchFamily="2" charset="-122"/>
                <a:ea typeface="黑体" panose="02010600030101010101" pitchFamily="2" charset="-122"/>
              </a:rPr>
              <a:t>5</a:t>
            </a:r>
            <a:r>
              <a:rPr lang="zh-CN" altLang="en-US" sz="2400" dirty="0">
                <a:latin typeface="黑体" panose="02010600030101010101" pitchFamily="2" charset="-122"/>
                <a:ea typeface="黑体" panose="02010600030101010101" pitchFamily="2" charset="-122"/>
              </a:rPr>
              <a:t>个要素</a:t>
            </a:r>
          </a:p>
          <a:p>
            <a:pPr>
              <a:lnSpc>
                <a:spcPct val="135000"/>
              </a:lnSpc>
              <a:spcBef>
                <a:spcPct val="45000"/>
              </a:spcBef>
            </a:pPr>
            <a:endParaRPr lang="zh-CN" altLang="en-US" sz="1200">
              <a:latin typeface="黑体" panose="02010600030101010101" pitchFamily="2" charset="-122"/>
              <a:ea typeface="黑体" panose="02010600030101010101" pitchFamily="2" charset="-122"/>
            </a:endParaRPr>
          </a:p>
          <a:p>
            <a:pPr>
              <a:lnSpc>
                <a:spcPct val="135000"/>
              </a:lnSpc>
              <a:spcBef>
                <a:spcPct val="45000"/>
              </a:spcBef>
            </a:pPr>
            <a:r>
              <a:rPr lang="en-US" altLang="zh-CN" sz="2400" dirty="0">
                <a:latin typeface="黑体" panose="02010600030101010101" pitchFamily="2" charset="-122"/>
                <a:ea typeface="黑体" panose="02010600030101010101" pitchFamily="2" charset="-122"/>
              </a:rPr>
              <a:t>50   </a:t>
            </a:r>
            <a:r>
              <a:rPr lang="zh-CN" altLang="en-US" sz="2400" dirty="0">
                <a:latin typeface="黑体" panose="02010600030101010101" pitchFamily="2" charset="-122"/>
                <a:ea typeface="黑体" panose="02010600030101010101" pitchFamily="2" charset="-122"/>
              </a:rPr>
              <a:t>条</a:t>
            </a:r>
          </a:p>
          <a:p>
            <a:pPr>
              <a:lnSpc>
                <a:spcPct val="135000"/>
              </a:lnSpc>
              <a:spcBef>
                <a:spcPct val="45000"/>
              </a:spcBef>
            </a:pPr>
            <a:r>
              <a:rPr lang="en-US" altLang="zh-CN" sz="2400" dirty="0">
                <a:latin typeface="黑体" panose="02010600030101010101" pitchFamily="2" charset="-122"/>
                <a:ea typeface="黑体" panose="02010600030101010101" pitchFamily="2" charset="-122"/>
              </a:rPr>
              <a:t>5</a:t>
            </a:r>
            <a:r>
              <a:rPr lang="zh-CN" altLang="en-US" sz="2400" dirty="0">
                <a:latin typeface="黑体" panose="02010600030101010101" pitchFamily="2" charset="-122"/>
                <a:ea typeface="黑体" panose="02010600030101010101" pitchFamily="2" charset="-122"/>
              </a:rPr>
              <a:t>个部门 </a:t>
            </a:r>
          </a:p>
        </p:txBody>
      </p:sp>
      <p:sp>
        <p:nvSpPr>
          <p:cNvPr id="1248260" name="文本占位符 1248259"/>
          <p:cNvSpPr>
            <a:spLocks noGrp="1"/>
          </p:cNvSpPr>
          <p:nvPr/>
        </p:nvSpPr>
        <p:spPr>
          <a:xfrm>
            <a:off x="2767013" y="1282700"/>
            <a:ext cx="6157912" cy="5354638"/>
          </a:xfrm>
          <a:prstGeom prst="rect">
            <a:avLst/>
          </a:prstGeom>
          <a:noFill/>
          <a:ln w="9525">
            <a:noFill/>
          </a:ln>
        </p:spPr>
        <p:txBody>
          <a:bodyPr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0" indent="0" defTabSz="841375">
              <a:spcBef>
                <a:spcPct val="80000"/>
              </a:spcBef>
              <a:buNone/>
            </a:pPr>
            <a:r>
              <a:rPr lang="zh-CN" altLang="en-US" sz="2200" dirty="0">
                <a:latin typeface="黑体" panose="02010600030101010101" pitchFamily="2" charset="-122"/>
                <a:ea typeface="黑体" panose="02010600030101010101" pitchFamily="2" charset="-122"/>
              </a:rPr>
              <a:t>合规、资产、报告、经营、战略</a:t>
            </a:r>
          </a:p>
          <a:p>
            <a:pPr marL="0" indent="0" defTabSz="841375">
              <a:spcBef>
                <a:spcPct val="80000"/>
              </a:spcBef>
              <a:buNone/>
            </a:pPr>
            <a:r>
              <a:rPr lang="zh-CN" altLang="en-US" sz="2200" dirty="0">
                <a:latin typeface="黑体" panose="02010600030101010101" pitchFamily="2" charset="-122"/>
                <a:ea typeface="黑体" panose="02010600030101010101" pitchFamily="2" charset="-122"/>
              </a:rPr>
              <a:t>全面性、重要性、制衡性、适应性、成本效益</a:t>
            </a:r>
          </a:p>
          <a:p>
            <a:pPr marL="0" indent="0" defTabSz="841375">
              <a:spcBef>
                <a:spcPct val="80000"/>
              </a:spcBef>
              <a:buNone/>
            </a:pPr>
            <a:r>
              <a:rPr lang="zh-CN" altLang="en-US" sz="2200" dirty="0">
                <a:latin typeface="黑体" panose="02010600030101010101" pitchFamily="2" charset="-122"/>
                <a:ea typeface="黑体" panose="02010600030101010101" pitchFamily="2" charset="-122"/>
              </a:rPr>
              <a:t>内控环境、风险评估、控制活动、信息与沟通、内部监督</a:t>
            </a:r>
          </a:p>
          <a:p>
            <a:pPr marL="0" indent="0" defTabSz="841375">
              <a:spcBef>
                <a:spcPct val="80000"/>
              </a:spcBef>
              <a:buNone/>
            </a:pPr>
            <a:r>
              <a:rPr lang="en-US" altLang="zh-CN" sz="2200" dirty="0">
                <a:latin typeface="黑体" panose="02010600030101010101" pitchFamily="2" charset="-122"/>
                <a:ea typeface="黑体" panose="02010600030101010101" pitchFamily="2" charset="-122"/>
              </a:rPr>
              <a:t>7</a:t>
            </a:r>
            <a:r>
              <a:rPr lang="zh-CN" altLang="en-US" sz="2200" dirty="0">
                <a:latin typeface="黑体" panose="02010600030101010101" pitchFamily="2" charset="-122"/>
                <a:ea typeface="黑体" panose="02010600030101010101" pitchFamily="2" charset="-122"/>
              </a:rPr>
              <a:t>章</a:t>
            </a:r>
            <a:r>
              <a:rPr lang="en-US" altLang="zh-CN" sz="2200" dirty="0">
                <a:latin typeface="黑体" panose="02010600030101010101" pitchFamily="2" charset="-122"/>
                <a:ea typeface="黑体" panose="02010600030101010101" pitchFamily="2" charset="-122"/>
              </a:rPr>
              <a:t>(</a:t>
            </a:r>
            <a:r>
              <a:rPr lang="zh-CN" altLang="en-US" sz="2200" dirty="0">
                <a:latin typeface="黑体" panose="02010600030101010101" pitchFamily="2" charset="-122"/>
                <a:ea typeface="黑体" panose="02010600030101010101" pitchFamily="2" charset="-122"/>
              </a:rPr>
              <a:t>总则</a:t>
            </a:r>
            <a:r>
              <a:rPr lang="en-US" altLang="zh-CN" sz="2200" dirty="0">
                <a:latin typeface="黑体" panose="02010600030101010101" pitchFamily="2" charset="-122"/>
                <a:ea typeface="黑体" panose="02010600030101010101" pitchFamily="2" charset="-122"/>
              </a:rPr>
              <a:t>+</a:t>
            </a:r>
            <a:r>
              <a:rPr lang="zh-CN" altLang="en-US" sz="2200" dirty="0">
                <a:latin typeface="黑体" panose="02010600030101010101" pitchFamily="2" charset="-122"/>
                <a:ea typeface="黑体" panose="02010600030101010101" pitchFamily="2" charset="-122"/>
              </a:rPr>
              <a:t>五要素</a:t>
            </a:r>
            <a:r>
              <a:rPr lang="en-US" altLang="zh-CN" sz="2200" dirty="0">
                <a:latin typeface="黑体" panose="02010600030101010101" pitchFamily="2" charset="-122"/>
                <a:ea typeface="黑体" panose="02010600030101010101" pitchFamily="2" charset="-122"/>
              </a:rPr>
              <a:t>+</a:t>
            </a:r>
            <a:r>
              <a:rPr lang="zh-CN" altLang="en-US" sz="2200" dirty="0">
                <a:latin typeface="黑体" panose="02010600030101010101" pitchFamily="2" charset="-122"/>
                <a:ea typeface="黑体" panose="02010600030101010101" pitchFamily="2" charset="-122"/>
              </a:rPr>
              <a:t>附则</a:t>
            </a:r>
            <a:r>
              <a:rPr lang="en-US" altLang="zh-CN" sz="2200">
                <a:latin typeface="黑体" panose="02010600030101010101" pitchFamily="2" charset="-122"/>
                <a:ea typeface="黑体" panose="02010600030101010101" pitchFamily="2" charset="-122"/>
              </a:rPr>
              <a:t>)</a:t>
            </a:r>
          </a:p>
          <a:p>
            <a:pPr marL="0" indent="0" defTabSz="841375">
              <a:spcBef>
                <a:spcPct val="80000"/>
              </a:spcBef>
              <a:buNone/>
            </a:pPr>
            <a:r>
              <a:rPr lang="zh-CN" altLang="en-US" sz="2200" dirty="0">
                <a:latin typeface="黑体" panose="02010600030101010101" pitchFamily="2" charset="-122"/>
                <a:ea typeface="黑体" panose="02010600030101010101" pitchFamily="2" charset="-122"/>
              </a:rPr>
              <a:t>财政部、证监会、审计署、银监会、保监会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48259">
                                            <p:txEl>
                                              <p:pRg st="0" end="0"/>
                                            </p:txEl>
                                          </p:spTgt>
                                        </p:tgtEl>
                                        <p:attrNameLst>
                                          <p:attrName>style.visibility</p:attrName>
                                        </p:attrNameLst>
                                      </p:cBhvr>
                                      <p:to>
                                        <p:strVal val="visible"/>
                                      </p:to>
                                    </p:set>
                                    <p:animEffect transition="in" filter="wipe(up)">
                                      <p:cBhvr>
                                        <p:cTn id="7" dur="500"/>
                                        <p:tgtEl>
                                          <p:spTgt spid="124825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48259">
                                            <p:txEl>
                                              <p:pRg st="1" end="1"/>
                                            </p:txEl>
                                          </p:spTgt>
                                        </p:tgtEl>
                                        <p:attrNameLst>
                                          <p:attrName>style.visibility</p:attrName>
                                        </p:attrNameLst>
                                      </p:cBhvr>
                                      <p:to>
                                        <p:strVal val="visible"/>
                                      </p:to>
                                    </p:set>
                                    <p:animEffect transition="in" filter="wipe(up)">
                                      <p:cBhvr>
                                        <p:cTn id="11" dur="500"/>
                                        <p:tgtEl>
                                          <p:spTgt spid="1248259">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48259">
                                            <p:txEl>
                                              <p:pRg st="2" end="2"/>
                                            </p:txEl>
                                          </p:spTgt>
                                        </p:tgtEl>
                                        <p:attrNameLst>
                                          <p:attrName>style.visibility</p:attrName>
                                        </p:attrNameLst>
                                      </p:cBhvr>
                                      <p:to>
                                        <p:strVal val="visible"/>
                                      </p:to>
                                    </p:set>
                                    <p:animEffect transition="in" filter="wipe(up)">
                                      <p:cBhvr>
                                        <p:cTn id="15" dur="500"/>
                                        <p:tgtEl>
                                          <p:spTgt spid="1248259">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248259">
                                            <p:txEl>
                                              <p:charRg st="16" end="20"/>
                                            </p:txEl>
                                          </p:spTgt>
                                        </p:tgtEl>
                                        <p:attrNameLst>
                                          <p:attrName>style.visibility</p:attrName>
                                        </p:attrNameLst>
                                      </p:cBhvr>
                                      <p:to>
                                        <p:strVal val="visible"/>
                                      </p:to>
                                    </p:set>
                                    <p:animEffect transition="in" filter="wipe(up)">
                                      <p:cBhvr>
                                        <p:cTn id="19" dur="500"/>
                                        <p:tgtEl>
                                          <p:spTgt spid="1248259">
                                            <p:txEl>
                                              <p:charRg st="16" end="2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248259">
                                            <p:txEl>
                                              <p:charRg st="20" end="26"/>
                                            </p:txEl>
                                          </p:spTgt>
                                        </p:tgtEl>
                                        <p:attrNameLst>
                                          <p:attrName>style.visibility</p:attrName>
                                        </p:attrNameLst>
                                      </p:cBhvr>
                                      <p:to>
                                        <p:strVal val="visible"/>
                                      </p:to>
                                    </p:set>
                                    <p:animEffect transition="in" filter="wipe(up)">
                                      <p:cBhvr>
                                        <p:cTn id="23" dur="500"/>
                                        <p:tgtEl>
                                          <p:spTgt spid="1248259">
                                            <p:txEl>
                                              <p:charRg st="20" end="2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248261"/>
                                        </p:tgtEl>
                                        <p:attrNameLst>
                                          <p:attrName>style.visibility</p:attrName>
                                        </p:attrNameLst>
                                      </p:cBhvr>
                                      <p:to>
                                        <p:strVal val="visible"/>
                                      </p:to>
                                    </p:set>
                                    <p:animEffect transition="in" filter="wipe(left)">
                                      <p:cBhvr>
                                        <p:cTn id="28" dur="500"/>
                                        <p:tgtEl>
                                          <p:spTgt spid="1248261"/>
                                        </p:tgtEl>
                                      </p:cBhvr>
                                    </p:animEffect>
                                  </p:childTnLst>
                                </p:cTn>
                              </p:par>
                            </p:childTnLst>
                          </p:cTn>
                        </p:par>
                        <p:par>
                          <p:cTn id="29" fill="hold">
                            <p:stCondLst>
                              <p:cond delay="500"/>
                            </p:stCondLst>
                            <p:childTnLst>
                              <p:par>
                                <p:cTn id="30" presetID="22" presetClass="entr" presetSubtype="8" fill="hold" nodeType="afterEffect">
                                  <p:stCondLst>
                                    <p:cond delay="0"/>
                                  </p:stCondLst>
                                  <p:childTnLst>
                                    <p:set>
                                      <p:cBhvr>
                                        <p:cTn id="31" dur="1" fill="hold">
                                          <p:stCondLst>
                                            <p:cond delay="0"/>
                                          </p:stCondLst>
                                        </p:cTn>
                                        <p:tgtEl>
                                          <p:spTgt spid="1248260">
                                            <p:txEl>
                                              <p:pRg st="0" end="0"/>
                                            </p:txEl>
                                          </p:spTgt>
                                        </p:tgtEl>
                                        <p:attrNameLst>
                                          <p:attrName>style.visibility</p:attrName>
                                        </p:attrNameLst>
                                      </p:cBhvr>
                                      <p:to>
                                        <p:strVal val="visible"/>
                                      </p:to>
                                    </p:set>
                                    <p:animEffect transition="in" filter="wipe(left)">
                                      <p:cBhvr>
                                        <p:cTn id="32" dur="500"/>
                                        <p:tgtEl>
                                          <p:spTgt spid="124826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248262"/>
                                        </p:tgtEl>
                                        <p:attrNameLst>
                                          <p:attrName>style.visibility</p:attrName>
                                        </p:attrNameLst>
                                      </p:cBhvr>
                                      <p:to>
                                        <p:strVal val="visible"/>
                                      </p:to>
                                    </p:set>
                                    <p:animEffect transition="in" filter="wipe(left)">
                                      <p:cBhvr>
                                        <p:cTn id="37" dur="500"/>
                                        <p:tgtEl>
                                          <p:spTgt spid="1248262"/>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1248260">
                                            <p:txEl>
                                              <p:pRg st="1" end="1"/>
                                            </p:txEl>
                                          </p:spTgt>
                                        </p:tgtEl>
                                        <p:attrNameLst>
                                          <p:attrName>style.visibility</p:attrName>
                                        </p:attrNameLst>
                                      </p:cBhvr>
                                      <p:to>
                                        <p:strVal val="visible"/>
                                      </p:to>
                                    </p:set>
                                    <p:animEffect transition="in" filter="wipe(left)">
                                      <p:cBhvr>
                                        <p:cTn id="41" dur="500"/>
                                        <p:tgtEl>
                                          <p:spTgt spid="1248260">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248263"/>
                                        </p:tgtEl>
                                        <p:attrNameLst>
                                          <p:attrName>style.visibility</p:attrName>
                                        </p:attrNameLst>
                                      </p:cBhvr>
                                      <p:to>
                                        <p:strVal val="visible"/>
                                      </p:to>
                                    </p:set>
                                    <p:animEffect transition="in" filter="wipe(left)">
                                      <p:cBhvr>
                                        <p:cTn id="46" dur="500"/>
                                        <p:tgtEl>
                                          <p:spTgt spid="1248263"/>
                                        </p:tgtEl>
                                      </p:cBhvr>
                                    </p:animEffect>
                                  </p:childTnLst>
                                </p:cTn>
                              </p:par>
                            </p:childTnLst>
                          </p:cTn>
                        </p:par>
                        <p:par>
                          <p:cTn id="47" fill="hold">
                            <p:stCondLst>
                              <p:cond delay="500"/>
                            </p:stCondLst>
                            <p:childTnLst>
                              <p:par>
                                <p:cTn id="48" presetID="22" presetClass="entr" presetSubtype="8" fill="hold" nodeType="afterEffect">
                                  <p:stCondLst>
                                    <p:cond delay="0"/>
                                  </p:stCondLst>
                                  <p:childTnLst>
                                    <p:set>
                                      <p:cBhvr>
                                        <p:cTn id="49" dur="1" fill="hold">
                                          <p:stCondLst>
                                            <p:cond delay="0"/>
                                          </p:stCondLst>
                                        </p:cTn>
                                        <p:tgtEl>
                                          <p:spTgt spid="1248260">
                                            <p:txEl>
                                              <p:pRg st="2" end="2"/>
                                            </p:txEl>
                                          </p:spTgt>
                                        </p:tgtEl>
                                        <p:attrNameLst>
                                          <p:attrName>style.visibility</p:attrName>
                                        </p:attrNameLst>
                                      </p:cBhvr>
                                      <p:to>
                                        <p:strVal val="visible"/>
                                      </p:to>
                                    </p:set>
                                    <p:animEffect transition="in" filter="wipe(left)">
                                      <p:cBhvr>
                                        <p:cTn id="50" dur="500"/>
                                        <p:tgtEl>
                                          <p:spTgt spid="1248260">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248264"/>
                                        </p:tgtEl>
                                        <p:attrNameLst>
                                          <p:attrName>style.visibility</p:attrName>
                                        </p:attrNameLst>
                                      </p:cBhvr>
                                      <p:to>
                                        <p:strVal val="visible"/>
                                      </p:to>
                                    </p:set>
                                    <p:animEffect transition="in" filter="wipe(left)">
                                      <p:cBhvr>
                                        <p:cTn id="55" dur="500"/>
                                        <p:tgtEl>
                                          <p:spTgt spid="1248264"/>
                                        </p:tgtEl>
                                      </p:cBhvr>
                                    </p:animEffect>
                                  </p:childTnLst>
                                </p:cTn>
                              </p:par>
                            </p:childTnLst>
                          </p:cTn>
                        </p:par>
                        <p:par>
                          <p:cTn id="56" fill="hold">
                            <p:stCondLst>
                              <p:cond delay="500"/>
                            </p:stCondLst>
                            <p:childTnLst>
                              <p:par>
                                <p:cTn id="57" presetID="22" presetClass="entr" presetSubtype="8" fill="hold" nodeType="afterEffect">
                                  <p:stCondLst>
                                    <p:cond delay="0"/>
                                  </p:stCondLst>
                                  <p:childTnLst>
                                    <p:set>
                                      <p:cBhvr>
                                        <p:cTn id="58" dur="1" fill="hold">
                                          <p:stCondLst>
                                            <p:cond delay="0"/>
                                          </p:stCondLst>
                                        </p:cTn>
                                        <p:tgtEl>
                                          <p:spTgt spid="1248260">
                                            <p:txEl>
                                              <p:pRg st="3" end="3"/>
                                            </p:txEl>
                                          </p:spTgt>
                                        </p:tgtEl>
                                        <p:attrNameLst>
                                          <p:attrName>style.visibility</p:attrName>
                                        </p:attrNameLst>
                                      </p:cBhvr>
                                      <p:to>
                                        <p:strVal val="visible"/>
                                      </p:to>
                                    </p:set>
                                    <p:animEffect transition="in" filter="wipe(left)">
                                      <p:cBhvr>
                                        <p:cTn id="59" dur="500"/>
                                        <p:tgtEl>
                                          <p:spTgt spid="1248260">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248265"/>
                                        </p:tgtEl>
                                        <p:attrNameLst>
                                          <p:attrName>style.visibility</p:attrName>
                                        </p:attrNameLst>
                                      </p:cBhvr>
                                      <p:to>
                                        <p:strVal val="visible"/>
                                      </p:to>
                                    </p:set>
                                    <p:animEffect transition="in" filter="wipe(left)">
                                      <p:cBhvr>
                                        <p:cTn id="64" dur="500"/>
                                        <p:tgtEl>
                                          <p:spTgt spid="1248265"/>
                                        </p:tgtEl>
                                      </p:cBhvr>
                                    </p:animEffect>
                                  </p:childTnLst>
                                </p:cTn>
                              </p:par>
                            </p:childTnLst>
                          </p:cTn>
                        </p:par>
                        <p:par>
                          <p:cTn id="65" fill="hold">
                            <p:stCondLst>
                              <p:cond delay="500"/>
                            </p:stCondLst>
                            <p:childTnLst>
                              <p:par>
                                <p:cTn id="66" presetID="22" presetClass="entr" presetSubtype="8" fill="hold" nodeType="afterEffect">
                                  <p:stCondLst>
                                    <p:cond delay="0"/>
                                  </p:stCondLst>
                                  <p:childTnLst>
                                    <p:set>
                                      <p:cBhvr>
                                        <p:cTn id="67" dur="1" fill="hold">
                                          <p:stCondLst>
                                            <p:cond delay="0"/>
                                          </p:stCondLst>
                                        </p:cTn>
                                        <p:tgtEl>
                                          <p:spTgt spid="1248260">
                                            <p:txEl>
                                              <p:pRg st="4" end="4"/>
                                            </p:txEl>
                                          </p:spTgt>
                                        </p:tgtEl>
                                        <p:attrNameLst>
                                          <p:attrName>style.visibility</p:attrName>
                                        </p:attrNameLst>
                                      </p:cBhvr>
                                      <p:to>
                                        <p:strVal val="visible"/>
                                      </p:to>
                                    </p:set>
                                    <p:animEffect transition="in" filter="wipe(left)">
                                      <p:cBhvr>
                                        <p:cTn id="68" dur="500"/>
                                        <p:tgtEl>
                                          <p:spTgt spid="1248260">
                                            <p:txEl>
                                              <p:pRg st="4" end="4"/>
                                            </p:txEl>
                                          </p:spTgt>
                                        </p:tgtEl>
                                      </p:cBhvr>
                                    </p:animEffect>
                                  </p:childTnLst>
                                </p:cTn>
                              </p:par>
                            </p:childTnLst>
                          </p:cTn>
                        </p:par>
                        <p:par>
                          <p:cTn id="69" fill="hold">
                            <p:stCondLst>
                              <p:cond delay="1000"/>
                            </p:stCondLst>
                            <p:childTnLst>
                              <p:par>
                                <p:cTn id="70" presetID="8" presetClass="entr" presetSubtype="16" fill="hold" nodeType="afterEffect">
                                  <p:stCondLst>
                                    <p:cond delay="0"/>
                                  </p:stCondLst>
                                  <p:childTnLst>
                                    <p:set>
                                      <p:cBhvr>
                                        <p:cTn id="71" dur="1" fill="hold">
                                          <p:stCondLst>
                                            <p:cond delay="0"/>
                                          </p:stCondLst>
                                        </p:cTn>
                                        <p:tgtEl>
                                          <p:spTgt spid="1248266"/>
                                        </p:tgtEl>
                                        <p:attrNameLst>
                                          <p:attrName>style.visibility</p:attrName>
                                        </p:attrNameLst>
                                      </p:cBhvr>
                                      <p:to>
                                        <p:strVal val="visible"/>
                                      </p:to>
                                    </p:set>
                                    <p:animEffect transition="in" filter="diamond(in)">
                                      <p:cBhvr>
                                        <p:cTn id="72" dur="2000"/>
                                        <p:tgtEl>
                                          <p:spTgt spid="1248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标题 1"/>
          <p:cNvSpPr>
            <a:spLocks noGrp="1"/>
          </p:cNvSpPr>
          <p:nvPr>
            <p:ph type="title"/>
          </p:nvPr>
        </p:nvSpPr>
        <p:spPr>
          <a:solidFill>
            <a:srgbClr val="7030A0"/>
          </a:solidFill>
        </p:spPr>
        <p:txBody>
          <a:bodyPr anchor="ctr"/>
          <a:lstStyle/>
          <a:p>
            <a:r>
              <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rPr>
              <a:t>5. 评价哪些内容</a:t>
            </a:r>
          </a:p>
        </p:txBody>
      </p:sp>
      <p:sp>
        <p:nvSpPr>
          <p:cNvPr id="73730" name="内容占位符 2"/>
          <p:cNvSpPr>
            <a:spLocks noGrp="1"/>
          </p:cNvSpPr>
          <p:nvPr>
            <p:ph idx="1"/>
          </p:nvPr>
        </p:nvSpPr>
        <p:spPr>
          <a:xfrm>
            <a:off x="250825" y="1052513"/>
            <a:ext cx="8642350" cy="5256213"/>
          </a:xfrm>
        </p:spPr>
        <p:txBody>
          <a:bodyPr anchor="t"/>
          <a:lstStyle/>
          <a:p>
            <a:pPr marL="0" indent="0" fontAlgn="base"/>
            <a:r>
              <a:rPr lang="zh-CN" altLang="en-US" sz="2400" b="1" strike="noStrike" noProof="1">
                <a:solidFill>
                  <a:srgbClr val="FF0000"/>
                </a:solidFill>
              </a:rPr>
              <a:t>单位层面（60分）</a:t>
            </a:r>
          </a:p>
          <a:p>
            <a:pPr fontAlgn="base"/>
            <a:r>
              <a:rPr lang="zh-CN" altLang="en-US" sz="2000" strike="noStrike" noProof="1">
                <a:solidFill>
                  <a:srgbClr val="0000FF"/>
                </a:solidFill>
              </a:rPr>
              <a:t>1.内部控制建设启动情况（本指标14分）</a:t>
            </a:r>
          </a:p>
          <a:p>
            <a:pPr fontAlgn="base"/>
            <a:r>
              <a:rPr lang="zh-CN" altLang="en-US" sz="2000" strike="noStrike" noProof="1"/>
              <a:t>2.单位主要负责人承担内部控制建立与实施责任情况（本指标6分）</a:t>
            </a:r>
          </a:p>
          <a:p>
            <a:pPr fontAlgn="base"/>
            <a:r>
              <a:rPr lang="zh-CN" altLang="en-US" sz="2000" strike="noStrike" noProof="1"/>
              <a:t>3.对权力运行的制约情况（本指标8分）</a:t>
            </a:r>
          </a:p>
          <a:p>
            <a:pPr fontAlgn="base"/>
            <a:r>
              <a:rPr lang="zh-CN" altLang="en-US" sz="2000" strike="noStrike" noProof="1">
                <a:solidFill>
                  <a:srgbClr val="0000FF"/>
                </a:solidFill>
              </a:rPr>
              <a:t>4.内部控制制度完备情况（本指标16分）</a:t>
            </a:r>
          </a:p>
          <a:p>
            <a:pPr fontAlgn="base"/>
            <a:r>
              <a:rPr lang="zh-CN" altLang="en-US" sz="2000" strike="noStrike" noProof="1"/>
              <a:t>5.不相容岗位与职责分离控制情况（本指标6分）</a:t>
            </a:r>
          </a:p>
          <a:p>
            <a:pPr fontAlgn="base"/>
            <a:r>
              <a:rPr lang="zh-CN" altLang="en-US" sz="2000" strike="noStrike" noProof="1">
                <a:solidFill>
                  <a:srgbClr val="0000FF"/>
                </a:solidFill>
              </a:rPr>
              <a:t>6.内部控制管理信息系统功能覆盖情况（本指标10分）</a:t>
            </a:r>
          </a:p>
          <a:p>
            <a:pPr marL="0" indent="0" fontAlgn="base"/>
            <a:r>
              <a:rPr lang="zh-CN" altLang="en-US" sz="2400" b="1" strike="noStrike" noProof="1">
                <a:solidFill>
                  <a:srgbClr val="FF0000"/>
                </a:solidFill>
              </a:rPr>
              <a:t>业务层面（</a:t>
            </a:r>
            <a:r>
              <a:rPr lang="en-US" altLang="zh-CN" sz="2400" b="1" strike="noStrike" noProof="1">
                <a:solidFill>
                  <a:srgbClr val="FF0000"/>
                </a:solidFill>
              </a:rPr>
              <a:t>40</a:t>
            </a:r>
            <a:r>
              <a:rPr lang="zh-CN" altLang="en-US" sz="2400" b="1" strike="noStrike" noProof="1">
                <a:solidFill>
                  <a:srgbClr val="FF0000"/>
                </a:solidFill>
              </a:rPr>
              <a:t>分）</a:t>
            </a:r>
          </a:p>
          <a:p>
            <a:pPr fontAlgn="base"/>
            <a:r>
              <a:rPr lang="zh-CN" altLang="en-US" sz="2000" strike="noStrike" noProof="1">
                <a:solidFill>
                  <a:srgbClr val="0000FF"/>
                </a:solidFill>
              </a:rPr>
              <a:t>7.预算业务管理控制情况（本指标7分）</a:t>
            </a:r>
          </a:p>
          <a:p>
            <a:pPr fontAlgn="base"/>
            <a:r>
              <a:rPr lang="zh-CN" altLang="en-US" sz="2000" strike="noStrike" noProof="1"/>
              <a:t>8.收支业务管理控制情况（本指标6分）</a:t>
            </a:r>
          </a:p>
          <a:p>
            <a:pPr fontAlgn="base"/>
            <a:r>
              <a:rPr lang="zh-CN" altLang="en-US" sz="2000" strike="noStrike" noProof="1">
                <a:solidFill>
                  <a:srgbClr val="0000FF"/>
                </a:solidFill>
              </a:rPr>
              <a:t>9.政府采购业务管理控制情况（本指标7分）</a:t>
            </a:r>
          </a:p>
          <a:p>
            <a:pPr fontAlgn="base"/>
            <a:r>
              <a:rPr lang="zh-CN" altLang="en-US" sz="2000" strike="noStrike" noProof="1"/>
              <a:t>10.资产管理控制情况（本指标6分）</a:t>
            </a:r>
          </a:p>
          <a:p>
            <a:pPr fontAlgn="base">
              <a:lnSpc>
                <a:spcPct val="90000"/>
              </a:lnSpc>
            </a:pPr>
            <a:r>
              <a:rPr lang="zh-CN" altLang="en-US" sz="2000" strike="noStrike" noProof="1">
                <a:solidFill>
                  <a:srgbClr val="0000FF"/>
                </a:solidFill>
              </a:rPr>
              <a:t>11.建设项目管理控制情况（本指标8分）</a:t>
            </a:r>
          </a:p>
          <a:p>
            <a:pPr fontAlgn="base">
              <a:lnSpc>
                <a:spcPct val="90000"/>
              </a:lnSpc>
            </a:pPr>
            <a:r>
              <a:rPr lang="zh-CN" altLang="en-US" sz="2000" strike="noStrike" noProof="1"/>
              <a:t>12.合同管理控制情况（本指标6分）</a:t>
            </a:r>
          </a:p>
        </p:txBody>
      </p:sp>
      <p:sp>
        <p:nvSpPr>
          <p:cNvPr id="8909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130</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011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376238" y="1085850"/>
          <a:ext cx="8205788" cy="2930525"/>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546735">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827405">
                <a:tc rowSpan="4">
                  <a:txBody>
                    <a:bodyPr/>
                    <a:lstStyle/>
                    <a:p>
                      <a:pPr>
                        <a:buNone/>
                      </a:pPr>
                      <a:r>
                        <a:rPr lang="zh-CN" altLang="en-US" sz="2800"/>
                        <a:t>1.内部控制建设启动情况（本指标14分）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1.1成立内部控制领导小组，制定、启动相关的工作机制(4分)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518795">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1.2开展内部控制专题培训(3分)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3</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1943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1.3开展内部控制风险评估(3分)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a:buNone/>
                      </a:pPr>
                      <a:r>
                        <a:rPr lang="zh-CN" altLang="en-US" sz="2400"/>
                        <a:t>1.4开展组织及业务流程再造(4分)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p>
        </p:txBody>
      </p:sp>
      <p:sp>
        <p:nvSpPr>
          <p:cNvPr id="91138" name="内容占位符 2"/>
          <p:cNvSpPr>
            <a:spLocks noGrp="1"/>
          </p:cNvSpPr>
          <p:nvPr>
            <p:ph idx="1"/>
          </p:nvPr>
        </p:nvSpPr>
        <p:spPr/>
        <p:txBody>
          <a:bodyPr anchor="t"/>
          <a:lstStyle/>
          <a:p>
            <a:r>
              <a:rPr lang="zh-CN" altLang="en-US" sz="2800"/>
              <a:t>1.1 成立内部控制领导小组，制定、启动相关的工作机制。（分值4分）</a:t>
            </a:r>
          </a:p>
          <a:p>
            <a:endParaRPr lang="zh-CN" altLang="en-US" sz="2800"/>
          </a:p>
          <a:p>
            <a:r>
              <a:rPr lang="zh-CN" altLang="en-US" sz="2800" b="1">
                <a:solidFill>
                  <a:srgbClr val="FF0000"/>
                </a:solidFill>
              </a:rPr>
              <a:t>评价操作细则：</a:t>
            </a:r>
            <a:r>
              <a:rPr lang="zh-CN" altLang="en-US" sz="2800"/>
              <a:t>本单位应启动内部控制建设，成立内部控制领导小组（1分），由单位主要负责人担任组长（1分），建立内部控制联席工作机制并开展工作（1分），明确内部控制牵头部门（或岗位）（1分）。</a:t>
            </a:r>
          </a:p>
          <a:p>
            <a:r>
              <a:rPr lang="zh-CN" altLang="en-US" sz="2800" b="1">
                <a:solidFill>
                  <a:srgbClr val="FF0000"/>
                </a:solidFill>
              </a:rPr>
              <a:t>通过查看会议纪要或部署文件确认。</a:t>
            </a:r>
          </a:p>
        </p:txBody>
      </p:sp>
      <p:sp>
        <p:nvSpPr>
          <p:cNvPr id="9113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2162" name="内容占位符 2"/>
          <p:cNvSpPr>
            <a:spLocks noGrp="1"/>
          </p:cNvSpPr>
          <p:nvPr>
            <p:ph idx="1"/>
          </p:nvPr>
        </p:nvSpPr>
        <p:spPr/>
        <p:txBody>
          <a:bodyPr anchor="t"/>
          <a:lstStyle/>
          <a:p>
            <a:r>
              <a:rPr lang="zh-CN" altLang="en-US" sz="2800"/>
              <a:t>1.2 开展内部控制专题培训。（分值3分）</a:t>
            </a:r>
          </a:p>
          <a:p>
            <a:endParaRPr lang="zh-CN" altLang="en-US" sz="2800"/>
          </a:p>
          <a:p>
            <a:r>
              <a:rPr lang="zh-CN" altLang="en-US" sz="2800">
                <a:solidFill>
                  <a:srgbClr val="FF0000"/>
                </a:solidFill>
              </a:rPr>
              <a:t>评价操作细则：</a:t>
            </a:r>
            <a:r>
              <a:rPr lang="zh-CN" altLang="en-US" sz="2800"/>
              <a:t>本单位应针对国家相关政策，单位内部控制制度，以及本单位内部控制拟实现的目标和采取的措施、各部门及其人员在内部控制实施过程中的责任等内容进行专题培训。仅针对国家政策进行培训的，本项只得1分；仅针对国家政策和单位制定制度进行培训的，本项只得2分。</a:t>
            </a:r>
          </a:p>
          <a:p>
            <a:r>
              <a:rPr lang="zh-CN" altLang="en-US" sz="2800">
                <a:solidFill>
                  <a:srgbClr val="FF0000"/>
                </a:solidFill>
              </a:rPr>
              <a:t>通过查看培训通知、培训材料等确认。</a:t>
            </a:r>
          </a:p>
        </p:txBody>
      </p:sp>
      <p:sp>
        <p:nvSpPr>
          <p:cNvPr id="9216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3186" name="内容占位符 2"/>
          <p:cNvSpPr>
            <a:spLocks noGrp="1"/>
          </p:cNvSpPr>
          <p:nvPr>
            <p:ph idx="1"/>
          </p:nvPr>
        </p:nvSpPr>
        <p:spPr/>
        <p:txBody>
          <a:bodyPr anchor="t"/>
          <a:lstStyle/>
          <a:p>
            <a:r>
              <a:rPr lang="zh-CN" altLang="en-US" sz="2800" b="1">
                <a:solidFill>
                  <a:srgbClr val="0F2947"/>
                </a:solidFill>
              </a:rPr>
              <a:t>1.3 开展内部控制风险评估。（分值3分）</a:t>
            </a:r>
          </a:p>
          <a:p>
            <a:endParaRPr lang="zh-CN" altLang="en-US" sz="2800" b="1">
              <a:solidFill>
                <a:srgbClr val="FF0000"/>
              </a:solidFill>
            </a:endParaRPr>
          </a:p>
          <a:p>
            <a:r>
              <a:rPr lang="zh-CN" altLang="en-US" sz="2800" b="1">
                <a:solidFill>
                  <a:srgbClr val="FF0000"/>
                </a:solidFill>
              </a:rPr>
              <a:t>评价操作细则：</a:t>
            </a:r>
            <a:r>
              <a:rPr lang="zh-CN" altLang="en-US" sz="2800" b="1">
                <a:solidFill>
                  <a:srgbClr val="0F2947"/>
                </a:solidFill>
              </a:rPr>
              <a:t>应基于本单位的内部控制目标并结合本单位的业务特点开展内部控制风险评估，并建立定期进行风险评估的机制。</a:t>
            </a:r>
          </a:p>
          <a:p>
            <a:r>
              <a:rPr lang="zh-CN" altLang="en-US" sz="2800" b="1">
                <a:solidFill>
                  <a:srgbClr val="FF0000"/>
                </a:solidFill>
              </a:rPr>
              <a:t>通过查看风险评估报告确认。</a:t>
            </a:r>
          </a:p>
          <a:p>
            <a:endParaRPr lang="zh-CN" altLang="en-US" sz="2800" b="1">
              <a:solidFill>
                <a:srgbClr val="0F2947"/>
              </a:solidFill>
            </a:endParaRPr>
          </a:p>
        </p:txBody>
      </p:sp>
      <p:sp>
        <p:nvSpPr>
          <p:cNvPr id="9318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4210" name="内容占位符 2"/>
          <p:cNvSpPr>
            <a:spLocks noGrp="1"/>
          </p:cNvSpPr>
          <p:nvPr>
            <p:ph idx="1"/>
          </p:nvPr>
        </p:nvSpPr>
        <p:spPr/>
        <p:txBody>
          <a:bodyPr anchor="t"/>
          <a:lstStyle/>
          <a:p>
            <a:r>
              <a:rPr lang="zh-CN" altLang="en-US" sz="2800" b="1">
                <a:solidFill>
                  <a:srgbClr val="0F2947"/>
                </a:solidFill>
                <a:sym typeface="Arial" panose="020B0604020202020204" pitchFamily="34" charset="0"/>
              </a:rPr>
              <a:t>1.4 开展组织及业务流程再造。（分值4分）</a:t>
            </a:r>
            <a:endParaRPr lang="zh-CN" altLang="en-US" sz="2800" b="1">
              <a:solidFill>
                <a:srgbClr val="0F2947"/>
              </a:solidFill>
            </a:endParaRPr>
          </a:p>
          <a:p>
            <a:endParaRPr lang="zh-CN" altLang="en-US" sz="2800" b="1">
              <a:solidFill>
                <a:srgbClr val="FF0000"/>
              </a:solidFill>
              <a:sym typeface="Arial" panose="020B0604020202020204" pitchFamily="34" charset="0"/>
            </a:endParaRPr>
          </a:p>
          <a:p>
            <a:r>
              <a:rPr lang="zh-CN" altLang="en-US" sz="2800" b="1">
                <a:solidFill>
                  <a:srgbClr val="FF0000"/>
                </a:solidFill>
                <a:sym typeface="Arial" panose="020B0604020202020204" pitchFamily="34" charset="0"/>
              </a:rPr>
              <a:t>评价操作细则：</a:t>
            </a:r>
            <a:r>
              <a:rPr lang="zh-CN" altLang="en-US" sz="2800" b="1">
                <a:solidFill>
                  <a:srgbClr val="0F2947"/>
                </a:solidFill>
                <a:sym typeface="Arial" panose="020B0604020202020204" pitchFamily="34" charset="0"/>
              </a:rPr>
              <a:t>应根据本单位“三定”方案，进行组织及业务流程梳理、再造，编制流程图。</a:t>
            </a:r>
            <a:endParaRPr lang="zh-CN" altLang="en-US" sz="2800" b="1">
              <a:solidFill>
                <a:srgbClr val="0F2947"/>
              </a:solidFill>
            </a:endParaRPr>
          </a:p>
          <a:p>
            <a:r>
              <a:rPr lang="zh-CN" altLang="en-US" sz="2800" b="1">
                <a:solidFill>
                  <a:srgbClr val="FF0000"/>
                </a:solidFill>
                <a:sym typeface="Arial" panose="020B0604020202020204" pitchFamily="34" charset="0"/>
              </a:rPr>
              <a:t>通过对职能部门或岗位的增减或调整、相关制度修订的前后比较确认</a:t>
            </a:r>
            <a:r>
              <a:rPr lang="zh-CN" altLang="en-US" sz="2800" b="1">
                <a:solidFill>
                  <a:srgbClr val="0F2947"/>
                </a:solidFill>
                <a:sym typeface="Arial" panose="020B0604020202020204" pitchFamily="34" charset="0"/>
              </a:rPr>
              <a:t>。</a:t>
            </a:r>
            <a:endParaRPr lang="zh-CN" altLang="en-US" sz="2800" b="1">
              <a:solidFill>
                <a:srgbClr val="0F2947"/>
              </a:solidFill>
            </a:endParaRPr>
          </a:p>
          <a:p>
            <a:r>
              <a:rPr lang="zh-CN" altLang="en-US" sz="2000" b="1">
                <a:solidFill>
                  <a:srgbClr val="0000FF"/>
                </a:solidFill>
              </a:rPr>
              <a:t> </a:t>
            </a:r>
          </a:p>
          <a:p>
            <a:r>
              <a:rPr lang="zh-CN" altLang="en-US" sz="2000" b="1">
                <a:solidFill>
                  <a:srgbClr val="0000FF"/>
                </a:solidFill>
              </a:rPr>
              <a:t>三定</a:t>
            </a:r>
            <a:r>
              <a:rPr lang="en-US" altLang="zh-CN" sz="2000" b="1">
                <a:solidFill>
                  <a:srgbClr val="0000FF"/>
                </a:solidFill>
              </a:rPr>
              <a:t>:</a:t>
            </a:r>
            <a:r>
              <a:rPr lang="zh-CN" altLang="en-US" sz="2000" b="1">
                <a:solidFill>
                  <a:srgbClr val="0000FF"/>
                </a:solidFill>
              </a:rPr>
              <a:t> </a:t>
            </a:r>
          </a:p>
          <a:p>
            <a:r>
              <a:rPr lang="zh-CN" altLang="en-US" sz="2000" b="1">
                <a:solidFill>
                  <a:srgbClr val="0000FF"/>
                </a:solidFill>
              </a:rPr>
              <a:t>定机构（单位的性质，如行政、事业等），</a:t>
            </a:r>
          </a:p>
          <a:p>
            <a:r>
              <a:rPr lang="zh-CN" altLang="en-US" sz="2000" b="1">
                <a:solidFill>
                  <a:srgbClr val="0000FF"/>
                </a:solidFill>
              </a:rPr>
              <a:t>定职能（单位有些什么权力和职责），</a:t>
            </a:r>
          </a:p>
          <a:p>
            <a:r>
              <a:rPr lang="zh-CN" altLang="en-US" sz="2000" b="1">
                <a:solidFill>
                  <a:srgbClr val="0000FF"/>
                </a:solidFill>
              </a:rPr>
              <a:t>定编制（单位各种编制的人数，内设机构数，领导职数等）。   </a:t>
            </a:r>
          </a:p>
        </p:txBody>
      </p:sp>
      <p:sp>
        <p:nvSpPr>
          <p:cNvPr id="9421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523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5138" y="1085850"/>
          <a:ext cx="8205788" cy="4054475"/>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546735">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1360170">
                <a:tc rowSpan="3">
                  <a:txBody>
                    <a:bodyPr/>
                    <a:lstStyle/>
                    <a:p>
                      <a:pPr>
                        <a:buNone/>
                      </a:pPr>
                      <a:r>
                        <a:rPr lang="zh-CN" altLang="en-US" sz="2800"/>
                        <a:t>2.单位主要负责人承担内部控制建立与实施责任情况（本指标6分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2.1单位主要负责人主持召开会议讨论内部控制建立与实施相关的议题（2分）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fontAlgn="ctr">
                        <a:buNone/>
                      </a:pPr>
                      <a:r>
                        <a:rPr lang="en-US" altLang="zh-CN" sz="2400"/>
                        <a:t>2</a:t>
                      </a:r>
                      <a:r>
                        <a:rPr lang="zh-CN" altLang="en-US" sz="2400"/>
                        <a:t>个</a:t>
                      </a:r>
                    </a:p>
                  </a:txBody>
                  <a:tcPr anchor="ctr" anchorCtr="1">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102235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2.2单位主要负责人主持制定内部控制工作方案，健全工作机制（2分）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2</a:t>
                      </a:r>
                      <a:r>
                        <a:rPr lang="zh-CN" altLang="en-US" sz="2400"/>
                        <a:t>个</a:t>
                      </a:r>
                    </a:p>
                  </a:txBody>
                  <a:tcPr anchor="ctr" anchorCtr="1">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1943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marL="0" indent="0" algn="l">
                        <a:buNone/>
                      </a:pPr>
                      <a:r>
                        <a:rPr lang="zh-CN" altLang="en-US" sz="2400" b="0" u="none"/>
                        <a:t>2.3单位主要负责人主持开展内部控制工作分工及人员配备等工作（2分）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nchorCtr="1">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6258" name="内容占位符 2"/>
          <p:cNvSpPr>
            <a:spLocks noGrp="1"/>
          </p:cNvSpPr>
          <p:nvPr>
            <p:ph idx="1"/>
          </p:nvPr>
        </p:nvSpPr>
        <p:spPr/>
        <p:txBody>
          <a:bodyPr anchor="t"/>
          <a:lstStyle/>
          <a:p>
            <a:r>
              <a:rPr lang="zh-CN" altLang="en-US" sz="2800"/>
              <a:t>2.1单位主要负责人主持召开会议讨论内部控制建立与实施相关的议题。（分值2分）</a:t>
            </a:r>
          </a:p>
          <a:p>
            <a:endParaRPr lang="zh-CN" altLang="en-US" sz="2800"/>
          </a:p>
          <a:p>
            <a:r>
              <a:rPr lang="zh-CN" altLang="en-US" sz="2800">
                <a:solidFill>
                  <a:srgbClr val="FF0000"/>
                </a:solidFill>
              </a:rPr>
              <a:t>评价操作细则：</a:t>
            </a:r>
            <a:r>
              <a:rPr lang="zh-CN" altLang="en-US" sz="2800"/>
              <a:t>单位主要负责人应主持召开会议讨论内部控制建立与实施的议题。单位主要负责人主持会议，但仅将内部控制列入会议议题之一进行讨论的，本项只得1分。单位主要负责人主持内部控制工作专题会议对内部控制建立与实施进行讨论的，本项得2分。</a:t>
            </a:r>
          </a:p>
          <a:p>
            <a:r>
              <a:rPr lang="zh-CN" altLang="en-US" sz="2800">
                <a:solidFill>
                  <a:srgbClr val="FF0000"/>
                </a:solidFill>
              </a:rPr>
              <a:t>通过查看会议纪要或部署文件确认。</a:t>
            </a:r>
          </a:p>
        </p:txBody>
      </p:sp>
      <p:sp>
        <p:nvSpPr>
          <p:cNvPr id="9625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7282" name="内容占位符 2"/>
          <p:cNvSpPr>
            <a:spLocks noGrp="1"/>
          </p:cNvSpPr>
          <p:nvPr>
            <p:ph idx="1"/>
          </p:nvPr>
        </p:nvSpPr>
        <p:spPr/>
        <p:txBody>
          <a:bodyPr anchor="t"/>
          <a:lstStyle/>
          <a:p>
            <a:r>
              <a:rPr lang="zh-CN" altLang="en-US" sz="2800">
                <a:solidFill>
                  <a:srgbClr val="161616"/>
                </a:solidFill>
              </a:rPr>
              <a:t>2.2单位主要负责人主持制定内部控制工作方案，健全工作机制。（分值2分）</a:t>
            </a:r>
          </a:p>
          <a:p>
            <a:endParaRPr lang="zh-CN" altLang="en-US" sz="2800">
              <a:solidFill>
                <a:srgbClr val="161616"/>
              </a:solidFill>
            </a:endParaRPr>
          </a:p>
          <a:p>
            <a:r>
              <a:rPr lang="zh-CN" altLang="en-US" sz="2800" b="1">
                <a:solidFill>
                  <a:srgbClr val="FF0000"/>
                </a:solidFill>
              </a:rPr>
              <a:t>评价操作细则：</a:t>
            </a:r>
            <a:r>
              <a:rPr lang="zh-CN" altLang="en-US" sz="2800" b="1">
                <a:solidFill>
                  <a:srgbClr val="161616"/>
                </a:solidFill>
              </a:rPr>
              <a:t>单位主要负责人应主持本单位内部控制工作方案的制定、修改、审批工作（1分），负责建立健全内部控制工作机制（1分）。</a:t>
            </a:r>
          </a:p>
          <a:p>
            <a:r>
              <a:rPr lang="zh-CN" altLang="en-US" sz="2800" b="1">
                <a:solidFill>
                  <a:srgbClr val="FF0000"/>
                </a:solidFill>
              </a:rPr>
              <a:t>通过查看会议纪要或内部控制工作方案的相关文件确认。</a:t>
            </a:r>
          </a:p>
        </p:txBody>
      </p:sp>
      <p:sp>
        <p:nvSpPr>
          <p:cNvPr id="9728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8306" name="内容占位符 2"/>
          <p:cNvSpPr>
            <a:spLocks noGrp="1"/>
          </p:cNvSpPr>
          <p:nvPr>
            <p:ph idx="1"/>
          </p:nvPr>
        </p:nvSpPr>
        <p:spPr/>
        <p:txBody>
          <a:bodyPr anchor="t"/>
          <a:lstStyle/>
          <a:p>
            <a:r>
              <a:rPr lang="zh-CN" altLang="en-US" sz="2800">
                <a:solidFill>
                  <a:srgbClr val="161616"/>
                </a:solidFill>
              </a:rPr>
              <a:t>2.3单位主要负责人主持开展内部控制工作分工及人员配备等工作。（分值2分）</a:t>
            </a:r>
          </a:p>
          <a:p>
            <a:endParaRPr lang="zh-CN" altLang="en-US" sz="2800">
              <a:solidFill>
                <a:srgbClr val="161616"/>
              </a:solidFill>
            </a:endParaRPr>
          </a:p>
          <a:p>
            <a:r>
              <a:rPr lang="zh-CN" altLang="en-US" sz="2800">
                <a:solidFill>
                  <a:srgbClr val="FF0000"/>
                </a:solidFill>
              </a:rPr>
              <a:t>评价操作细则：</a:t>
            </a:r>
            <a:r>
              <a:rPr lang="zh-CN" altLang="en-US" sz="2800">
                <a:solidFill>
                  <a:srgbClr val="161616"/>
                </a:solidFill>
              </a:rPr>
              <a:t>单位主要负责人应对内部控制建立与实施过程中涉及到的相关部门和人员进行统一领导和统一协调，主持开展工作分工及人员配备工作，发挥领导作用、承担领导责任。</a:t>
            </a:r>
          </a:p>
          <a:p>
            <a:r>
              <a:rPr lang="zh-CN" altLang="en-US" sz="2800">
                <a:solidFill>
                  <a:srgbClr val="FF0000"/>
                </a:solidFill>
              </a:rPr>
              <a:t>通过查看会议纪要或内部控制工作方案的相关文件确认。</a:t>
            </a:r>
            <a:endParaRPr lang="zh-CN" altLang="en-US" sz="2800">
              <a:solidFill>
                <a:srgbClr val="161616"/>
              </a:solidFill>
            </a:endParaRPr>
          </a:p>
        </p:txBody>
      </p:sp>
      <p:sp>
        <p:nvSpPr>
          <p:cNvPr id="9830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139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242114" name="标题 1242113"/>
          <p:cNvSpPr>
            <a:spLocks noGrp="1"/>
          </p:cNvSpPr>
          <p:nvPr/>
        </p:nvSpPr>
        <p:spPr>
          <a:xfrm>
            <a:off x="250825" y="115888"/>
            <a:ext cx="8642350" cy="647700"/>
          </a:xfrm>
          <a:prstGeom prst="rect">
            <a:avLst/>
          </a:prstGeom>
          <a:noFill/>
          <a:ln w="9525">
            <a:noFill/>
          </a:ln>
        </p:spPr>
        <p:txBody>
          <a:bodyPr lIns="0" tIns="0" rIns="0" bIns="0"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en-US" altLang="zh-CN" sz="3200">
                <a:solidFill>
                  <a:schemeClr val="hlink"/>
                </a:solidFill>
              </a:rPr>
              <a:t>2010.4.15</a:t>
            </a:r>
            <a:r>
              <a:rPr lang="en-US" altLang="zh-CN" sz="3200"/>
              <a:t> </a:t>
            </a:r>
            <a:r>
              <a:rPr lang="en-US" altLang="zh-CN" sz="3200" dirty="0">
                <a:solidFill>
                  <a:srgbClr val="080808"/>
                </a:solidFill>
              </a:rPr>
              <a:t>《</a:t>
            </a:r>
            <a:r>
              <a:rPr lang="zh-CN" altLang="en-US" sz="3200" dirty="0">
                <a:solidFill>
                  <a:srgbClr val="080808"/>
                </a:solidFill>
              </a:rPr>
              <a:t>企业内部控制配套指引</a:t>
            </a:r>
            <a:r>
              <a:rPr lang="en-US" altLang="zh-CN" sz="3200" dirty="0">
                <a:solidFill>
                  <a:srgbClr val="080808"/>
                </a:solidFill>
              </a:rPr>
              <a:t>》</a:t>
            </a:r>
            <a:r>
              <a:rPr lang="zh-CN" altLang="en-US" sz="3200" dirty="0">
                <a:solidFill>
                  <a:srgbClr val="080808"/>
                </a:solidFill>
              </a:rPr>
              <a:t>发布</a:t>
            </a:r>
          </a:p>
        </p:txBody>
      </p:sp>
      <p:pic>
        <p:nvPicPr>
          <p:cNvPr id="1242115" name="图片 1242114"/>
          <p:cNvPicPr>
            <a:picLocks noChangeAspect="1"/>
          </p:cNvPicPr>
          <p:nvPr/>
        </p:nvPicPr>
        <p:blipFill>
          <a:blip r:embed="rId2"/>
          <a:srcRect l="27174" t="15720" r="26758" b="10670"/>
          <a:stretch>
            <a:fillRect/>
          </a:stretch>
        </p:blipFill>
        <p:spPr>
          <a:xfrm>
            <a:off x="252413" y="956628"/>
            <a:ext cx="4462462" cy="5399087"/>
          </a:xfrm>
          <a:prstGeom prst="rect">
            <a:avLst/>
          </a:prstGeom>
          <a:noFill/>
          <a:ln w="9525">
            <a:noFill/>
          </a:ln>
        </p:spPr>
      </p:pic>
      <p:pic>
        <p:nvPicPr>
          <p:cNvPr id="1242116" name="图片 1242115"/>
          <p:cNvPicPr>
            <a:picLocks noChangeAspect="1"/>
          </p:cNvPicPr>
          <p:nvPr/>
        </p:nvPicPr>
        <p:blipFill>
          <a:blip r:embed="rId3"/>
          <a:srcRect l="28633" t="59869" r="28242" b="11646"/>
          <a:stretch>
            <a:fillRect/>
          </a:stretch>
        </p:blipFill>
        <p:spPr>
          <a:xfrm>
            <a:off x="4641850" y="1125538"/>
            <a:ext cx="4321175" cy="2090737"/>
          </a:xfrm>
          <a:prstGeom prst="rect">
            <a:avLst/>
          </a:prstGeom>
          <a:noFill/>
          <a:ln w="9525">
            <a:noFill/>
          </a:ln>
        </p:spPr>
      </p:pic>
      <p:pic>
        <p:nvPicPr>
          <p:cNvPr id="1242117" name="图片 1242116" descr="20080728055043698"/>
          <p:cNvPicPr>
            <a:picLocks noChangeAspect="1"/>
          </p:cNvPicPr>
          <p:nvPr/>
        </p:nvPicPr>
        <p:blipFill>
          <a:blip r:embed="rId4"/>
          <a:srcRect l="8417" t="41125" r="-389" b="18869"/>
          <a:stretch>
            <a:fillRect/>
          </a:stretch>
        </p:blipFill>
        <p:spPr>
          <a:xfrm>
            <a:off x="4714558" y="3353753"/>
            <a:ext cx="4057650" cy="2854325"/>
          </a:xfrm>
          <a:prstGeom prst="rect">
            <a:avLst/>
          </a:prstGeom>
          <a:noFill/>
          <a:ln w="9525">
            <a:noFill/>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9933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140</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5138" y="1085850"/>
          <a:ext cx="8205788" cy="2774950"/>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546735">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1033145">
                <a:tc rowSpan="2">
                  <a:txBody>
                    <a:bodyPr/>
                    <a:lstStyle/>
                    <a:p>
                      <a:pPr>
                        <a:buNone/>
                      </a:pPr>
                      <a:r>
                        <a:rPr lang="zh-CN" altLang="en-US" sz="2800"/>
                        <a:t>3.对权力运行的制约情况（本指标8分）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3.1权力运行机制的构建(4分)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518795">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3.2对权力运行的监督(4分)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02402"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5138" y="1085850"/>
          <a:ext cx="8205788" cy="4724400"/>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546735">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546100">
                <a:tc rowSpan="8">
                  <a:txBody>
                    <a:bodyPr/>
                    <a:lstStyle/>
                    <a:p>
                      <a:pPr>
                        <a:buNone/>
                      </a:pPr>
                      <a:r>
                        <a:rPr lang="zh-CN" altLang="en-US" sz="2800"/>
                        <a:t>4.内部控制制度完备情况（本指标16分）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marL="0" indent="0" algn="l">
                        <a:buNone/>
                      </a:pPr>
                      <a:r>
                        <a:rPr lang="zh-CN" altLang="en-US" sz="2800" b="0" u="none"/>
                        <a:t>4.1建立预算管理制度(2分)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518795">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marL="0" indent="0" algn="l">
                        <a:buNone/>
                      </a:pPr>
                      <a:r>
                        <a:rPr lang="zh-CN" altLang="en-US" sz="2800" b="0" u="none"/>
                        <a:t>4.2建立收入管理制度(2分)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1943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marL="0" indent="0" algn="l">
                        <a:buNone/>
                      </a:pPr>
                      <a:r>
                        <a:rPr lang="zh-CN" altLang="en-US" sz="2800" b="0" u="none"/>
                        <a:t>4.3建立支出管理制度(2分)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marL="0" indent="0" algn="l">
                        <a:buNone/>
                      </a:pPr>
                      <a:r>
                        <a:rPr lang="zh-CN" altLang="en-US" sz="2800" b="0" u="none"/>
                        <a:t>4.4建立政府采购管理制度(2分)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4"/>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marL="0" indent="0" algn="l">
                        <a:buNone/>
                      </a:pPr>
                      <a:r>
                        <a:rPr lang="zh-CN" altLang="en-US" sz="2800" b="0" u="none"/>
                        <a:t>4.5建立资产管理制度(2分)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5"/>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marL="0" indent="0" algn="l">
                        <a:buNone/>
                      </a:pPr>
                      <a:r>
                        <a:rPr lang="zh-CN" altLang="en-US" sz="2800" b="0" u="none"/>
                        <a:t>4.6建立建设项目管理制度(2分)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8</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6"/>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marL="0" indent="0" algn="l">
                        <a:buNone/>
                      </a:pPr>
                      <a:r>
                        <a:rPr lang="zh-CN" altLang="en-US" sz="2800" b="0" u="none"/>
                        <a:t>4.7建立合同管理制度 (2分)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7"/>
                  </a:ext>
                </a:extLst>
              </a:tr>
              <a:tr h="51879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marL="0" indent="0" algn="l">
                        <a:buNone/>
                      </a:pPr>
                      <a:r>
                        <a:rPr lang="zh-CN" altLang="en-US" sz="2800" b="0" u="none"/>
                        <a:t>4.8建立决策机制制度(2分)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2</a:t>
                      </a:r>
                      <a:r>
                        <a:rPr lang="zh-CN" altLang="en-US" sz="2400"/>
                        <a:t>个</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1161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5138" y="1085850"/>
          <a:ext cx="8205788" cy="3201988"/>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546735">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1284605">
                <a:tc rowSpan="2">
                  <a:txBody>
                    <a:bodyPr/>
                    <a:lstStyle/>
                    <a:p>
                      <a:pPr>
                        <a:buNone/>
                      </a:pPr>
                      <a:r>
                        <a:rPr lang="zh-CN" altLang="en-US" sz="2800"/>
                        <a:t>5.不相容岗位与职责分离控制情况（本指标6分）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5.1对不相容岗位与职责进行了有效设计(3分)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olidFill>
                            <a:srgbClr val="FF0000"/>
                          </a:solidFill>
                        </a:rPr>
                        <a:t>不符合每处扣</a:t>
                      </a:r>
                      <a:r>
                        <a:rPr lang="en-US" altLang="zh-CN" sz="2400">
                          <a:solidFill>
                            <a:srgbClr val="FF0000"/>
                          </a:solidFill>
                        </a:rPr>
                        <a:t>1</a:t>
                      </a:r>
                      <a:r>
                        <a:rPr lang="zh-CN" altLang="en-US" sz="2400">
                          <a:solidFill>
                            <a:srgbClr val="FF0000"/>
                          </a:solidFill>
                        </a:rPr>
                        <a:t>分，扣完为止</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518795">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5.2不相容岗位与职责得到有效的分离和实施(3分)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olidFill>
                            <a:srgbClr val="FF0000"/>
                          </a:solidFill>
                        </a:rPr>
                        <a:t>若有</a:t>
                      </a:r>
                      <a:r>
                        <a:rPr lang="en-US" altLang="zh-CN" sz="2400">
                          <a:solidFill>
                            <a:srgbClr val="FF0000"/>
                          </a:solidFill>
                        </a:rPr>
                        <a:t>1</a:t>
                      </a:r>
                      <a:r>
                        <a:rPr lang="zh-CN" altLang="en-US" sz="2400">
                          <a:solidFill>
                            <a:srgbClr val="FF0000"/>
                          </a:solidFill>
                        </a:rPr>
                        <a:t>处不符合即为</a:t>
                      </a:r>
                      <a:r>
                        <a:rPr lang="en-US" altLang="zh-CN" sz="2400">
                          <a:solidFill>
                            <a:srgbClr val="FF0000"/>
                          </a:solidFill>
                        </a:rPr>
                        <a:t>0</a:t>
                      </a:r>
                      <a:r>
                        <a:rPr lang="zh-CN" altLang="en-US" sz="2400">
                          <a:solidFill>
                            <a:srgbClr val="FF0000"/>
                          </a:solidFill>
                        </a:rPr>
                        <a:t>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1469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3937000"/>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1078230">
                <a:tc rowSpan="2">
                  <a:txBody>
                    <a:bodyPr/>
                    <a:lstStyle/>
                    <a:p>
                      <a:pPr>
                        <a:buNone/>
                      </a:pPr>
                      <a:r>
                        <a:rPr lang="zh-CN" altLang="en-US" sz="2400"/>
                        <a:t>6.内部控制管理信息系统功能覆盖情况（本指标10分）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6.1建立内部控制管理信息系统，功能覆盖主要业务控制及流程(6分)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sz="2400">
                          <a:solidFill>
                            <a:srgbClr val="FF0000"/>
                          </a:solidFill>
                          <a:sym typeface="+mn-ea"/>
                        </a:rPr>
                        <a:t>每</a:t>
                      </a:r>
                      <a:r>
                        <a:rPr lang="en-US" altLang="zh-CN" sz="2400">
                          <a:solidFill>
                            <a:srgbClr val="FF0000"/>
                          </a:solidFill>
                          <a:sym typeface="+mn-ea"/>
                        </a:rPr>
                        <a:t>1</a:t>
                      </a:r>
                      <a:r>
                        <a:rPr lang="zh-CN" sz="2400">
                          <a:solidFill>
                            <a:srgbClr val="FF0000"/>
                          </a:solidFill>
                          <a:sym typeface="+mn-ea"/>
                        </a:rPr>
                        <a:t>处不符扣</a:t>
                      </a:r>
                      <a:r>
                        <a:rPr lang="en-US" altLang="zh-CN" sz="2400">
                          <a:solidFill>
                            <a:srgbClr val="FF0000"/>
                          </a:solidFill>
                          <a:sym typeface="+mn-ea"/>
                        </a:rPr>
                        <a:t>1</a:t>
                      </a:r>
                      <a:r>
                        <a:rPr lang="zh-CN" altLang="en-US" sz="2400">
                          <a:solidFill>
                            <a:srgbClr val="FF0000"/>
                          </a:solidFill>
                          <a:sym typeface="+mn-ea"/>
                        </a:rPr>
                        <a:t>分，扣完为止，</a:t>
                      </a:r>
                      <a:r>
                        <a:rPr lang="en-US" altLang="zh-CN" sz="2400">
                          <a:solidFill>
                            <a:srgbClr val="0000FF"/>
                          </a:solidFill>
                          <a:sym typeface="+mn-ea"/>
                        </a:rPr>
                        <a:t>6.1</a:t>
                      </a:r>
                      <a:r>
                        <a:rPr lang="zh-CN" altLang="en-US" sz="2400">
                          <a:solidFill>
                            <a:srgbClr val="0000FF"/>
                          </a:solidFill>
                          <a:sym typeface="+mn-ea"/>
                        </a:rPr>
                        <a:t>和</a:t>
                      </a:r>
                      <a:r>
                        <a:rPr lang="en-US" altLang="zh-CN" sz="2400">
                          <a:solidFill>
                            <a:srgbClr val="0000FF"/>
                          </a:solidFill>
                          <a:sym typeface="+mn-ea"/>
                        </a:rPr>
                        <a:t>6.2</a:t>
                      </a:r>
                      <a:r>
                        <a:rPr lang="zh-CN" altLang="en-US" sz="2400">
                          <a:solidFill>
                            <a:srgbClr val="0000FF"/>
                          </a:solidFill>
                          <a:sym typeface="+mn-ea"/>
                        </a:rPr>
                        <a:t>关联计分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marL="0" indent="0" algn="l">
                        <a:buNone/>
                      </a:pPr>
                      <a:r>
                        <a:rPr lang="zh-CN" altLang="en-US" sz="2400" b="0" u="none"/>
                        <a:t>6.2系统设置不相容岗位账户并体现其职权(4分)</a:t>
                      </a:r>
                    </a:p>
                  </a:txBody>
                  <a:tcPr marL="0" marR="0" marT="0" marB="1"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sz="2400">
                          <a:solidFill>
                            <a:srgbClr val="FF0000"/>
                          </a:solidFill>
                          <a:sym typeface="+mn-ea"/>
                        </a:rPr>
                        <a:t>每</a:t>
                      </a:r>
                      <a:r>
                        <a:rPr lang="en-US" altLang="zh-CN" sz="2400">
                          <a:solidFill>
                            <a:srgbClr val="FF0000"/>
                          </a:solidFill>
                          <a:sym typeface="+mn-ea"/>
                        </a:rPr>
                        <a:t>1</a:t>
                      </a:r>
                      <a:r>
                        <a:rPr lang="zh-CN" sz="2400">
                          <a:solidFill>
                            <a:srgbClr val="FF0000"/>
                          </a:solidFill>
                          <a:sym typeface="+mn-ea"/>
                        </a:rPr>
                        <a:t>处不符扣</a:t>
                      </a:r>
                      <a:r>
                        <a:rPr lang="en-US" altLang="zh-CN" sz="2400">
                          <a:solidFill>
                            <a:srgbClr val="FF0000"/>
                          </a:solidFill>
                          <a:sym typeface="+mn-ea"/>
                        </a:rPr>
                        <a:t>1</a:t>
                      </a:r>
                      <a:r>
                        <a:rPr lang="zh-CN" altLang="en-US" sz="2400">
                          <a:solidFill>
                            <a:srgbClr val="FF0000"/>
                          </a:solidFill>
                          <a:sym typeface="+mn-ea"/>
                        </a:rPr>
                        <a:t>分，扣完为止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17762"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686050"/>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1078230">
                <a:tc rowSpan="2">
                  <a:txBody>
                    <a:bodyPr/>
                    <a:lstStyle/>
                    <a:p>
                      <a:pPr>
                        <a:buNone/>
                      </a:pPr>
                      <a:r>
                        <a:rPr lang="zh-CN" altLang="en-US" sz="2800"/>
                        <a:t>7.预算业务管理控制情况（本指标7分）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7.1对预算进行内部分解并审批下达(3分)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2</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7.2预算执行差异率 (4分)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1</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2083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933700"/>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528955">
                <a:tc rowSpan="3">
                  <a:txBody>
                    <a:bodyPr/>
                    <a:lstStyle/>
                    <a:p>
                      <a:pPr>
                        <a:buNone/>
                      </a:pPr>
                      <a:r>
                        <a:rPr lang="zh-CN" altLang="en-US" sz="2800"/>
                        <a:t>8.收支业务管理控制情况（本指标6分）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8.1收入实行归口管理和票据控制，做到应收尽收(2分)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8.2支出事项实行归口管理和分类控制(2分)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t>4</a:t>
                      </a:r>
                      <a:r>
                        <a:rPr lang="zh-CN" altLang="en-US" sz="2400"/>
                        <a:t>个</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2133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a:buNone/>
                      </a:pPr>
                      <a:r>
                        <a:rPr lang="zh-CN" altLang="en-US" sz="2400"/>
                        <a:t>8.3举债事项实行集体决策，定期对账(2分)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en-US" altLang="zh-CN" sz="2400">
                          <a:solidFill>
                            <a:srgbClr val="FF0000"/>
                          </a:solidFill>
                        </a:rPr>
                        <a:t>4</a:t>
                      </a:r>
                      <a:r>
                        <a:rPr lang="zh-CN" altLang="en-US" sz="2400">
                          <a:solidFill>
                            <a:srgbClr val="FF0000"/>
                          </a:solidFill>
                        </a:rPr>
                        <a:t>个</a:t>
                      </a:r>
                      <a:r>
                        <a:rPr lang="en-US" altLang="zh-CN" sz="2400">
                          <a:solidFill>
                            <a:srgbClr val="FF0000"/>
                          </a:solidFill>
                        </a:rPr>
                        <a:t>+</a:t>
                      </a:r>
                      <a:r>
                        <a:rPr lang="zh-CN" altLang="en-US" sz="2400">
                          <a:solidFill>
                            <a:srgbClr val="FF0000"/>
                          </a:solidFill>
                        </a:rPr>
                        <a:t>禁止事项</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2493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928938"/>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650875">
                <a:tc rowSpan="3">
                  <a:txBody>
                    <a:bodyPr/>
                    <a:lstStyle/>
                    <a:p>
                      <a:pPr>
                        <a:buNone/>
                      </a:pPr>
                      <a:r>
                        <a:rPr lang="zh-CN" altLang="en-US" sz="2800"/>
                        <a:t>9.政府采购业务管理控制情况（本指标7分）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9.1政府采购合规(4分)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扣分制，扣完为止</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666115">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9.2落实政府采购政策(2分)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2133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a:buNone/>
                      </a:pPr>
                      <a:r>
                        <a:rPr lang="zh-CN" altLang="en-US" sz="2400"/>
                        <a:t>9.3政府采购方式变更和采购进口产品报批(1分)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2902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259013"/>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825500">
                <a:tc rowSpan="2">
                  <a:txBody>
                    <a:bodyPr/>
                    <a:lstStyle/>
                    <a:p>
                      <a:pPr>
                        <a:buNone/>
                      </a:pPr>
                      <a:r>
                        <a:rPr lang="zh-CN" altLang="en-US" sz="2800"/>
                        <a:t>10.资产管理控制情况（本指标6分）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10.1对资产定期核查盘点、跟踪管理(4分)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扣分制，扣完为止</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10.2严格按照法定程序和权限配置、使用和处置资产(2分)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3209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930525"/>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528955">
                <a:tc rowSpan="3">
                  <a:txBody>
                    <a:bodyPr/>
                    <a:lstStyle/>
                    <a:p>
                      <a:pPr>
                        <a:buNone/>
                      </a:pPr>
                      <a:r>
                        <a:rPr lang="zh-CN" altLang="en-US" sz="2800"/>
                        <a:t>11.建设项目管理控制情况（本指标8分）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11.1履行建设项目内容变更审批程序(2分)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扣分制，扣完为止</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11.2及时编制竣工决算和交付使用资产(2分)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r h="521335">
                <a:tc vMerge="1">
                  <a:txBody>
                    <a:bodyPr/>
                    <a:lstStyle/>
                    <a:p>
                      <a:endParaRPr lang="zh-CN"/>
                    </a:p>
                  </a:txBody>
                  <a:tcPr>
                    <a:lnL w="12700">
                      <a:solidFill>
                        <a:srgbClr val="FF0000"/>
                      </a:solidFill>
                      <a:prstDash val="solid"/>
                    </a:lnL>
                    <a:lnR w="12700">
                      <a:solidFill>
                        <a:srgbClr val="FF0000"/>
                      </a:solidFill>
                      <a:prstDash val="solid"/>
                    </a:lnR>
                    <a:lnB w="12700">
                      <a:solidFill>
                        <a:srgbClr val="FF0000"/>
                      </a:solidFill>
                      <a:prstDash val="solid"/>
                    </a:lnB>
                  </a:tcPr>
                </a:tc>
                <a:tc>
                  <a:txBody>
                    <a:bodyPr/>
                    <a:lstStyle/>
                    <a:p>
                      <a:pPr>
                        <a:buNone/>
                      </a:pPr>
                      <a:r>
                        <a:rPr lang="zh-CN" altLang="en-US" sz="2400"/>
                        <a:t>11.3建设项目超概算率(4分)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6. 设置哪些评价指标</a:t>
            </a:r>
            <a:endParaRPr lang="en-US" altLang="zh-CN" sz="3200">
              <a:solidFill>
                <a:schemeClr val="bg1"/>
              </a:solidFill>
              <a:latin typeface="Verdana" panose="020B0604030504040204" pitchFamily="34" charset="0"/>
              <a:ea typeface="Arial" panose="020B0604020202020204" pitchFamily="34" charset="0"/>
              <a:sym typeface="Arial" panose="020B0604020202020204" pitchFamily="34" charset="0"/>
            </a:endParaRPr>
          </a:p>
        </p:txBody>
      </p:sp>
      <p:sp>
        <p:nvSpPr>
          <p:cNvPr id="13619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149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3" name="表格 2"/>
          <p:cNvGraphicFramePr/>
          <p:nvPr/>
        </p:nvGraphicFramePr>
        <p:xfrm>
          <a:off x="466725" y="1268413"/>
          <a:ext cx="8205788" cy="2259013"/>
        </p:xfrm>
        <a:graphic>
          <a:graphicData uri="http://schemas.openxmlformats.org/drawingml/2006/table">
            <a:tbl>
              <a:tblPr firstRow="1">
                <a:tableStyleId>{91EBBBCC-DAD2-459C-BE2E-F6DE35CF9A28}</a:tableStyleId>
              </a:tblPr>
              <a:tblGrid>
                <a:gridCol w="1699895">
                  <a:extLst>
                    <a:ext uri="{9D8B030D-6E8A-4147-A177-3AD203B41FA5}">
                      <a16:colId xmlns:a16="http://schemas.microsoft.com/office/drawing/2014/main" val="20000"/>
                    </a:ext>
                  </a:extLst>
                </a:gridCol>
                <a:gridCol w="5042535">
                  <a:extLst>
                    <a:ext uri="{9D8B030D-6E8A-4147-A177-3AD203B41FA5}">
                      <a16:colId xmlns:a16="http://schemas.microsoft.com/office/drawing/2014/main" val="20001"/>
                    </a:ext>
                  </a:extLst>
                </a:gridCol>
                <a:gridCol w="1463040">
                  <a:extLst>
                    <a:ext uri="{9D8B030D-6E8A-4147-A177-3AD203B41FA5}">
                      <a16:colId xmlns:a16="http://schemas.microsoft.com/office/drawing/2014/main" val="20002"/>
                    </a:ext>
                  </a:extLst>
                </a:gridCol>
              </a:tblGrid>
              <a:tr h="457200">
                <a:tc>
                  <a:txBody>
                    <a:bodyPr/>
                    <a:lstStyle/>
                    <a:p>
                      <a:pPr algn="ctr">
                        <a:buNone/>
                      </a:pPr>
                      <a:r>
                        <a:rPr lang="zh-CN" altLang="en-US" sz="2400"/>
                        <a:t>评价指标</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评价要点（分值）</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得分点</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0"/>
                  </a:ext>
                </a:extLst>
              </a:tr>
              <a:tr h="828675">
                <a:tc rowSpan="2">
                  <a:txBody>
                    <a:bodyPr/>
                    <a:lstStyle/>
                    <a:p>
                      <a:pPr>
                        <a:buNone/>
                      </a:pPr>
                      <a:r>
                        <a:rPr lang="zh-CN" altLang="en-US" sz="2800"/>
                        <a:t>12.合同管理控制情况（本指标6分）</a:t>
                      </a:r>
                    </a:p>
                  </a:txBody>
                  <a:tcP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buNone/>
                      </a:pPr>
                      <a:r>
                        <a:rPr lang="zh-CN" altLang="en-US" sz="2400"/>
                        <a:t>12.1加强合同订立及归口管理(3分)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t>扣分制，扣完为止</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1"/>
                  </a:ext>
                </a:extLst>
              </a:tr>
              <a:tr h="459740">
                <a:tc vMerge="1">
                  <a:txBody>
                    <a:bodyPr/>
                    <a:lstStyle/>
                    <a:p>
                      <a:endParaRPr lang="zh-CN"/>
                    </a:p>
                  </a:txBody>
                  <a:tcPr>
                    <a:lnL w="12700">
                      <a:solidFill>
                        <a:srgbClr val="FF0000"/>
                      </a:solidFill>
                      <a:prstDash val="solid"/>
                    </a:lnL>
                    <a:lnR w="12700">
                      <a:solidFill>
                        <a:srgbClr val="FF0000"/>
                      </a:solidFill>
                      <a:prstDash val="solid"/>
                    </a:lnR>
                  </a:tcPr>
                </a:tc>
                <a:tc>
                  <a:txBody>
                    <a:bodyPr/>
                    <a:lstStyle/>
                    <a:p>
                      <a:pPr>
                        <a:buNone/>
                      </a:pPr>
                      <a:r>
                        <a:rPr lang="zh-CN" altLang="en-US" sz="2400"/>
                        <a:t>12.2加强对合同履行的控制(3分)</a:t>
                      </a:r>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tc>
                  <a:txBody>
                    <a:bodyPr/>
                    <a:lstStyle/>
                    <a:p>
                      <a:pPr algn="ctr">
                        <a:buNone/>
                      </a:pPr>
                      <a:r>
                        <a:rPr lang="zh-CN" altLang="en-US" sz="2400">
                          <a:sym typeface="+mn-ea"/>
                        </a:rPr>
                        <a:t>扣分制，扣完为止</a:t>
                      </a:r>
                      <a:endParaRPr lang="zh-CN" altLang="en-US" sz="2400"/>
                    </a:p>
                  </a:txBody>
                  <a:tcPr anchor="ctr">
                    <a:lnL w="12700">
                      <a:solidFill>
                        <a:srgbClr val="FF0000"/>
                      </a:solidFill>
                      <a:prstDash val="solid"/>
                    </a:lnL>
                    <a:lnR w="12700">
                      <a:solidFill>
                        <a:srgbClr val="FF0000"/>
                      </a:solidFill>
                      <a:prstDash val="solid"/>
                    </a:lnR>
                    <a:lnT w="12700">
                      <a:solidFill>
                        <a:srgbClr val="FF0000"/>
                      </a:solidFill>
                      <a:prstDash val="solid"/>
                    </a:lnT>
                    <a:lnB w="12700">
                      <a:solidFill>
                        <a:srgbClr val="FF0000"/>
                      </a:solidFill>
                      <a:prstDash val="solid"/>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243138" name="标题 1243137"/>
          <p:cNvSpPr>
            <a:spLocks noGrp="1"/>
          </p:cNvSpPr>
          <p:nvPr/>
        </p:nvSpPr>
        <p:spPr>
          <a:xfrm>
            <a:off x="250825" y="115888"/>
            <a:ext cx="8642350" cy="647700"/>
          </a:xfrm>
          <a:prstGeom prst="rect">
            <a:avLst/>
          </a:prstGeom>
          <a:noFill/>
          <a:ln w="9525">
            <a:noFill/>
          </a:ln>
        </p:spPr>
        <p:txBody>
          <a:bodyPr vert="horz" wrap="square" lIns="84127" tIns="42064" rIns="84127" bIns="42064"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en-US" altLang="zh-CN" dirty="0"/>
              <a:t>《</a:t>
            </a:r>
            <a:r>
              <a:rPr lang="zh-CN" altLang="en-US" dirty="0"/>
              <a:t>企业内部控制配套指引</a:t>
            </a:r>
            <a:r>
              <a:rPr lang="en-US" altLang="zh-CN" dirty="0"/>
              <a:t>》</a:t>
            </a:r>
            <a:r>
              <a:rPr lang="zh-CN" altLang="en-US" dirty="0"/>
              <a:t>的结构</a:t>
            </a:r>
          </a:p>
        </p:txBody>
      </p:sp>
      <p:sp>
        <p:nvSpPr>
          <p:cNvPr id="1243139" name="矩形 1243138"/>
          <p:cNvSpPr/>
          <p:nvPr/>
        </p:nvSpPr>
        <p:spPr>
          <a:xfrm>
            <a:off x="3455988" y="2387600"/>
            <a:ext cx="2235200" cy="1657350"/>
          </a:xfrm>
          <a:prstGeom prst="rect">
            <a:avLst/>
          </a:prstGeom>
          <a:noFill/>
          <a:ln w="9525" cap="flat" cmpd="sng">
            <a:solidFill>
              <a:schemeClr val="tx1"/>
            </a:solidFill>
            <a:prstDash val="solid"/>
            <a:miter/>
            <a:headEnd type="none" w="med" len="med"/>
            <a:tailEnd type="none" w="med" len="med"/>
          </a:ln>
        </p:spPr>
        <p:txBody>
          <a:bodyPr lIns="84127" tIns="42064" rIns="84127" bIns="42064"/>
          <a:lstStyle/>
          <a:p>
            <a:pPr defTabSz="841375">
              <a:spcBef>
                <a:spcPct val="50000"/>
              </a:spcBef>
            </a:pPr>
            <a:r>
              <a:rPr lang="zh-CN" altLang="en-US" sz="2500" b="1" dirty="0">
                <a:solidFill>
                  <a:srgbClr val="003366"/>
                </a:solidFill>
                <a:latin typeface="Arial" panose="020B0604020202020204" pitchFamily="34" charset="0"/>
                <a:ea typeface="楷体_GB2312" panose="02010609030101010101" charset="-122"/>
              </a:rPr>
              <a:t>核心，“如何控制”怎么设计（体系建设）</a:t>
            </a:r>
          </a:p>
        </p:txBody>
      </p:sp>
      <p:sp>
        <p:nvSpPr>
          <p:cNvPr id="1243140" name="矩形 1243139"/>
          <p:cNvSpPr/>
          <p:nvPr/>
        </p:nvSpPr>
        <p:spPr>
          <a:xfrm>
            <a:off x="412750" y="1443038"/>
            <a:ext cx="2211388" cy="684212"/>
          </a:xfrm>
          <a:prstGeom prst="rect">
            <a:avLst/>
          </a:prstGeom>
          <a:solidFill>
            <a:srgbClr val="006666"/>
          </a:solidFill>
          <a:ln w="9525">
            <a:noFill/>
          </a:ln>
          <a:effectLst>
            <a:outerShdw dist="107763" dir="18900000" algn="ctr" rotWithShape="0">
              <a:schemeClr val="bg2">
                <a:alpha val="50000"/>
              </a:schemeClr>
            </a:outerShdw>
          </a:effectLst>
        </p:spPr>
        <p:txBody>
          <a:bodyPr/>
          <a:lstStyle/>
          <a:p>
            <a:endParaRPr lang="zh-CN" altLang="en-US"/>
          </a:p>
        </p:txBody>
      </p:sp>
      <p:sp>
        <p:nvSpPr>
          <p:cNvPr id="1243141" name="矩形 1243140"/>
          <p:cNvSpPr/>
          <p:nvPr/>
        </p:nvSpPr>
        <p:spPr>
          <a:xfrm>
            <a:off x="706438" y="1517650"/>
            <a:ext cx="1608137" cy="519113"/>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评价指引</a:t>
            </a:r>
          </a:p>
        </p:txBody>
      </p:sp>
      <p:sp>
        <p:nvSpPr>
          <p:cNvPr id="1243142" name="矩形 1243141"/>
          <p:cNvSpPr/>
          <p:nvPr/>
        </p:nvSpPr>
        <p:spPr>
          <a:xfrm>
            <a:off x="6435725" y="1443038"/>
            <a:ext cx="2270125" cy="684212"/>
          </a:xfrm>
          <a:prstGeom prst="rect">
            <a:avLst/>
          </a:prstGeom>
          <a:solidFill>
            <a:srgbClr val="006666"/>
          </a:solidFill>
          <a:ln w="9525">
            <a:noFill/>
          </a:ln>
          <a:effectLst>
            <a:outerShdw dist="107763" dir="18900000" algn="ctr" rotWithShape="0">
              <a:schemeClr val="bg2">
                <a:alpha val="50000"/>
              </a:schemeClr>
            </a:outerShdw>
          </a:effectLst>
        </p:spPr>
        <p:txBody>
          <a:bodyPr/>
          <a:lstStyle/>
          <a:p>
            <a:endParaRPr lang="zh-CN" altLang="en-US"/>
          </a:p>
        </p:txBody>
      </p:sp>
      <p:sp>
        <p:nvSpPr>
          <p:cNvPr id="1243143" name="矩形 1243142"/>
          <p:cNvSpPr/>
          <p:nvPr/>
        </p:nvSpPr>
        <p:spPr>
          <a:xfrm>
            <a:off x="6810375" y="1517650"/>
            <a:ext cx="1614488" cy="519113"/>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审计指引</a:t>
            </a:r>
          </a:p>
        </p:txBody>
      </p:sp>
      <p:sp>
        <p:nvSpPr>
          <p:cNvPr id="1243144" name="矩形 1243143"/>
          <p:cNvSpPr/>
          <p:nvPr/>
        </p:nvSpPr>
        <p:spPr>
          <a:xfrm>
            <a:off x="3460750" y="1443038"/>
            <a:ext cx="2209800" cy="684212"/>
          </a:xfrm>
          <a:prstGeom prst="rect">
            <a:avLst/>
          </a:prstGeom>
          <a:solidFill>
            <a:srgbClr val="FF0000"/>
          </a:solidFill>
          <a:ln w="9525">
            <a:noFill/>
          </a:ln>
          <a:effectLst>
            <a:outerShdw dist="107763" dir="18900000" algn="ctr" rotWithShape="0">
              <a:schemeClr val="bg2">
                <a:alpha val="50000"/>
              </a:schemeClr>
            </a:outerShdw>
          </a:effectLst>
        </p:spPr>
        <p:txBody>
          <a:bodyPr lIns="82826" tIns="41413" rIns="82826" bIns="41413" anchor="ctr">
            <a:spAutoFit/>
          </a:bodyPr>
          <a:lstStyle/>
          <a:p>
            <a:pPr defTabSz="841375"/>
            <a:endParaRPr sz="1700" dirty="0">
              <a:latin typeface="Arial" panose="020B0604020202020204" pitchFamily="34" charset="0"/>
            </a:endParaRPr>
          </a:p>
        </p:txBody>
      </p:sp>
      <p:sp>
        <p:nvSpPr>
          <p:cNvPr id="1243145" name="矩形 1243144"/>
          <p:cNvSpPr/>
          <p:nvPr/>
        </p:nvSpPr>
        <p:spPr>
          <a:xfrm>
            <a:off x="3752850" y="1517650"/>
            <a:ext cx="1612900" cy="500063"/>
          </a:xfrm>
          <a:prstGeom prst="rect">
            <a:avLst/>
          </a:prstGeom>
          <a:noFill/>
          <a:ln w="9525">
            <a:noFill/>
          </a:ln>
        </p:spPr>
        <p:txBody>
          <a:bodyPr lIns="84127" tIns="42064" rIns="84127" bIns="42064">
            <a:spAutoFit/>
          </a:bodyPr>
          <a:lstStyle/>
          <a:p>
            <a:pPr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应用指引</a:t>
            </a:r>
          </a:p>
        </p:txBody>
      </p:sp>
      <p:sp>
        <p:nvSpPr>
          <p:cNvPr id="1243146" name="矩形 1243145"/>
          <p:cNvSpPr/>
          <p:nvPr/>
        </p:nvSpPr>
        <p:spPr>
          <a:xfrm>
            <a:off x="6505575" y="2374900"/>
            <a:ext cx="2228850" cy="1655763"/>
          </a:xfrm>
          <a:prstGeom prst="rect">
            <a:avLst/>
          </a:prstGeom>
          <a:noFill/>
          <a:ln w="9525" cap="flat" cmpd="sng">
            <a:solidFill>
              <a:schemeClr val="tx1"/>
            </a:solidFill>
            <a:prstDash val="solid"/>
            <a:miter/>
            <a:headEnd type="none" w="med" len="med"/>
            <a:tailEnd type="none" w="med" len="med"/>
          </a:ln>
        </p:spPr>
        <p:txBody>
          <a:bodyPr lIns="0" tIns="42064" rIns="0" bIns="42064"/>
          <a:lstStyle/>
          <a:p>
            <a:pPr defTabSz="841375">
              <a:lnSpc>
                <a:spcPct val="160000"/>
              </a:lnSpc>
              <a:spcBef>
                <a:spcPct val="60000"/>
              </a:spcBef>
            </a:pPr>
            <a:r>
              <a:rPr lang="en-US" altLang="zh-CN" sz="2500" b="1" dirty="0">
                <a:solidFill>
                  <a:srgbClr val="003366"/>
                </a:solidFill>
                <a:latin typeface="Arial" panose="020B0604020202020204" pitchFamily="34" charset="0"/>
                <a:ea typeface="楷体_GB2312" panose="02010609030101010101" charset="-122"/>
              </a:rPr>
              <a:t>CPA</a:t>
            </a:r>
            <a:r>
              <a:rPr lang="zh-CN" altLang="en-US" sz="2500" b="1" dirty="0">
                <a:solidFill>
                  <a:srgbClr val="003366"/>
                </a:solidFill>
                <a:latin typeface="Arial" panose="020B0604020202020204" pitchFamily="34" charset="0"/>
                <a:ea typeface="楷体_GB2312" panose="02010609030101010101" charset="-122"/>
              </a:rPr>
              <a:t>外部审计</a:t>
            </a:r>
            <a:r>
              <a:rPr lang="zh-CN" altLang="en-US" sz="2300" b="1" dirty="0">
                <a:solidFill>
                  <a:srgbClr val="003366"/>
                </a:solidFill>
                <a:latin typeface="Arial" panose="020B0604020202020204" pitchFamily="34" charset="0"/>
                <a:ea typeface="楷体_GB2312" panose="02010609030101010101" charset="-122"/>
              </a:rPr>
              <a:t>（鉴证、审核）</a:t>
            </a:r>
          </a:p>
        </p:txBody>
      </p:sp>
      <p:sp>
        <p:nvSpPr>
          <p:cNvPr id="1243147" name="文本框 1243146"/>
          <p:cNvSpPr txBox="1"/>
          <p:nvPr/>
        </p:nvSpPr>
        <p:spPr>
          <a:xfrm>
            <a:off x="1404938" y="4432300"/>
            <a:ext cx="3278187" cy="498475"/>
          </a:xfrm>
          <a:prstGeom prst="rect">
            <a:avLst/>
          </a:prstGeom>
          <a:solidFill>
            <a:srgbClr val="006600"/>
          </a:solidFill>
          <a:ln w="9525" cap="flat" cmpd="sng">
            <a:solidFill>
              <a:srgbClr val="008000"/>
            </a:solidFill>
            <a:prstDash val="solid"/>
            <a:miter/>
            <a:headEnd type="none" w="med" len="med"/>
            <a:tailEnd type="none" w="med" len="med"/>
          </a:ln>
        </p:spPr>
        <p:txBody>
          <a:bodyPr lIns="84127" tIns="42064" rIns="84127" bIns="42064">
            <a:spAutoFit/>
          </a:bodyPr>
          <a:lstStyle/>
          <a:p>
            <a:pPr defTabSz="841375">
              <a:spcBef>
                <a:spcPct val="50000"/>
              </a:spcBef>
            </a:pPr>
            <a:r>
              <a:rPr lang="zh-CN" altLang="en-US" sz="2300" b="1" dirty="0">
                <a:solidFill>
                  <a:schemeClr val="bg1"/>
                </a:solidFill>
                <a:latin typeface="Arial" panose="020B0604020202020204" pitchFamily="34" charset="0"/>
                <a:ea typeface="黑体" panose="02010600030101010101" pitchFamily="2" charset="-122"/>
              </a:rPr>
              <a:t>内部控制咨询、培训</a:t>
            </a:r>
          </a:p>
        </p:txBody>
      </p:sp>
      <p:sp>
        <p:nvSpPr>
          <p:cNvPr id="1243148" name="文本框 1243147"/>
          <p:cNvSpPr txBox="1"/>
          <p:nvPr/>
        </p:nvSpPr>
        <p:spPr>
          <a:xfrm>
            <a:off x="6543675" y="4419600"/>
            <a:ext cx="2205038" cy="495300"/>
          </a:xfrm>
          <a:prstGeom prst="rect">
            <a:avLst/>
          </a:prstGeom>
          <a:solidFill>
            <a:srgbClr val="FF0000"/>
          </a:solidFill>
          <a:ln w="9525" cap="flat" cmpd="sng">
            <a:solidFill>
              <a:srgbClr val="FF0000"/>
            </a:solidFill>
            <a:prstDash val="solid"/>
            <a:miter/>
            <a:headEnd type="none" w="med" len="med"/>
            <a:tailEnd type="none" w="med" len="med"/>
          </a:ln>
        </p:spPr>
        <p:txBody>
          <a:bodyPr lIns="0" tIns="42064" rIns="0" bIns="42064">
            <a:spAutoFit/>
          </a:bodyPr>
          <a:lstStyle/>
          <a:p>
            <a:pPr defTabSz="841375">
              <a:spcBef>
                <a:spcPct val="50000"/>
              </a:spcBef>
            </a:pPr>
            <a:r>
              <a:rPr lang="zh-CN" altLang="en-US" sz="2300" b="1" dirty="0">
                <a:solidFill>
                  <a:srgbClr val="FFFF00"/>
                </a:solidFill>
                <a:latin typeface="Arial" panose="020B0604020202020204" pitchFamily="34" charset="0"/>
                <a:ea typeface="黑体" panose="02010600030101010101" pitchFamily="2" charset="-122"/>
              </a:rPr>
              <a:t>内部控制审计</a:t>
            </a:r>
          </a:p>
        </p:txBody>
      </p:sp>
      <p:sp>
        <p:nvSpPr>
          <p:cNvPr id="1243149" name="矩形 1243148"/>
          <p:cNvSpPr/>
          <p:nvPr/>
        </p:nvSpPr>
        <p:spPr>
          <a:xfrm>
            <a:off x="2755900" y="5314950"/>
            <a:ext cx="5029200" cy="530225"/>
          </a:xfrm>
          <a:prstGeom prst="rect">
            <a:avLst/>
          </a:prstGeom>
          <a:solidFill>
            <a:srgbClr val="FF3300"/>
          </a:solidFill>
          <a:ln w="9525" cap="flat" cmpd="sng">
            <a:solidFill>
              <a:srgbClr val="DE0000"/>
            </a:solidFill>
            <a:prstDash val="solid"/>
            <a:miter/>
            <a:headEnd type="none" w="med" len="med"/>
            <a:tailEnd type="none" w="med" len="med"/>
          </a:ln>
        </p:spPr>
        <p:txBody>
          <a:bodyPr lIns="84127" tIns="42064" rIns="84127" bIns="42064">
            <a:spAutoFit/>
          </a:bodyPr>
          <a:lstStyle/>
          <a:p>
            <a:pPr defTabSz="841375">
              <a:spcBef>
                <a:spcPct val="50000"/>
              </a:spcBef>
            </a:pPr>
            <a:r>
              <a:rPr lang="zh-CN" altLang="en-US" sz="2500" b="1" dirty="0">
                <a:solidFill>
                  <a:srgbClr val="FFFF00"/>
                </a:solidFill>
                <a:latin typeface="Arial" panose="020B0604020202020204" pitchFamily="34" charset="0"/>
                <a:ea typeface="黑体" panose="02010600030101010101" pitchFamily="2" charset="-122"/>
              </a:rPr>
              <a:t>注册会计师的新业务</a:t>
            </a:r>
          </a:p>
        </p:txBody>
      </p:sp>
      <p:sp>
        <p:nvSpPr>
          <p:cNvPr id="1243150" name="直接连接符 1243149"/>
          <p:cNvSpPr/>
          <p:nvPr/>
        </p:nvSpPr>
        <p:spPr>
          <a:xfrm>
            <a:off x="4676775" y="4625975"/>
            <a:ext cx="1866900" cy="0"/>
          </a:xfrm>
          <a:prstGeom prst="line">
            <a:avLst/>
          </a:prstGeom>
          <a:ln w="38100" cap="flat" cmpd="sng">
            <a:solidFill>
              <a:srgbClr val="DE0000"/>
            </a:solidFill>
            <a:prstDash val="sysDot"/>
            <a:headEnd type="triangle" w="med" len="med"/>
            <a:tailEnd type="triangle" w="med" len="med"/>
          </a:ln>
        </p:spPr>
      </p:sp>
      <p:sp>
        <p:nvSpPr>
          <p:cNvPr id="1243151" name="文本框 1243150"/>
          <p:cNvSpPr txBox="1"/>
          <p:nvPr/>
        </p:nvSpPr>
        <p:spPr>
          <a:xfrm>
            <a:off x="4797425" y="4227513"/>
            <a:ext cx="1833563" cy="822325"/>
          </a:xfrm>
          <a:prstGeom prst="rect">
            <a:avLst/>
          </a:prstGeom>
          <a:noFill/>
          <a:ln w="9525">
            <a:noFill/>
          </a:ln>
        </p:spPr>
        <p:txBody>
          <a:bodyPr lIns="84127" tIns="42064" rIns="84127" bIns="42064">
            <a:spAutoFit/>
          </a:bodyPr>
          <a:lstStyle/>
          <a:p>
            <a:pPr defTabSz="841375">
              <a:spcBef>
                <a:spcPct val="50000"/>
              </a:spcBef>
            </a:pPr>
            <a:r>
              <a:rPr lang="zh-CN" altLang="en-US" sz="2200" b="1" dirty="0">
                <a:solidFill>
                  <a:srgbClr val="FF3300"/>
                </a:solidFill>
                <a:latin typeface="Arial" panose="020B0604020202020204" pitchFamily="34" charset="0"/>
                <a:ea typeface="楷体_GB2312" panose="02010609030101010101" charset="-122"/>
              </a:rPr>
              <a:t>同一事务所不能同时做</a:t>
            </a:r>
          </a:p>
        </p:txBody>
      </p:sp>
      <p:sp>
        <p:nvSpPr>
          <p:cNvPr id="1243152" name="上箭头 1243151"/>
          <p:cNvSpPr/>
          <p:nvPr/>
        </p:nvSpPr>
        <p:spPr>
          <a:xfrm>
            <a:off x="1481138" y="4037013"/>
            <a:ext cx="306387" cy="382587"/>
          </a:xfrm>
          <a:prstGeom prst="upArrow">
            <a:avLst>
              <a:gd name="adj1" fmla="val 50000"/>
              <a:gd name="adj2" fmla="val 31217"/>
            </a:avLst>
          </a:prstGeom>
          <a:solidFill>
            <a:srgbClr val="FF99FF"/>
          </a:solidFill>
          <a:ln w="9525" cap="flat" cmpd="sng">
            <a:solidFill>
              <a:srgbClr val="DE0000"/>
            </a:solidFill>
            <a:prstDash val="solid"/>
            <a:miter/>
            <a:headEnd type="none" w="med" len="med"/>
            <a:tailEnd type="none" w="med" len="med"/>
          </a:ln>
        </p:spPr>
        <p:txBody>
          <a:bodyPr/>
          <a:lstStyle/>
          <a:p>
            <a:endParaRPr lang="zh-CN" altLang="en-US"/>
          </a:p>
        </p:txBody>
      </p:sp>
      <p:sp>
        <p:nvSpPr>
          <p:cNvPr id="1243153" name="上箭头 1243152"/>
          <p:cNvSpPr/>
          <p:nvPr/>
        </p:nvSpPr>
        <p:spPr>
          <a:xfrm>
            <a:off x="4300538" y="4037013"/>
            <a:ext cx="301625" cy="382587"/>
          </a:xfrm>
          <a:prstGeom prst="upArrow">
            <a:avLst>
              <a:gd name="adj1" fmla="val 50000"/>
              <a:gd name="adj2" fmla="val 31710"/>
            </a:avLst>
          </a:prstGeom>
          <a:solidFill>
            <a:srgbClr val="FF99FF"/>
          </a:solidFill>
          <a:ln w="9525" cap="flat" cmpd="sng">
            <a:solidFill>
              <a:srgbClr val="DE0000"/>
            </a:solidFill>
            <a:prstDash val="solid"/>
            <a:miter/>
            <a:headEnd type="none" w="med" len="med"/>
            <a:tailEnd type="none" w="med" len="med"/>
          </a:ln>
        </p:spPr>
        <p:txBody>
          <a:bodyPr/>
          <a:lstStyle/>
          <a:p>
            <a:endParaRPr lang="zh-CN" altLang="en-US"/>
          </a:p>
        </p:txBody>
      </p:sp>
      <p:sp>
        <p:nvSpPr>
          <p:cNvPr id="1243154" name="上箭头 1243153"/>
          <p:cNvSpPr/>
          <p:nvPr/>
        </p:nvSpPr>
        <p:spPr>
          <a:xfrm>
            <a:off x="7500938" y="4037013"/>
            <a:ext cx="304800" cy="382587"/>
          </a:xfrm>
          <a:prstGeom prst="upArrow">
            <a:avLst>
              <a:gd name="adj1" fmla="val 50000"/>
              <a:gd name="adj2" fmla="val 31380"/>
            </a:avLst>
          </a:prstGeom>
          <a:solidFill>
            <a:srgbClr val="FF99FF"/>
          </a:solidFill>
          <a:ln w="9525" cap="flat" cmpd="sng">
            <a:solidFill>
              <a:srgbClr val="DE0000"/>
            </a:solidFill>
            <a:prstDash val="solid"/>
            <a:miter/>
            <a:headEnd type="none" w="med" len="med"/>
            <a:tailEnd type="none" w="med" len="med"/>
          </a:ln>
        </p:spPr>
        <p:txBody>
          <a:bodyPr/>
          <a:lstStyle/>
          <a:p>
            <a:endParaRPr lang="zh-CN" altLang="en-US"/>
          </a:p>
        </p:txBody>
      </p:sp>
      <p:sp>
        <p:nvSpPr>
          <p:cNvPr id="1243155" name="上箭头 1243154"/>
          <p:cNvSpPr/>
          <p:nvPr/>
        </p:nvSpPr>
        <p:spPr>
          <a:xfrm>
            <a:off x="2847975" y="4921250"/>
            <a:ext cx="309563" cy="381000"/>
          </a:xfrm>
          <a:prstGeom prst="upArrow">
            <a:avLst>
              <a:gd name="adj1" fmla="val 50000"/>
              <a:gd name="adj2" fmla="val 30769"/>
            </a:avLst>
          </a:prstGeom>
          <a:solidFill>
            <a:srgbClr val="FF99FF"/>
          </a:solidFill>
          <a:ln w="9525" cap="flat" cmpd="sng">
            <a:solidFill>
              <a:srgbClr val="DE0000"/>
            </a:solidFill>
            <a:prstDash val="solid"/>
            <a:miter/>
            <a:headEnd type="none" w="med" len="med"/>
            <a:tailEnd type="none" w="med" len="med"/>
          </a:ln>
        </p:spPr>
        <p:txBody>
          <a:bodyPr/>
          <a:lstStyle/>
          <a:p>
            <a:endParaRPr lang="zh-CN" altLang="en-US"/>
          </a:p>
        </p:txBody>
      </p:sp>
      <p:sp>
        <p:nvSpPr>
          <p:cNvPr id="1243156" name="上箭头 1243155"/>
          <p:cNvSpPr/>
          <p:nvPr/>
        </p:nvSpPr>
        <p:spPr>
          <a:xfrm>
            <a:off x="7413625" y="4921250"/>
            <a:ext cx="307975" cy="381000"/>
          </a:xfrm>
          <a:prstGeom prst="upArrow">
            <a:avLst>
              <a:gd name="adj1" fmla="val 50000"/>
              <a:gd name="adj2" fmla="val 30927"/>
            </a:avLst>
          </a:prstGeom>
          <a:solidFill>
            <a:srgbClr val="FF99FF"/>
          </a:solidFill>
          <a:ln w="9525" cap="flat" cmpd="sng">
            <a:solidFill>
              <a:srgbClr val="DE0000"/>
            </a:solidFill>
            <a:prstDash val="solid"/>
            <a:miter/>
            <a:headEnd type="none" w="med" len="med"/>
            <a:tailEnd type="none" w="med" len="med"/>
          </a:ln>
        </p:spPr>
        <p:txBody>
          <a:bodyPr/>
          <a:lstStyle/>
          <a:p>
            <a:endParaRPr lang="zh-CN" altLang="en-US"/>
          </a:p>
        </p:txBody>
      </p:sp>
      <p:sp>
        <p:nvSpPr>
          <p:cNvPr id="1243157" name="右箭头 1243156"/>
          <p:cNvSpPr/>
          <p:nvPr/>
        </p:nvSpPr>
        <p:spPr>
          <a:xfrm>
            <a:off x="2728913" y="1593850"/>
            <a:ext cx="763587" cy="306388"/>
          </a:xfrm>
          <a:prstGeom prst="rightArrow">
            <a:avLst>
              <a:gd name="adj1" fmla="val 50000"/>
              <a:gd name="adj2" fmla="val 62305"/>
            </a:avLst>
          </a:prstGeom>
          <a:solidFill>
            <a:srgbClr val="006666"/>
          </a:solidFill>
          <a:ln w="9525">
            <a:noFill/>
          </a:ln>
        </p:spPr>
        <p:txBody>
          <a:bodyPr/>
          <a:lstStyle/>
          <a:p>
            <a:endParaRPr lang="zh-CN" altLang="en-US"/>
          </a:p>
        </p:txBody>
      </p:sp>
      <p:sp>
        <p:nvSpPr>
          <p:cNvPr id="1243158" name="右箭头 1243157"/>
          <p:cNvSpPr/>
          <p:nvPr/>
        </p:nvSpPr>
        <p:spPr>
          <a:xfrm rot="10800000">
            <a:off x="5735638" y="1593850"/>
            <a:ext cx="690562" cy="306388"/>
          </a:xfrm>
          <a:prstGeom prst="rightArrow">
            <a:avLst>
              <a:gd name="adj1" fmla="val 50000"/>
              <a:gd name="adj2" fmla="val 56347"/>
            </a:avLst>
          </a:prstGeom>
          <a:solidFill>
            <a:srgbClr val="006666"/>
          </a:solidFill>
          <a:ln w="9525">
            <a:noFill/>
          </a:ln>
        </p:spPr>
        <p:txBody>
          <a:bodyPr/>
          <a:lstStyle/>
          <a:p>
            <a:endParaRPr lang="zh-CN" altLang="en-US"/>
          </a:p>
        </p:txBody>
      </p:sp>
      <p:sp>
        <p:nvSpPr>
          <p:cNvPr id="1243159" name="下箭头 1243158"/>
          <p:cNvSpPr/>
          <p:nvPr/>
        </p:nvSpPr>
        <p:spPr>
          <a:xfrm>
            <a:off x="4344988" y="2127250"/>
            <a:ext cx="379412" cy="228600"/>
          </a:xfrm>
          <a:prstGeom prst="downArrow">
            <a:avLst>
              <a:gd name="adj1" fmla="val 50000"/>
              <a:gd name="adj2" fmla="val 25000"/>
            </a:avLst>
          </a:prstGeom>
          <a:solidFill>
            <a:srgbClr val="FF0000"/>
          </a:solidFill>
          <a:ln w="9525" cap="flat" cmpd="sng">
            <a:solidFill>
              <a:srgbClr val="FF0000"/>
            </a:solidFill>
            <a:prstDash val="solid"/>
            <a:miter/>
            <a:headEnd type="none" w="med" len="med"/>
            <a:tailEnd type="none" w="med" len="med"/>
          </a:ln>
        </p:spPr>
        <p:txBody>
          <a:bodyPr/>
          <a:lstStyle/>
          <a:p>
            <a:endParaRPr lang="zh-CN" altLang="en-US"/>
          </a:p>
        </p:txBody>
      </p:sp>
      <p:sp>
        <p:nvSpPr>
          <p:cNvPr id="1243160" name="下箭头 1243159"/>
          <p:cNvSpPr/>
          <p:nvPr/>
        </p:nvSpPr>
        <p:spPr>
          <a:xfrm>
            <a:off x="1420813" y="2117725"/>
            <a:ext cx="381000" cy="228600"/>
          </a:xfrm>
          <a:prstGeom prst="downArrow">
            <a:avLst>
              <a:gd name="adj1" fmla="val 50000"/>
              <a:gd name="adj2" fmla="val 25000"/>
            </a:avLst>
          </a:prstGeom>
          <a:solidFill>
            <a:srgbClr val="006666"/>
          </a:solidFill>
          <a:ln w="9525" cap="flat" cmpd="sng">
            <a:solidFill>
              <a:srgbClr val="003366"/>
            </a:solidFill>
            <a:prstDash val="solid"/>
            <a:miter/>
            <a:headEnd type="none" w="med" len="med"/>
            <a:tailEnd type="none" w="med" len="med"/>
          </a:ln>
        </p:spPr>
        <p:txBody>
          <a:bodyPr/>
          <a:lstStyle/>
          <a:p>
            <a:endParaRPr lang="zh-CN" altLang="en-US"/>
          </a:p>
        </p:txBody>
      </p:sp>
      <p:sp>
        <p:nvSpPr>
          <p:cNvPr id="1243161" name="下箭头 1243160"/>
          <p:cNvSpPr/>
          <p:nvPr/>
        </p:nvSpPr>
        <p:spPr>
          <a:xfrm>
            <a:off x="7423150" y="2133600"/>
            <a:ext cx="382588" cy="228600"/>
          </a:xfrm>
          <a:prstGeom prst="downArrow">
            <a:avLst>
              <a:gd name="adj1" fmla="val 50000"/>
              <a:gd name="adj2" fmla="val 25000"/>
            </a:avLst>
          </a:prstGeom>
          <a:solidFill>
            <a:srgbClr val="006666"/>
          </a:solidFill>
          <a:ln w="9525" cap="flat" cmpd="sng">
            <a:solidFill>
              <a:srgbClr val="003366"/>
            </a:solidFill>
            <a:prstDash val="solid"/>
            <a:miter/>
            <a:headEnd type="none" w="med" len="med"/>
            <a:tailEnd type="none" w="med" len="med"/>
          </a:ln>
        </p:spPr>
        <p:txBody>
          <a:bodyPr/>
          <a:lstStyle/>
          <a:p>
            <a:endParaRPr lang="zh-CN" altLang="en-US"/>
          </a:p>
        </p:txBody>
      </p:sp>
      <p:sp>
        <p:nvSpPr>
          <p:cNvPr id="1243162" name="矩形 1243161"/>
          <p:cNvSpPr/>
          <p:nvPr/>
        </p:nvSpPr>
        <p:spPr>
          <a:xfrm>
            <a:off x="495300" y="2363788"/>
            <a:ext cx="2233613" cy="1657350"/>
          </a:xfrm>
          <a:prstGeom prst="rect">
            <a:avLst/>
          </a:prstGeom>
          <a:noFill/>
          <a:ln w="9525" cap="flat" cmpd="sng">
            <a:solidFill>
              <a:schemeClr val="tx1"/>
            </a:solidFill>
            <a:prstDash val="solid"/>
            <a:miter/>
            <a:headEnd type="none" w="med" len="med"/>
            <a:tailEnd type="none" w="med" len="med"/>
          </a:ln>
        </p:spPr>
        <p:txBody>
          <a:bodyPr lIns="84127" tIns="42064" rIns="84127" bIns="42064" anchor="ctr"/>
          <a:lstStyle/>
          <a:p>
            <a:pPr defTabSz="841375"/>
            <a:r>
              <a:rPr lang="zh-CN" altLang="en-US" sz="2500" b="1" dirty="0">
                <a:solidFill>
                  <a:srgbClr val="003366"/>
                </a:solidFill>
                <a:latin typeface="Arial" panose="020B0604020202020204" pitchFamily="34" charset="0"/>
                <a:ea typeface="楷体_GB2312" panose="02010609030101010101" charset="-122"/>
              </a:rPr>
              <a:t>公司管理层</a:t>
            </a:r>
          </a:p>
          <a:p>
            <a:pPr defTabSz="841375"/>
            <a:endParaRPr lang="zh-CN" altLang="en-US" sz="2500" b="1" dirty="0">
              <a:solidFill>
                <a:srgbClr val="003366"/>
              </a:solidFill>
              <a:latin typeface="Arial" panose="020B0604020202020204" pitchFamily="34" charset="0"/>
              <a:ea typeface="楷体_GB2312" panose="02010609030101010101" charset="-122"/>
            </a:endParaRPr>
          </a:p>
          <a:p>
            <a:pPr defTabSz="841375"/>
            <a:r>
              <a:rPr lang="zh-CN" altLang="en-US" sz="2500" b="1" dirty="0">
                <a:solidFill>
                  <a:srgbClr val="003366"/>
                </a:solidFill>
                <a:latin typeface="Arial" panose="020B0604020202020204" pitchFamily="34" charset="0"/>
                <a:ea typeface="楷体_GB2312" panose="02010609030101010101" charset="-122"/>
              </a:rPr>
              <a:t>自我评价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1243159"/>
                                        </p:tgtEl>
                                        <p:attrNameLst>
                                          <p:attrName>style.visibility</p:attrName>
                                        </p:attrNameLst>
                                      </p:cBhvr>
                                      <p:to>
                                        <p:strVal val="visible"/>
                                      </p:to>
                                    </p:set>
                                    <p:anim calcmode="lin" valueType="num">
                                      <p:cBhvr>
                                        <p:cTn id="7" dur="500" fill="hold"/>
                                        <p:tgtEl>
                                          <p:spTgt spid="1243159"/>
                                        </p:tgtEl>
                                        <p:attrNameLst>
                                          <p:attrName>ppt_x</p:attrName>
                                        </p:attrNameLst>
                                      </p:cBhvr>
                                      <p:tavLst>
                                        <p:tav tm="0">
                                          <p:val>
                                            <p:strVal val="#ppt_x"/>
                                          </p:val>
                                        </p:tav>
                                        <p:tav tm="100000">
                                          <p:val>
                                            <p:strVal val="#ppt_x"/>
                                          </p:val>
                                        </p:tav>
                                      </p:tavLst>
                                    </p:anim>
                                    <p:anim calcmode="lin" valueType="num">
                                      <p:cBhvr>
                                        <p:cTn id="8" dur="500" fill="hold"/>
                                        <p:tgtEl>
                                          <p:spTgt spid="1243159"/>
                                        </p:tgtEl>
                                        <p:attrNameLst>
                                          <p:attrName>ppt_y</p:attrName>
                                        </p:attrNameLst>
                                      </p:cBhvr>
                                      <p:tavLst>
                                        <p:tav tm="0">
                                          <p:val>
                                            <p:strVal val="#ppt_y-#ppt_h/2"/>
                                          </p:val>
                                        </p:tav>
                                        <p:tav tm="100000">
                                          <p:val>
                                            <p:strVal val="#ppt_y"/>
                                          </p:val>
                                        </p:tav>
                                      </p:tavLst>
                                    </p:anim>
                                    <p:anim calcmode="lin" valueType="num">
                                      <p:cBhvr>
                                        <p:cTn id="9" dur="500" fill="hold"/>
                                        <p:tgtEl>
                                          <p:spTgt spid="1243159"/>
                                        </p:tgtEl>
                                        <p:attrNameLst>
                                          <p:attrName>ppt_w</p:attrName>
                                        </p:attrNameLst>
                                      </p:cBhvr>
                                      <p:tavLst>
                                        <p:tav tm="0">
                                          <p:val>
                                            <p:strVal val="#ppt_w"/>
                                          </p:val>
                                        </p:tav>
                                        <p:tav tm="100000">
                                          <p:val>
                                            <p:strVal val="#ppt_w"/>
                                          </p:val>
                                        </p:tav>
                                      </p:tavLst>
                                    </p:anim>
                                    <p:anim calcmode="lin" valueType="num">
                                      <p:cBhvr>
                                        <p:cTn id="10" dur="500" fill="hold"/>
                                        <p:tgtEl>
                                          <p:spTgt spid="1243159"/>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8" presetClass="entr" presetSubtype="16" fill="hold" grpId="0" nodeType="afterEffect">
                                  <p:stCondLst>
                                    <p:cond delay="0"/>
                                  </p:stCondLst>
                                  <p:childTnLst>
                                    <p:set>
                                      <p:cBhvr>
                                        <p:cTn id="13" dur="1" fill="hold">
                                          <p:stCondLst>
                                            <p:cond delay="0"/>
                                          </p:stCondLst>
                                        </p:cTn>
                                        <p:tgtEl>
                                          <p:spTgt spid="1243139"/>
                                        </p:tgtEl>
                                        <p:attrNameLst>
                                          <p:attrName>style.visibility</p:attrName>
                                        </p:attrNameLst>
                                      </p:cBhvr>
                                      <p:to>
                                        <p:strVal val="visible"/>
                                      </p:to>
                                    </p:set>
                                    <p:animEffect transition="in" filter="diamond(in)">
                                      <p:cBhvr>
                                        <p:cTn id="14" dur="500"/>
                                        <p:tgtEl>
                                          <p:spTgt spid="1243139"/>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1243140"/>
                                        </p:tgtEl>
                                        <p:attrNameLst>
                                          <p:attrName>style.visibility</p:attrName>
                                        </p:attrNameLst>
                                      </p:cBhvr>
                                      <p:to>
                                        <p:strVal val="visible"/>
                                      </p:to>
                                    </p:set>
                                    <p:animEffect transition="in" filter="diamond(in)">
                                      <p:cBhvr>
                                        <p:cTn id="19" dur="500"/>
                                        <p:tgtEl>
                                          <p:spTgt spid="1243140"/>
                                        </p:tgtEl>
                                      </p:cBhvr>
                                    </p:animEffect>
                                  </p:childTnLst>
                                </p:cTn>
                              </p:par>
                            </p:childTnLst>
                          </p:cTn>
                        </p:par>
                        <p:par>
                          <p:cTn id="20" fill="hold">
                            <p:stCondLst>
                              <p:cond delay="500"/>
                            </p:stCondLst>
                            <p:childTnLst>
                              <p:par>
                                <p:cTn id="21" presetID="8" presetClass="entr" presetSubtype="16" fill="hold" grpId="0" nodeType="afterEffect">
                                  <p:stCondLst>
                                    <p:cond delay="0"/>
                                  </p:stCondLst>
                                  <p:childTnLst>
                                    <p:set>
                                      <p:cBhvr>
                                        <p:cTn id="22" dur="1" fill="hold">
                                          <p:stCondLst>
                                            <p:cond delay="0"/>
                                          </p:stCondLst>
                                        </p:cTn>
                                        <p:tgtEl>
                                          <p:spTgt spid="1243141"/>
                                        </p:tgtEl>
                                        <p:attrNameLst>
                                          <p:attrName>style.visibility</p:attrName>
                                        </p:attrNameLst>
                                      </p:cBhvr>
                                      <p:to>
                                        <p:strVal val="visible"/>
                                      </p:to>
                                    </p:set>
                                    <p:animEffect transition="in" filter="diamond(in)">
                                      <p:cBhvr>
                                        <p:cTn id="23" dur="500"/>
                                        <p:tgtEl>
                                          <p:spTgt spid="1243141"/>
                                        </p:tgtEl>
                                      </p:cBhvr>
                                    </p:animEffect>
                                  </p:childTnLst>
                                </p:cTn>
                              </p:par>
                            </p:childTnLst>
                          </p:cTn>
                        </p:par>
                        <p:par>
                          <p:cTn id="24" fill="hold">
                            <p:stCondLst>
                              <p:cond delay="1000"/>
                            </p:stCondLst>
                            <p:childTnLst>
                              <p:par>
                                <p:cTn id="25" presetID="17" presetClass="entr" presetSubtype="8" fill="hold" nodeType="afterEffect">
                                  <p:stCondLst>
                                    <p:cond delay="0"/>
                                  </p:stCondLst>
                                  <p:childTnLst>
                                    <p:set>
                                      <p:cBhvr>
                                        <p:cTn id="26" dur="1" fill="hold">
                                          <p:stCondLst>
                                            <p:cond delay="0"/>
                                          </p:stCondLst>
                                        </p:cTn>
                                        <p:tgtEl>
                                          <p:spTgt spid="1243157"/>
                                        </p:tgtEl>
                                        <p:attrNameLst>
                                          <p:attrName>style.visibility</p:attrName>
                                        </p:attrNameLst>
                                      </p:cBhvr>
                                      <p:to>
                                        <p:strVal val="visible"/>
                                      </p:to>
                                    </p:set>
                                    <p:anim calcmode="lin" valueType="num">
                                      <p:cBhvr>
                                        <p:cTn id="27" dur="500" fill="hold"/>
                                        <p:tgtEl>
                                          <p:spTgt spid="1243157"/>
                                        </p:tgtEl>
                                        <p:attrNameLst>
                                          <p:attrName>ppt_x</p:attrName>
                                        </p:attrNameLst>
                                      </p:cBhvr>
                                      <p:tavLst>
                                        <p:tav tm="0">
                                          <p:val>
                                            <p:strVal val="#ppt_x-#ppt_w/2"/>
                                          </p:val>
                                        </p:tav>
                                        <p:tav tm="100000">
                                          <p:val>
                                            <p:strVal val="#ppt_x"/>
                                          </p:val>
                                        </p:tav>
                                      </p:tavLst>
                                    </p:anim>
                                    <p:anim calcmode="lin" valueType="num">
                                      <p:cBhvr>
                                        <p:cTn id="28" dur="500" fill="hold"/>
                                        <p:tgtEl>
                                          <p:spTgt spid="1243157"/>
                                        </p:tgtEl>
                                        <p:attrNameLst>
                                          <p:attrName>ppt_y</p:attrName>
                                        </p:attrNameLst>
                                      </p:cBhvr>
                                      <p:tavLst>
                                        <p:tav tm="0">
                                          <p:val>
                                            <p:strVal val="#ppt_y"/>
                                          </p:val>
                                        </p:tav>
                                        <p:tav tm="100000">
                                          <p:val>
                                            <p:strVal val="#ppt_y"/>
                                          </p:val>
                                        </p:tav>
                                      </p:tavLst>
                                    </p:anim>
                                    <p:anim calcmode="lin" valueType="num">
                                      <p:cBhvr>
                                        <p:cTn id="29" dur="500" fill="hold"/>
                                        <p:tgtEl>
                                          <p:spTgt spid="1243157"/>
                                        </p:tgtEl>
                                        <p:attrNameLst>
                                          <p:attrName>ppt_w</p:attrName>
                                        </p:attrNameLst>
                                      </p:cBhvr>
                                      <p:tavLst>
                                        <p:tav tm="0">
                                          <p:val>
                                            <p:fltVal val="0"/>
                                          </p:val>
                                        </p:tav>
                                        <p:tav tm="100000">
                                          <p:val>
                                            <p:strVal val="#ppt_w"/>
                                          </p:val>
                                        </p:tav>
                                      </p:tavLst>
                                    </p:anim>
                                    <p:anim calcmode="lin" valueType="num">
                                      <p:cBhvr>
                                        <p:cTn id="30" dur="500" fill="hold"/>
                                        <p:tgtEl>
                                          <p:spTgt spid="1243157"/>
                                        </p:tgtEl>
                                        <p:attrNameLst>
                                          <p:attrName>ppt_h</p:attrName>
                                        </p:attrNameLst>
                                      </p:cBhvr>
                                      <p:tavLst>
                                        <p:tav tm="0">
                                          <p:val>
                                            <p:strVal val="#ppt_h"/>
                                          </p:val>
                                        </p:tav>
                                        <p:tav tm="100000">
                                          <p:val>
                                            <p:strVal val="#ppt_h"/>
                                          </p:val>
                                        </p:tav>
                                      </p:tavLst>
                                    </p:anim>
                                  </p:childTnLst>
                                </p:cTn>
                              </p:par>
                            </p:childTnLst>
                          </p:cTn>
                        </p:par>
                        <p:par>
                          <p:cTn id="31" fill="hold">
                            <p:stCondLst>
                              <p:cond delay="1500"/>
                            </p:stCondLst>
                            <p:childTnLst>
                              <p:par>
                                <p:cTn id="32" presetID="17" presetClass="entr" presetSubtype="1" fill="hold" nodeType="afterEffect">
                                  <p:stCondLst>
                                    <p:cond delay="0"/>
                                  </p:stCondLst>
                                  <p:childTnLst>
                                    <p:set>
                                      <p:cBhvr>
                                        <p:cTn id="33" dur="1" fill="hold">
                                          <p:stCondLst>
                                            <p:cond delay="0"/>
                                          </p:stCondLst>
                                        </p:cTn>
                                        <p:tgtEl>
                                          <p:spTgt spid="1243160"/>
                                        </p:tgtEl>
                                        <p:attrNameLst>
                                          <p:attrName>style.visibility</p:attrName>
                                        </p:attrNameLst>
                                      </p:cBhvr>
                                      <p:to>
                                        <p:strVal val="visible"/>
                                      </p:to>
                                    </p:set>
                                    <p:anim calcmode="lin" valueType="num">
                                      <p:cBhvr>
                                        <p:cTn id="34" dur="500" fill="hold"/>
                                        <p:tgtEl>
                                          <p:spTgt spid="1243160"/>
                                        </p:tgtEl>
                                        <p:attrNameLst>
                                          <p:attrName>ppt_x</p:attrName>
                                        </p:attrNameLst>
                                      </p:cBhvr>
                                      <p:tavLst>
                                        <p:tav tm="0">
                                          <p:val>
                                            <p:strVal val="#ppt_x"/>
                                          </p:val>
                                        </p:tav>
                                        <p:tav tm="100000">
                                          <p:val>
                                            <p:strVal val="#ppt_x"/>
                                          </p:val>
                                        </p:tav>
                                      </p:tavLst>
                                    </p:anim>
                                    <p:anim calcmode="lin" valueType="num">
                                      <p:cBhvr>
                                        <p:cTn id="35" dur="500" fill="hold"/>
                                        <p:tgtEl>
                                          <p:spTgt spid="1243160"/>
                                        </p:tgtEl>
                                        <p:attrNameLst>
                                          <p:attrName>ppt_y</p:attrName>
                                        </p:attrNameLst>
                                      </p:cBhvr>
                                      <p:tavLst>
                                        <p:tav tm="0">
                                          <p:val>
                                            <p:strVal val="#ppt_y-#ppt_h/2"/>
                                          </p:val>
                                        </p:tav>
                                        <p:tav tm="100000">
                                          <p:val>
                                            <p:strVal val="#ppt_y"/>
                                          </p:val>
                                        </p:tav>
                                      </p:tavLst>
                                    </p:anim>
                                    <p:anim calcmode="lin" valueType="num">
                                      <p:cBhvr>
                                        <p:cTn id="36" dur="500" fill="hold"/>
                                        <p:tgtEl>
                                          <p:spTgt spid="1243160"/>
                                        </p:tgtEl>
                                        <p:attrNameLst>
                                          <p:attrName>ppt_w</p:attrName>
                                        </p:attrNameLst>
                                      </p:cBhvr>
                                      <p:tavLst>
                                        <p:tav tm="0">
                                          <p:val>
                                            <p:strVal val="#ppt_w"/>
                                          </p:val>
                                        </p:tav>
                                        <p:tav tm="100000">
                                          <p:val>
                                            <p:strVal val="#ppt_w"/>
                                          </p:val>
                                        </p:tav>
                                      </p:tavLst>
                                    </p:anim>
                                    <p:anim calcmode="lin" valueType="num">
                                      <p:cBhvr>
                                        <p:cTn id="37" dur="500" fill="hold"/>
                                        <p:tgtEl>
                                          <p:spTgt spid="1243160"/>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8" presetClass="entr" presetSubtype="16" fill="hold" grpId="0" nodeType="afterEffect">
                                  <p:stCondLst>
                                    <p:cond delay="0"/>
                                  </p:stCondLst>
                                  <p:childTnLst>
                                    <p:set>
                                      <p:cBhvr>
                                        <p:cTn id="40" dur="1" fill="hold">
                                          <p:stCondLst>
                                            <p:cond delay="0"/>
                                          </p:stCondLst>
                                        </p:cTn>
                                        <p:tgtEl>
                                          <p:spTgt spid="1243162"/>
                                        </p:tgtEl>
                                        <p:attrNameLst>
                                          <p:attrName>style.visibility</p:attrName>
                                        </p:attrNameLst>
                                      </p:cBhvr>
                                      <p:to>
                                        <p:strVal val="visible"/>
                                      </p:to>
                                    </p:set>
                                    <p:animEffect transition="in" filter="diamond(in)">
                                      <p:cBhvr>
                                        <p:cTn id="41" dur="500"/>
                                        <p:tgtEl>
                                          <p:spTgt spid="1243162"/>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nodeType="clickEffect">
                                  <p:stCondLst>
                                    <p:cond delay="0"/>
                                  </p:stCondLst>
                                  <p:childTnLst>
                                    <p:set>
                                      <p:cBhvr>
                                        <p:cTn id="45" dur="1" fill="hold">
                                          <p:stCondLst>
                                            <p:cond delay="0"/>
                                          </p:stCondLst>
                                        </p:cTn>
                                        <p:tgtEl>
                                          <p:spTgt spid="1243142"/>
                                        </p:tgtEl>
                                        <p:attrNameLst>
                                          <p:attrName>style.visibility</p:attrName>
                                        </p:attrNameLst>
                                      </p:cBhvr>
                                      <p:to>
                                        <p:strVal val="visible"/>
                                      </p:to>
                                    </p:set>
                                    <p:animEffect transition="in" filter="box(in)">
                                      <p:cBhvr>
                                        <p:cTn id="46" dur="500"/>
                                        <p:tgtEl>
                                          <p:spTgt spid="1243142"/>
                                        </p:tgtEl>
                                      </p:cBhvr>
                                    </p:animEffect>
                                  </p:childTnLst>
                                </p:cTn>
                              </p:par>
                            </p:childTnLst>
                          </p:cTn>
                        </p:par>
                        <p:par>
                          <p:cTn id="47" fill="hold">
                            <p:stCondLst>
                              <p:cond delay="500"/>
                            </p:stCondLst>
                            <p:childTnLst>
                              <p:par>
                                <p:cTn id="48" presetID="4" presetClass="entr" presetSubtype="16" fill="hold" grpId="0" nodeType="afterEffect">
                                  <p:stCondLst>
                                    <p:cond delay="0"/>
                                  </p:stCondLst>
                                  <p:childTnLst>
                                    <p:set>
                                      <p:cBhvr>
                                        <p:cTn id="49" dur="1" fill="hold">
                                          <p:stCondLst>
                                            <p:cond delay="0"/>
                                          </p:stCondLst>
                                        </p:cTn>
                                        <p:tgtEl>
                                          <p:spTgt spid="1243143"/>
                                        </p:tgtEl>
                                        <p:attrNameLst>
                                          <p:attrName>style.visibility</p:attrName>
                                        </p:attrNameLst>
                                      </p:cBhvr>
                                      <p:to>
                                        <p:strVal val="visible"/>
                                      </p:to>
                                    </p:set>
                                    <p:animEffect transition="in" filter="box(in)">
                                      <p:cBhvr>
                                        <p:cTn id="50" dur="500"/>
                                        <p:tgtEl>
                                          <p:spTgt spid="1243143"/>
                                        </p:tgtEl>
                                      </p:cBhvr>
                                    </p:animEffect>
                                  </p:childTnLst>
                                </p:cTn>
                              </p:par>
                            </p:childTnLst>
                          </p:cTn>
                        </p:par>
                        <p:par>
                          <p:cTn id="51" fill="hold">
                            <p:stCondLst>
                              <p:cond delay="1000"/>
                            </p:stCondLst>
                            <p:childTnLst>
                              <p:par>
                                <p:cTn id="52" presetID="17" presetClass="entr" presetSubtype="2" fill="hold" nodeType="afterEffect">
                                  <p:stCondLst>
                                    <p:cond delay="0"/>
                                  </p:stCondLst>
                                  <p:childTnLst>
                                    <p:set>
                                      <p:cBhvr>
                                        <p:cTn id="53" dur="1" fill="hold">
                                          <p:stCondLst>
                                            <p:cond delay="0"/>
                                          </p:stCondLst>
                                        </p:cTn>
                                        <p:tgtEl>
                                          <p:spTgt spid="1243158"/>
                                        </p:tgtEl>
                                        <p:attrNameLst>
                                          <p:attrName>style.visibility</p:attrName>
                                        </p:attrNameLst>
                                      </p:cBhvr>
                                      <p:to>
                                        <p:strVal val="visible"/>
                                      </p:to>
                                    </p:set>
                                    <p:anim calcmode="lin" valueType="num">
                                      <p:cBhvr>
                                        <p:cTn id="54" dur="500" fill="hold"/>
                                        <p:tgtEl>
                                          <p:spTgt spid="1243158"/>
                                        </p:tgtEl>
                                        <p:attrNameLst>
                                          <p:attrName>ppt_x</p:attrName>
                                        </p:attrNameLst>
                                      </p:cBhvr>
                                      <p:tavLst>
                                        <p:tav tm="0">
                                          <p:val>
                                            <p:strVal val="#ppt_x+#ppt_w/2"/>
                                          </p:val>
                                        </p:tav>
                                        <p:tav tm="100000">
                                          <p:val>
                                            <p:strVal val="#ppt_x"/>
                                          </p:val>
                                        </p:tav>
                                      </p:tavLst>
                                    </p:anim>
                                    <p:anim calcmode="lin" valueType="num">
                                      <p:cBhvr>
                                        <p:cTn id="55" dur="500" fill="hold"/>
                                        <p:tgtEl>
                                          <p:spTgt spid="1243158"/>
                                        </p:tgtEl>
                                        <p:attrNameLst>
                                          <p:attrName>ppt_y</p:attrName>
                                        </p:attrNameLst>
                                      </p:cBhvr>
                                      <p:tavLst>
                                        <p:tav tm="0">
                                          <p:val>
                                            <p:strVal val="#ppt_y"/>
                                          </p:val>
                                        </p:tav>
                                        <p:tav tm="100000">
                                          <p:val>
                                            <p:strVal val="#ppt_y"/>
                                          </p:val>
                                        </p:tav>
                                      </p:tavLst>
                                    </p:anim>
                                    <p:anim calcmode="lin" valueType="num">
                                      <p:cBhvr>
                                        <p:cTn id="56" dur="500" fill="hold"/>
                                        <p:tgtEl>
                                          <p:spTgt spid="1243158"/>
                                        </p:tgtEl>
                                        <p:attrNameLst>
                                          <p:attrName>ppt_w</p:attrName>
                                        </p:attrNameLst>
                                      </p:cBhvr>
                                      <p:tavLst>
                                        <p:tav tm="0">
                                          <p:val>
                                            <p:fltVal val="0"/>
                                          </p:val>
                                        </p:tav>
                                        <p:tav tm="100000">
                                          <p:val>
                                            <p:strVal val="#ppt_w"/>
                                          </p:val>
                                        </p:tav>
                                      </p:tavLst>
                                    </p:anim>
                                    <p:anim calcmode="lin" valueType="num">
                                      <p:cBhvr>
                                        <p:cTn id="57" dur="500" fill="hold"/>
                                        <p:tgtEl>
                                          <p:spTgt spid="1243158"/>
                                        </p:tgtEl>
                                        <p:attrNameLst>
                                          <p:attrName>ppt_h</p:attrName>
                                        </p:attrNameLst>
                                      </p:cBhvr>
                                      <p:tavLst>
                                        <p:tav tm="0">
                                          <p:val>
                                            <p:strVal val="#ppt_h"/>
                                          </p:val>
                                        </p:tav>
                                        <p:tav tm="100000">
                                          <p:val>
                                            <p:strVal val="#ppt_h"/>
                                          </p:val>
                                        </p:tav>
                                      </p:tavLst>
                                    </p:anim>
                                  </p:childTnLst>
                                </p:cTn>
                              </p:par>
                            </p:childTnLst>
                          </p:cTn>
                        </p:par>
                        <p:par>
                          <p:cTn id="58" fill="hold">
                            <p:stCondLst>
                              <p:cond delay="1500"/>
                            </p:stCondLst>
                            <p:childTnLst>
                              <p:par>
                                <p:cTn id="59" presetID="17" presetClass="entr" presetSubtype="1" fill="hold" nodeType="afterEffect">
                                  <p:stCondLst>
                                    <p:cond delay="0"/>
                                  </p:stCondLst>
                                  <p:childTnLst>
                                    <p:set>
                                      <p:cBhvr>
                                        <p:cTn id="60" dur="1" fill="hold">
                                          <p:stCondLst>
                                            <p:cond delay="0"/>
                                          </p:stCondLst>
                                        </p:cTn>
                                        <p:tgtEl>
                                          <p:spTgt spid="1243161"/>
                                        </p:tgtEl>
                                        <p:attrNameLst>
                                          <p:attrName>style.visibility</p:attrName>
                                        </p:attrNameLst>
                                      </p:cBhvr>
                                      <p:to>
                                        <p:strVal val="visible"/>
                                      </p:to>
                                    </p:set>
                                    <p:anim calcmode="lin" valueType="num">
                                      <p:cBhvr>
                                        <p:cTn id="61" dur="500" fill="hold"/>
                                        <p:tgtEl>
                                          <p:spTgt spid="1243161"/>
                                        </p:tgtEl>
                                        <p:attrNameLst>
                                          <p:attrName>ppt_x</p:attrName>
                                        </p:attrNameLst>
                                      </p:cBhvr>
                                      <p:tavLst>
                                        <p:tav tm="0">
                                          <p:val>
                                            <p:strVal val="#ppt_x"/>
                                          </p:val>
                                        </p:tav>
                                        <p:tav tm="100000">
                                          <p:val>
                                            <p:strVal val="#ppt_x"/>
                                          </p:val>
                                        </p:tav>
                                      </p:tavLst>
                                    </p:anim>
                                    <p:anim calcmode="lin" valueType="num">
                                      <p:cBhvr>
                                        <p:cTn id="62" dur="500" fill="hold"/>
                                        <p:tgtEl>
                                          <p:spTgt spid="1243161"/>
                                        </p:tgtEl>
                                        <p:attrNameLst>
                                          <p:attrName>ppt_y</p:attrName>
                                        </p:attrNameLst>
                                      </p:cBhvr>
                                      <p:tavLst>
                                        <p:tav tm="0">
                                          <p:val>
                                            <p:strVal val="#ppt_y-#ppt_h/2"/>
                                          </p:val>
                                        </p:tav>
                                        <p:tav tm="100000">
                                          <p:val>
                                            <p:strVal val="#ppt_y"/>
                                          </p:val>
                                        </p:tav>
                                      </p:tavLst>
                                    </p:anim>
                                    <p:anim calcmode="lin" valueType="num">
                                      <p:cBhvr>
                                        <p:cTn id="63" dur="500" fill="hold"/>
                                        <p:tgtEl>
                                          <p:spTgt spid="1243161"/>
                                        </p:tgtEl>
                                        <p:attrNameLst>
                                          <p:attrName>ppt_w</p:attrName>
                                        </p:attrNameLst>
                                      </p:cBhvr>
                                      <p:tavLst>
                                        <p:tav tm="0">
                                          <p:val>
                                            <p:strVal val="#ppt_w"/>
                                          </p:val>
                                        </p:tav>
                                        <p:tav tm="100000">
                                          <p:val>
                                            <p:strVal val="#ppt_w"/>
                                          </p:val>
                                        </p:tav>
                                      </p:tavLst>
                                    </p:anim>
                                    <p:anim calcmode="lin" valueType="num">
                                      <p:cBhvr>
                                        <p:cTn id="64" dur="500" fill="hold"/>
                                        <p:tgtEl>
                                          <p:spTgt spid="1243161"/>
                                        </p:tgtEl>
                                        <p:attrNameLst>
                                          <p:attrName>ppt_h</p:attrName>
                                        </p:attrNameLst>
                                      </p:cBhvr>
                                      <p:tavLst>
                                        <p:tav tm="0">
                                          <p:val>
                                            <p:fltVal val="0"/>
                                          </p:val>
                                        </p:tav>
                                        <p:tav tm="100000">
                                          <p:val>
                                            <p:strVal val="#ppt_h"/>
                                          </p:val>
                                        </p:tav>
                                      </p:tavLst>
                                    </p:anim>
                                  </p:childTnLst>
                                </p:cTn>
                              </p:par>
                            </p:childTnLst>
                          </p:cTn>
                        </p:par>
                        <p:par>
                          <p:cTn id="65" fill="hold">
                            <p:stCondLst>
                              <p:cond delay="2000"/>
                            </p:stCondLst>
                            <p:childTnLst>
                              <p:par>
                                <p:cTn id="66" presetID="4" presetClass="entr" presetSubtype="16" fill="hold" grpId="0" nodeType="afterEffect">
                                  <p:stCondLst>
                                    <p:cond delay="0"/>
                                  </p:stCondLst>
                                  <p:childTnLst>
                                    <p:set>
                                      <p:cBhvr>
                                        <p:cTn id="67" dur="1" fill="hold">
                                          <p:stCondLst>
                                            <p:cond delay="0"/>
                                          </p:stCondLst>
                                        </p:cTn>
                                        <p:tgtEl>
                                          <p:spTgt spid="1243146"/>
                                        </p:tgtEl>
                                        <p:attrNameLst>
                                          <p:attrName>style.visibility</p:attrName>
                                        </p:attrNameLst>
                                      </p:cBhvr>
                                      <p:to>
                                        <p:strVal val="visible"/>
                                      </p:to>
                                    </p:set>
                                    <p:animEffect transition="in" filter="box(in)">
                                      <p:cBhvr>
                                        <p:cTn id="68" dur="500"/>
                                        <p:tgtEl>
                                          <p:spTgt spid="1243146"/>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1243149"/>
                                        </p:tgtEl>
                                        <p:attrNameLst>
                                          <p:attrName>style.visibility</p:attrName>
                                        </p:attrNameLst>
                                      </p:cBhvr>
                                      <p:to>
                                        <p:strVal val="visible"/>
                                      </p:to>
                                    </p:set>
                                    <p:animEffect transition="in" filter="diamond(in)">
                                      <p:cBhvr>
                                        <p:cTn id="73" dur="2000"/>
                                        <p:tgtEl>
                                          <p:spTgt spid="1243149"/>
                                        </p:tgtEl>
                                      </p:cBhvr>
                                    </p:animEffect>
                                  </p:childTnLst>
                                </p:cTn>
                              </p:par>
                            </p:childTnLst>
                          </p:cTn>
                        </p:par>
                        <p:par>
                          <p:cTn id="74" fill="hold">
                            <p:stCondLst>
                              <p:cond delay="2000"/>
                            </p:stCondLst>
                            <p:childTnLst>
                              <p:par>
                                <p:cTn id="75" presetID="17" presetClass="entr" presetSubtype="4" fill="hold" nodeType="afterEffect">
                                  <p:stCondLst>
                                    <p:cond delay="0"/>
                                  </p:stCondLst>
                                  <p:childTnLst>
                                    <p:set>
                                      <p:cBhvr>
                                        <p:cTn id="76" dur="1" fill="hold">
                                          <p:stCondLst>
                                            <p:cond delay="0"/>
                                          </p:stCondLst>
                                        </p:cTn>
                                        <p:tgtEl>
                                          <p:spTgt spid="1243155"/>
                                        </p:tgtEl>
                                        <p:attrNameLst>
                                          <p:attrName>style.visibility</p:attrName>
                                        </p:attrNameLst>
                                      </p:cBhvr>
                                      <p:to>
                                        <p:strVal val="visible"/>
                                      </p:to>
                                    </p:set>
                                    <p:anim calcmode="lin" valueType="num">
                                      <p:cBhvr>
                                        <p:cTn id="77" dur="500" fill="hold"/>
                                        <p:tgtEl>
                                          <p:spTgt spid="1243155"/>
                                        </p:tgtEl>
                                        <p:attrNameLst>
                                          <p:attrName>ppt_x</p:attrName>
                                        </p:attrNameLst>
                                      </p:cBhvr>
                                      <p:tavLst>
                                        <p:tav tm="0">
                                          <p:val>
                                            <p:strVal val="#ppt_x"/>
                                          </p:val>
                                        </p:tav>
                                        <p:tav tm="100000">
                                          <p:val>
                                            <p:strVal val="#ppt_x"/>
                                          </p:val>
                                        </p:tav>
                                      </p:tavLst>
                                    </p:anim>
                                    <p:anim calcmode="lin" valueType="num">
                                      <p:cBhvr>
                                        <p:cTn id="78" dur="500" fill="hold"/>
                                        <p:tgtEl>
                                          <p:spTgt spid="1243155"/>
                                        </p:tgtEl>
                                        <p:attrNameLst>
                                          <p:attrName>ppt_y</p:attrName>
                                        </p:attrNameLst>
                                      </p:cBhvr>
                                      <p:tavLst>
                                        <p:tav tm="0">
                                          <p:val>
                                            <p:strVal val="#ppt_y+#ppt_h/2"/>
                                          </p:val>
                                        </p:tav>
                                        <p:tav tm="100000">
                                          <p:val>
                                            <p:strVal val="#ppt_y"/>
                                          </p:val>
                                        </p:tav>
                                      </p:tavLst>
                                    </p:anim>
                                    <p:anim calcmode="lin" valueType="num">
                                      <p:cBhvr>
                                        <p:cTn id="79" dur="500" fill="hold"/>
                                        <p:tgtEl>
                                          <p:spTgt spid="1243155"/>
                                        </p:tgtEl>
                                        <p:attrNameLst>
                                          <p:attrName>ppt_w</p:attrName>
                                        </p:attrNameLst>
                                      </p:cBhvr>
                                      <p:tavLst>
                                        <p:tav tm="0">
                                          <p:val>
                                            <p:strVal val="#ppt_w"/>
                                          </p:val>
                                        </p:tav>
                                        <p:tav tm="100000">
                                          <p:val>
                                            <p:strVal val="#ppt_w"/>
                                          </p:val>
                                        </p:tav>
                                      </p:tavLst>
                                    </p:anim>
                                    <p:anim calcmode="lin" valueType="num">
                                      <p:cBhvr>
                                        <p:cTn id="80" dur="500" fill="hold"/>
                                        <p:tgtEl>
                                          <p:spTgt spid="1243155"/>
                                        </p:tgtEl>
                                        <p:attrNameLst>
                                          <p:attrName>ppt_h</p:attrName>
                                        </p:attrNameLst>
                                      </p:cBhvr>
                                      <p:tavLst>
                                        <p:tav tm="0">
                                          <p:val>
                                            <p:fltVal val="0"/>
                                          </p:val>
                                        </p:tav>
                                        <p:tav tm="100000">
                                          <p:val>
                                            <p:strVal val="#ppt_h"/>
                                          </p:val>
                                        </p:tav>
                                      </p:tavLst>
                                    </p:anim>
                                  </p:childTnLst>
                                </p:cTn>
                              </p:par>
                            </p:childTnLst>
                          </p:cTn>
                        </p:par>
                        <p:par>
                          <p:cTn id="81" fill="hold">
                            <p:stCondLst>
                              <p:cond delay="2500"/>
                            </p:stCondLst>
                            <p:childTnLst>
                              <p:par>
                                <p:cTn id="82" presetID="17" presetClass="entr" presetSubtype="4" fill="hold" nodeType="afterEffect">
                                  <p:stCondLst>
                                    <p:cond delay="0"/>
                                  </p:stCondLst>
                                  <p:childTnLst>
                                    <p:set>
                                      <p:cBhvr>
                                        <p:cTn id="83" dur="1" fill="hold">
                                          <p:stCondLst>
                                            <p:cond delay="0"/>
                                          </p:stCondLst>
                                        </p:cTn>
                                        <p:tgtEl>
                                          <p:spTgt spid="1243156"/>
                                        </p:tgtEl>
                                        <p:attrNameLst>
                                          <p:attrName>style.visibility</p:attrName>
                                        </p:attrNameLst>
                                      </p:cBhvr>
                                      <p:to>
                                        <p:strVal val="visible"/>
                                      </p:to>
                                    </p:set>
                                    <p:anim calcmode="lin" valueType="num">
                                      <p:cBhvr>
                                        <p:cTn id="84" dur="500" fill="hold"/>
                                        <p:tgtEl>
                                          <p:spTgt spid="1243156"/>
                                        </p:tgtEl>
                                        <p:attrNameLst>
                                          <p:attrName>ppt_x</p:attrName>
                                        </p:attrNameLst>
                                      </p:cBhvr>
                                      <p:tavLst>
                                        <p:tav tm="0">
                                          <p:val>
                                            <p:strVal val="#ppt_x"/>
                                          </p:val>
                                        </p:tav>
                                        <p:tav tm="100000">
                                          <p:val>
                                            <p:strVal val="#ppt_x"/>
                                          </p:val>
                                        </p:tav>
                                      </p:tavLst>
                                    </p:anim>
                                    <p:anim calcmode="lin" valueType="num">
                                      <p:cBhvr>
                                        <p:cTn id="85" dur="500" fill="hold"/>
                                        <p:tgtEl>
                                          <p:spTgt spid="1243156"/>
                                        </p:tgtEl>
                                        <p:attrNameLst>
                                          <p:attrName>ppt_y</p:attrName>
                                        </p:attrNameLst>
                                      </p:cBhvr>
                                      <p:tavLst>
                                        <p:tav tm="0">
                                          <p:val>
                                            <p:strVal val="#ppt_y+#ppt_h/2"/>
                                          </p:val>
                                        </p:tav>
                                        <p:tav tm="100000">
                                          <p:val>
                                            <p:strVal val="#ppt_y"/>
                                          </p:val>
                                        </p:tav>
                                      </p:tavLst>
                                    </p:anim>
                                    <p:anim calcmode="lin" valueType="num">
                                      <p:cBhvr>
                                        <p:cTn id="86" dur="500" fill="hold"/>
                                        <p:tgtEl>
                                          <p:spTgt spid="1243156"/>
                                        </p:tgtEl>
                                        <p:attrNameLst>
                                          <p:attrName>ppt_w</p:attrName>
                                        </p:attrNameLst>
                                      </p:cBhvr>
                                      <p:tavLst>
                                        <p:tav tm="0">
                                          <p:val>
                                            <p:strVal val="#ppt_w"/>
                                          </p:val>
                                        </p:tav>
                                        <p:tav tm="100000">
                                          <p:val>
                                            <p:strVal val="#ppt_w"/>
                                          </p:val>
                                        </p:tav>
                                      </p:tavLst>
                                    </p:anim>
                                    <p:anim calcmode="lin" valueType="num">
                                      <p:cBhvr>
                                        <p:cTn id="87" dur="500" fill="hold"/>
                                        <p:tgtEl>
                                          <p:spTgt spid="1243156"/>
                                        </p:tgtEl>
                                        <p:attrNameLst>
                                          <p:attrName>ppt_h</p:attrName>
                                        </p:attrNameLst>
                                      </p:cBhvr>
                                      <p:tavLst>
                                        <p:tav tm="0">
                                          <p:val>
                                            <p:fltVal val="0"/>
                                          </p:val>
                                        </p:tav>
                                        <p:tav tm="100000">
                                          <p:val>
                                            <p:strVal val="#ppt_h"/>
                                          </p:val>
                                        </p:tav>
                                      </p:tavLst>
                                    </p:anim>
                                  </p:childTnLst>
                                </p:cTn>
                              </p:par>
                            </p:childTnLst>
                          </p:cTn>
                        </p:par>
                        <p:par>
                          <p:cTn id="88" fill="hold">
                            <p:stCondLst>
                              <p:cond delay="3000"/>
                            </p:stCondLst>
                            <p:childTnLst>
                              <p:par>
                                <p:cTn id="89" presetID="8" presetClass="entr" presetSubtype="16" fill="hold" grpId="0" nodeType="afterEffect">
                                  <p:stCondLst>
                                    <p:cond delay="0"/>
                                  </p:stCondLst>
                                  <p:childTnLst>
                                    <p:set>
                                      <p:cBhvr>
                                        <p:cTn id="90" dur="1" fill="hold">
                                          <p:stCondLst>
                                            <p:cond delay="0"/>
                                          </p:stCondLst>
                                        </p:cTn>
                                        <p:tgtEl>
                                          <p:spTgt spid="1243147"/>
                                        </p:tgtEl>
                                        <p:attrNameLst>
                                          <p:attrName>style.visibility</p:attrName>
                                        </p:attrNameLst>
                                      </p:cBhvr>
                                      <p:to>
                                        <p:strVal val="visible"/>
                                      </p:to>
                                    </p:set>
                                    <p:animEffect transition="in" filter="diamond(in)">
                                      <p:cBhvr>
                                        <p:cTn id="91" dur="2000"/>
                                        <p:tgtEl>
                                          <p:spTgt spid="1243147"/>
                                        </p:tgtEl>
                                      </p:cBhvr>
                                    </p:animEffect>
                                  </p:childTnLst>
                                </p:cTn>
                              </p:par>
                            </p:childTnLst>
                          </p:cTn>
                        </p:par>
                        <p:par>
                          <p:cTn id="92" fill="hold">
                            <p:stCondLst>
                              <p:cond delay="5000"/>
                            </p:stCondLst>
                            <p:childTnLst>
                              <p:par>
                                <p:cTn id="93" presetID="8" presetClass="entr" presetSubtype="16" fill="hold" grpId="0" nodeType="afterEffect">
                                  <p:stCondLst>
                                    <p:cond delay="0"/>
                                  </p:stCondLst>
                                  <p:childTnLst>
                                    <p:set>
                                      <p:cBhvr>
                                        <p:cTn id="94" dur="1" fill="hold">
                                          <p:stCondLst>
                                            <p:cond delay="0"/>
                                          </p:stCondLst>
                                        </p:cTn>
                                        <p:tgtEl>
                                          <p:spTgt spid="1243148"/>
                                        </p:tgtEl>
                                        <p:attrNameLst>
                                          <p:attrName>style.visibility</p:attrName>
                                        </p:attrNameLst>
                                      </p:cBhvr>
                                      <p:to>
                                        <p:strVal val="visible"/>
                                      </p:to>
                                    </p:set>
                                    <p:animEffect transition="in" filter="diamond(in)">
                                      <p:cBhvr>
                                        <p:cTn id="95" dur="2000"/>
                                        <p:tgtEl>
                                          <p:spTgt spid="1243148"/>
                                        </p:tgtEl>
                                      </p:cBhvr>
                                    </p:animEffect>
                                  </p:childTnLst>
                                </p:cTn>
                              </p:par>
                            </p:childTnLst>
                          </p:cTn>
                        </p:par>
                        <p:par>
                          <p:cTn id="96" fill="hold">
                            <p:stCondLst>
                              <p:cond delay="7000"/>
                            </p:stCondLst>
                            <p:childTnLst>
                              <p:par>
                                <p:cTn id="97" presetID="17" presetClass="entr" presetSubtype="4" fill="hold" nodeType="afterEffect">
                                  <p:stCondLst>
                                    <p:cond delay="0"/>
                                  </p:stCondLst>
                                  <p:childTnLst>
                                    <p:set>
                                      <p:cBhvr>
                                        <p:cTn id="98" dur="1" fill="hold">
                                          <p:stCondLst>
                                            <p:cond delay="0"/>
                                          </p:stCondLst>
                                        </p:cTn>
                                        <p:tgtEl>
                                          <p:spTgt spid="1243152"/>
                                        </p:tgtEl>
                                        <p:attrNameLst>
                                          <p:attrName>style.visibility</p:attrName>
                                        </p:attrNameLst>
                                      </p:cBhvr>
                                      <p:to>
                                        <p:strVal val="visible"/>
                                      </p:to>
                                    </p:set>
                                    <p:anim calcmode="lin" valueType="num">
                                      <p:cBhvr>
                                        <p:cTn id="99" dur="500" fill="hold"/>
                                        <p:tgtEl>
                                          <p:spTgt spid="1243152"/>
                                        </p:tgtEl>
                                        <p:attrNameLst>
                                          <p:attrName>ppt_x</p:attrName>
                                        </p:attrNameLst>
                                      </p:cBhvr>
                                      <p:tavLst>
                                        <p:tav tm="0">
                                          <p:val>
                                            <p:strVal val="#ppt_x"/>
                                          </p:val>
                                        </p:tav>
                                        <p:tav tm="100000">
                                          <p:val>
                                            <p:strVal val="#ppt_x"/>
                                          </p:val>
                                        </p:tav>
                                      </p:tavLst>
                                    </p:anim>
                                    <p:anim calcmode="lin" valueType="num">
                                      <p:cBhvr>
                                        <p:cTn id="100" dur="500" fill="hold"/>
                                        <p:tgtEl>
                                          <p:spTgt spid="1243152"/>
                                        </p:tgtEl>
                                        <p:attrNameLst>
                                          <p:attrName>ppt_y</p:attrName>
                                        </p:attrNameLst>
                                      </p:cBhvr>
                                      <p:tavLst>
                                        <p:tav tm="0">
                                          <p:val>
                                            <p:strVal val="#ppt_y+#ppt_h/2"/>
                                          </p:val>
                                        </p:tav>
                                        <p:tav tm="100000">
                                          <p:val>
                                            <p:strVal val="#ppt_y"/>
                                          </p:val>
                                        </p:tav>
                                      </p:tavLst>
                                    </p:anim>
                                    <p:anim calcmode="lin" valueType="num">
                                      <p:cBhvr>
                                        <p:cTn id="101" dur="500" fill="hold"/>
                                        <p:tgtEl>
                                          <p:spTgt spid="1243152"/>
                                        </p:tgtEl>
                                        <p:attrNameLst>
                                          <p:attrName>ppt_w</p:attrName>
                                        </p:attrNameLst>
                                      </p:cBhvr>
                                      <p:tavLst>
                                        <p:tav tm="0">
                                          <p:val>
                                            <p:strVal val="#ppt_w"/>
                                          </p:val>
                                        </p:tav>
                                        <p:tav tm="100000">
                                          <p:val>
                                            <p:strVal val="#ppt_w"/>
                                          </p:val>
                                        </p:tav>
                                      </p:tavLst>
                                    </p:anim>
                                    <p:anim calcmode="lin" valueType="num">
                                      <p:cBhvr>
                                        <p:cTn id="102" dur="500" fill="hold"/>
                                        <p:tgtEl>
                                          <p:spTgt spid="1243152"/>
                                        </p:tgtEl>
                                        <p:attrNameLst>
                                          <p:attrName>ppt_h</p:attrName>
                                        </p:attrNameLst>
                                      </p:cBhvr>
                                      <p:tavLst>
                                        <p:tav tm="0">
                                          <p:val>
                                            <p:fltVal val="0"/>
                                          </p:val>
                                        </p:tav>
                                        <p:tav tm="100000">
                                          <p:val>
                                            <p:strVal val="#ppt_h"/>
                                          </p:val>
                                        </p:tav>
                                      </p:tavLst>
                                    </p:anim>
                                  </p:childTnLst>
                                </p:cTn>
                              </p:par>
                            </p:childTnLst>
                          </p:cTn>
                        </p:par>
                        <p:par>
                          <p:cTn id="103" fill="hold">
                            <p:stCondLst>
                              <p:cond delay="7500"/>
                            </p:stCondLst>
                            <p:childTnLst>
                              <p:par>
                                <p:cTn id="104" presetID="17" presetClass="entr" presetSubtype="4" fill="hold" nodeType="afterEffect">
                                  <p:stCondLst>
                                    <p:cond delay="0"/>
                                  </p:stCondLst>
                                  <p:childTnLst>
                                    <p:set>
                                      <p:cBhvr>
                                        <p:cTn id="105" dur="1" fill="hold">
                                          <p:stCondLst>
                                            <p:cond delay="0"/>
                                          </p:stCondLst>
                                        </p:cTn>
                                        <p:tgtEl>
                                          <p:spTgt spid="1243153"/>
                                        </p:tgtEl>
                                        <p:attrNameLst>
                                          <p:attrName>style.visibility</p:attrName>
                                        </p:attrNameLst>
                                      </p:cBhvr>
                                      <p:to>
                                        <p:strVal val="visible"/>
                                      </p:to>
                                    </p:set>
                                    <p:anim calcmode="lin" valueType="num">
                                      <p:cBhvr>
                                        <p:cTn id="106" dur="500" fill="hold"/>
                                        <p:tgtEl>
                                          <p:spTgt spid="1243153"/>
                                        </p:tgtEl>
                                        <p:attrNameLst>
                                          <p:attrName>ppt_x</p:attrName>
                                        </p:attrNameLst>
                                      </p:cBhvr>
                                      <p:tavLst>
                                        <p:tav tm="0">
                                          <p:val>
                                            <p:strVal val="#ppt_x"/>
                                          </p:val>
                                        </p:tav>
                                        <p:tav tm="100000">
                                          <p:val>
                                            <p:strVal val="#ppt_x"/>
                                          </p:val>
                                        </p:tav>
                                      </p:tavLst>
                                    </p:anim>
                                    <p:anim calcmode="lin" valueType="num">
                                      <p:cBhvr>
                                        <p:cTn id="107" dur="500" fill="hold"/>
                                        <p:tgtEl>
                                          <p:spTgt spid="1243153"/>
                                        </p:tgtEl>
                                        <p:attrNameLst>
                                          <p:attrName>ppt_y</p:attrName>
                                        </p:attrNameLst>
                                      </p:cBhvr>
                                      <p:tavLst>
                                        <p:tav tm="0">
                                          <p:val>
                                            <p:strVal val="#ppt_y+#ppt_h/2"/>
                                          </p:val>
                                        </p:tav>
                                        <p:tav tm="100000">
                                          <p:val>
                                            <p:strVal val="#ppt_y"/>
                                          </p:val>
                                        </p:tav>
                                      </p:tavLst>
                                    </p:anim>
                                    <p:anim calcmode="lin" valueType="num">
                                      <p:cBhvr>
                                        <p:cTn id="108" dur="500" fill="hold"/>
                                        <p:tgtEl>
                                          <p:spTgt spid="1243153"/>
                                        </p:tgtEl>
                                        <p:attrNameLst>
                                          <p:attrName>ppt_w</p:attrName>
                                        </p:attrNameLst>
                                      </p:cBhvr>
                                      <p:tavLst>
                                        <p:tav tm="0">
                                          <p:val>
                                            <p:strVal val="#ppt_w"/>
                                          </p:val>
                                        </p:tav>
                                        <p:tav tm="100000">
                                          <p:val>
                                            <p:strVal val="#ppt_w"/>
                                          </p:val>
                                        </p:tav>
                                      </p:tavLst>
                                    </p:anim>
                                    <p:anim calcmode="lin" valueType="num">
                                      <p:cBhvr>
                                        <p:cTn id="109" dur="500" fill="hold"/>
                                        <p:tgtEl>
                                          <p:spTgt spid="1243153"/>
                                        </p:tgtEl>
                                        <p:attrNameLst>
                                          <p:attrName>ppt_h</p:attrName>
                                        </p:attrNameLst>
                                      </p:cBhvr>
                                      <p:tavLst>
                                        <p:tav tm="0">
                                          <p:val>
                                            <p:fltVal val="0"/>
                                          </p:val>
                                        </p:tav>
                                        <p:tav tm="100000">
                                          <p:val>
                                            <p:strVal val="#ppt_h"/>
                                          </p:val>
                                        </p:tav>
                                      </p:tavLst>
                                    </p:anim>
                                  </p:childTnLst>
                                </p:cTn>
                              </p:par>
                            </p:childTnLst>
                          </p:cTn>
                        </p:par>
                        <p:par>
                          <p:cTn id="110" fill="hold">
                            <p:stCondLst>
                              <p:cond delay="8000"/>
                            </p:stCondLst>
                            <p:childTnLst>
                              <p:par>
                                <p:cTn id="111" presetID="17" presetClass="entr" presetSubtype="4" fill="hold" nodeType="afterEffect">
                                  <p:stCondLst>
                                    <p:cond delay="0"/>
                                  </p:stCondLst>
                                  <p:childTnLst>
                                    <p:set>
                                      <p:cBhvr>
                                        <p:cTn id="112" dur="1" fill="hold">
                                          <p:stCondLst>
                                            <p:cond delay="0"/>
                                          </p:stCondLst>
                                        </p:cTn>
                                        <p:tgtEl>
                                          <p:spTgt spid="1243154"/>
                                        </p:tgtEl>
                                        <p:attrNameLst>
                                          <p:attrName>style.visibility</p:attrName>
                                        </p:attrNameLst>
                                      </p:cBhvr>
                                      <p:to>
                                        <p:strVal val="visible"/>
                                      </p:to>
                                    </p:set>
                                    <p:anim calcmode="lin" valueType="num">
                                      <p:cBhvr>
                                        <p:cTn id="113" dur="500" fill="hold"/>
                                        <p:tgtEl>
                                          <p:spTgt spid="1243154"/>
                                        </p:tgtEl>
                                        <p:attrNameLst>
                                          <p:attrName>ppt_x</p:attrName>
                                        </p:attrNameLst>
                                      </p:cBhvr>
                                      <p:tavLst>
                                        <p:tav tm="0">
                                          <p:val>
                                            <p:strVal val="#ppt_x"/>
                                          </p:val>
                                        </p:tav>
                                        <p:tav tm="100000">
                                          <p:val>
                                            <p:strVal val="#ppt_x"/>
                                          </p:val>
                                        </p:tav>
                                      </p:tavLst>
                                    </p:anim>
                                    <p:anim calcmode="lin" valueType="num">
                                      <p:cBhvr>
                                        <p:cTn id="114" dur="500" fill="hold"/>
                                        <p:tgtEl>
                                          <p:spTgt spid="1243154"/>
                                        </p:tgtEl>
                                        <p:attrNameLst>
                                          <p:attrName>ppt_y</p:attrName>
                                        </p:attrNameLst>
                                      </p:cBhvr>
                                      <p:tavLst>
                                        <p:tav tm="0">
                                          <p:val>
                                            <p:strVal val="#ppt_y+#ppt_h/2"/>
                                          </p:val>
                                        </p:tav>
                                        <p:tav tm="100000">
                                          <p:val>
                                            <p:strVal val="#ppt_y"/>
                                          </p:val>
                                        </p:tav>
                                      </p:tavLst>
                                    </p:anim>
                                    <p:anim calcmode="lin" valueType="num">
                                      <p:cBhvr>
                                        <p:cTn id="115" dur="500" fill="hold"/>
                                        <p:tgtEl>
                                          <p:spTgt spid="1243154"/>
                                        </p:tgtEl>
                                        <p:attrNameLst>
                                          <p:attrName>ppt_w</p:attrName>
                                        </p:attrNameLst>
                                      </p:cBhvr>
                                      <p:tavLst>
                                        <p:tav tm="0">
                                          <p:val>
                                            <p:strVal val="#ppt_w"/>
                                          </p:val>
                                        </p:tav>
                                        <p:tav tm="100000">
                                          <p:val>
                                            <p:strVal val="#ppt_w"/>
                                          </p:val>
                                        </p:tav>
                                      </p:tavLst>
                                    </p:anim>
                                    <p:anim calcmode="lin" valueType="num">
                                      <p:cBhvr>
                                        <p:cTn id="116" dur="500" fill="hold"/>
                                        <p:tgtEl>
                                          <p:spTgt spid="1243154"/>
                                        </p:tgtEl>
                                        <p:attrNameLst>
                                          <p:attrName>ppt_h</p:attrName>
                                        </p:attrNameLst>
                                      </p:cBhvr>
                                      <p:tavLst>
                                        <p:tav tm="0">
                                          <p:val>
                                            <p:fltVal val="0"/>
                                          </p:val>
                                        </p:tav>
                                        <p:tav tm="100000">
                                          <p:val>
                                            <p:strVal val="#ppt_h"/>
                                          </p:val>
                                        </p:tav>
                                      </p:tavLst>
                                    </p:anim>
                                  </p:childTnLst>
                                </p:cTn>
                              </p:par>
                            </p:childTnLst>
                          </p:cTn>
                        </p:par>
                      </p:childTnLst>
                    </p:cTn>
                  </p:par>
                  <p:par>
                    <p:cTn id="117" fill="hold">
                      <p:stCondLst>
                        <p:cond delay="indefinite"/>
                      </p:stCondLst>
                      <p:childTnLst>
                        <p:par>
                          <p:cTn id="118" fill="hold">
                            <p:stCondLst>
                              <p:cond delay="0"/>
                            </p:stCondLst>
                            <p:childTnLst>
                              <p:par>
                                <p:cTn id="119" presetID="21" presetClass="entr" presetSubtype="4" fill="hold" nodeType="clickEffect">
                                  <p:stCondLst>
                                    <p:cond delay="0"/>
                                  </p:stCondLst>
                                  <p:childTnLst>
                                    <p:set>
                                      <p:cBhvr>
                                        <p:cTn id="120" dur="1" fill="hold">
                                          <p:stCondLst>
                                            <p:cond delay="0"/>
                                          </p:stCondLst>
                                        </p:cTn>
                                        <p:tgtEl>
                                          <p:spTgt spid="1243150"/>
                                        </p:tgtEl>
                                        <p:attrNameLst>
                                          <p:attrName>style.visibility</p:attrName>
                                        </p:attrNameLst>
                                      </p:cBhvr>
                                      <p:to>
                                        <p:strVal val="visible"/>
                                      </p:to>
                                    </p:set>
                                    <p:animEffect transition="in" filter="wheel(4)">
                                      <p:cBhvr>
                                        <p:cTn id="121" dur="500"/>
                                        <p:tgtEl>
                                          <p:spTgt spid="1243150"/>
                                        </p:tgtEl>
                                      </p:cBhvr>
                                    </p:animEffect>
                                  </p:childTnLst>
                                </p:cTn>
                              </p:par>
                            </p:childTnLst>
                          </p:cTn>
                        </p:par>
                        <p:par>
                          <p:cTn id="122" fill="hold">
                            <p:stCondLst>
                              <p:cond delay="500"/>
                            </p:stCondLst>
                            <p:childTnLst>
                              <p:par>
                                <p:cTn id="123" presetID="17" presetClass="entr" presetSubtype="10" repeatCount="3000" fill="hold" grpId="0" nodeType="afterEffect">
                                  <p:stCondLst>
                                    <p:cond delay="0"/>
                                  </p:stCondLst>
                                  <p:childTnLst>
                                    <p:set>
                                      <p:cBhvr>
                                        <p:cTn id="124" dur="1" fill="hold">
                                          <p:stCondLst>
                                            <p:cond delay="0"/>
                                          </p:stCondLst>
                                        </p:cTn>
                                        <p:tgtEl>
                                          <p:spTgt spid="1243151"/>
                                        </p:tgtEl>
                                        <p:attrNameLst>
                                          <p:attrName>style.visibility</p:attrName>
                                        </p:attrNameLst>
                                      </p:cBhvr>
                                      <p:to>
                                        <p:strVal val="visible"/>
                                      </p:to>
                                    </p:set>
                                    <p:anim calcmode="lin" valueType="num">
                                      <p:cBhvr>
                                        <p:cTn id="125" dur="500" fill="hold"/>
                                        <p:tgtEl>
                                          <p:spTgt spid="1243151"/>
                                        </p:tgtEl>
                                        <p:attrNameLst>
                                          <p:attrName>ppt_w</p:attrName>
                                        </p:attrNameLst>
                                      </p:cBhvr>
                                      <p:tavLst>
                                        <p:tav tm="0">
                                          <p:val>
                                            <p:fltVal val="0"/>
                                          </p:val>
                                        </p:tav>
                                        <p:tav tm="100000">
                                          <p:val>
                                            <p:strVal val="#ppt_w"/>
                                          </p:val>
                                        </p:tav>
                                      </p:tavLst>
                                    </p:anim>
                                    <p:anim calcmode="lin" valueType="num">
                                      <p:cBhvr>
                                        <p:cTn id="126" dur="500" fill="hold"/>
                                        <p:tgtEl>
                                          <p:spTgt spid="124315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3139" grpId="0" bldLvl="0" animBg="1"/>
      <p:bldP spid="1243141" grpId="0"/>
      <p:bldP spid="1243143" grpId="0"/>
      <p:bldP spid="1243146" grpId="0" bldLvl="0" animBg="1"/>
      <p:bldP spid="1243147" grpId="0" bldLvl="0" animBg="1"/>
      <p:bldP spid="1243148" grpId="0" bldLvl="0" animBg="1"/>
      <p:bldP spid="1243149" grpId="0" bldLvl="0" animBg="1"/>
      <p:bldP spid="1243151" grpId="0"/>
      <p:bldP spid="1243162" grpId="0" bldLvl="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标题 1"/>
          <p:cNvSpPr>
            <a:spLocks noGrp="1"/>
          </p:cNvSpPr>
          <p:nvPr>
            <p:ph type="title"/>
          </p:nvPr>
        </p:nvSpPr>
        <p:spPr/>
        <p:txBody>
          <a:bodyPr anchor="ctr"/>
          <a:lstStyle/>
          <a:p>
            <a:r>
              <a:rPr lang="zh-CN" altLang="en-US">
                <a:sym typeface="Arial" panose="020B0604020202020204" pitchFamily="34" charset="0"/>
              </a:rPr>
              <a:t>评价计分方法说明</a:t>
            </a:r>
            <a:endParaRPr lang="zh-CN" altLang="en-US"/>
          </a:p>
        </p:txBody>
      </p:sp>
      <p:sp>
        <p:nvSpPr>
          <p:cNvPr id="139266" name="内容占位符 2"/>
          <p:cNvSpPr>
            <a:spLocks noGrp="1"/>
          </p:cNvSpPr>
          <p:nvPr>
            <p:ph idx="1"/>
          </p:nvPr>
        </p:nvSpPr>
        <p:spPr/>
        <p:txBody>
          <a:bodyPr anchor="t"/>
          <a:lstStyle/>
          <a:p>
            <a:r>
              <a:rPr lang="zh-CN" altLang="en-US" sz="2800"/>
              <a:t>1.所有评价指标均适用的参评单位，汇总各参评指标得分，即为参评单位的评价得分，满分为100分。</a:t>
            </a:r>
          </a:p>
          <a:p>
            <a:r>
              <a:rPr lang="zh-CN" altLang="en-US" sz="2800"/>
              <a:t>2.因参评单位不涉及某类业务，导致某项指标不适用的，其评价得分需要换算，换算公式如下：</a:t>
            </a:r>
          </a:p>
          <a:p>
            <a:endParaRPr lang="zh-CN" altLang="en-US" sz="2800">
              <a:solidFill>
                <a:srgbClr val="FF0000"/>
              </a:solidFill>
            </a:endParaRPr>
          </a:p>
          <a:p>
            <a:r>
              <a:rPr lang="zh-CN" altLang="en-US" sz="2800">
                <a:solidFill>
                  <a:srgbClr val="FF0000"/>
                </a:solidFill>
              </a:rPr>
              <a:t>【缺公式】？？？</a:t>
            </a:r>
          </a:p>
        </p:txBody>
      </p:sp>
      <p:sp>
        <p:nvSpPr>
          <p:cNvPr id="13926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Verdana" panose="020B060403050404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Verdana" panose="020B0604030504040204" pitchFamily="34" charset="0"/>
                <a:ea typeface="宋体" panose="02010600030101010101" pitchFamily="2" charset="-122"/>
                <a:sym typeface="黑体" panose="02010600030101010101" pitchFamily="2" charset="-122"/>
              </a:rPr>
              <a:t>150</a:t>
            </a:fld>
            <a:r>
              <a:rPr lang="en-US" altLang="zh-CN">
                <a:solidFill>
                  <a:srgbClr val="6C0000"/>
                </a:solidFill>
                <a:latin typeface="Verdana" panose="020B060403050404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139268" name="图片 9" descr="8%GOJN]0P~}8`DH$UOZO6[R"/>
          <p:cNvPicPr>
            <a:picLocks noChangeAspect="1"/>
          </p:cNvPicPr>
          <p:nvPr/>
        </p:nvPicPr>
        <p:blipFill>
          <a:blip r:embed="rId2"/>
          <a:stretch>
            <a:fillRect/>
          </a:stretch>
        </p:blipFill>
        <p:spPr>
          <a:xfrm>
            <a:off x="395288" y="2997200"/>
            <a:ext cx="8278812" cy="1895475"/>
          </a:xfrm>
          <a:prstGeom prst="rect">
            <a:avLst/>
          </a:prstGeom>
          <a:noFill/>
          <a:ln w="9525">
            <a:noFill/>
          </a:ln>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7. 评价结果的运用</a:t>
            </a:r>
          </a:p>
        </p:txBody>
      </p:sp>
      <p:sp>
        <p:nvSpPr>
          <p:cNvPr id="140290" name="内容占位符 2"/>
          <p:cNvSpPr>
            <a:spLocks noGrp="1"/>
          </p:cNvSpPr>
          <p:nvPr>
            <p:ph idx="1"/>
          </p:nvPr>
        </p:nvSpPr>
        <p:spPr/>
        <p:txBody>
          <a:bodyPr anchor="t"/>
          <a:lstStyle/>
          <a:p>
            <a:r>
              <a:rPr lang="zh-CN" altLang="en-US" sz="2800"/>
              <a:t>各单位应将评价得分、扣分情况、特别说明项及下一步工作安排等内容纳入内控基础性评价报告，并向单位主要负责人汇报，以明确下一步单位内部控制建设的重点和改进方向，将本单位内部控制基础性评价得分与同类型其他单位进行横向对比，找出本单位的不足和差距，并有针对性地加以改进和提高。</a:t>
            </a:r>
          </a:p>
          <a:p>
            <a:endParaRPr lang="zh-CN" altLang="en-US" sz="2800"/>
          </a:p>
          <a:p>
            <a:endParaRPr lang="zh-CN" altLang="en-US" sz="2800"/>
          </a:p>
        </p:txBody>
      </p:sp>
      <p:sp>
        <p:nvSpPr>
          <p:cNvPr id="14029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151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标题 1"/>
          <p:cNvSpPr>
            <a:spLocks noGrp="1"/>
          </p:cNvSpPr>
          <p:nvPr>
            <p:ph type="title"/>
          </p:nvPr>
        </p:nvSpPr>
        <p:spPr>
          <a:solidFill>
            <a:srgbClr val="7030A0"/>
          </a:solidFill>
        </p:spPr>
        <p:txBody>
          <a:bodyPr anchor="ctr"/>
          <a:lstStyle/>
          <a:p>
            <a:r>
              <a:rPr lang="en-US" altLang="zh-CN" sz="3200">
                <a:solidFill>
                  <a:schemeClr val="bg1"/>
                </a:solidFill>
                <a:sym typeface="Arial" panose="020B0604020202020204" pitchFamily="34" charset="0"/>
              </a:rPr>
              <a:t>8. 对评价工作完成不到位的处罚</a:t>
            </a:r>
          </a:p>
        </p:txBody>
      </p:sp>
      <p:sp>
        <p:nvSpPr>
          <p:cNvPr id="142338" name="内容占位符 2"/>
          <p:cNvSpPr>
            <a:spLocks noGrp="1"/>
          </p:cNvSpPr>
          <p:nvPr>
            <p:ph idx="1"/>
          </p:nvPr>
        </p:nvSpPr>
        <p:spPr/>
        <p:txBody>
          <a:bodyPr anchor="t"/>
          <a:lstStyle/>
          <a:p>
            <a:pPr>
              <a:spcBef>
                <a:spcPts val="600"/>
              </a:spcBef>
              <a:spcAft>
                <a:spcPts val="600"/>
              </a:spcAft>
            </a:pPr>
            <a:r>
              <a:rPr lang="en-US" altLang="zh-CN" sz="2800"/>
              <a:t> </a:t>
            </a:r>
            <a:r>
              <a:rPr lang="zh-CN" altLang="en-US" sz="2800"/>
              <a:t>【</a:t>
            </a:r>
            <a:r>
              <a:rPr lang="en-US" altLang="zh-CN" sz="2800"/>
              <a:t>1</a:t>
            </a:r>
            <a:r>
              <a:rPr lang="zh-CN" altLang="en-US" sz="2800"/>
              <a:t>】对工作进度迟缓、改进措施不到位的单位，应督促其调整改进；</a:t>
            </a:r>
          </a:p>
          <a:p>
            <a:pPr>
              <a:spcBef>
                <a:spcPts val="600"/>
              </a:spcBef>
              <a:spcAft>
                <a:spcPts val="600"/>
              </a:spcAft>
            </a:pPr>
            <a:r>
              <a:rPr lang="zh-CN" altLang="en-US" sz="2800"/>
              <a:t> </a:t>
            </a:r>
            <a:r>
              <a:rPr lang="zh-CN" altLang="en-US" sz="2800">
                <a:solidFill>
                  <a:srgbClr val="FF0000"/>
                </a:solidFill>
              </a:rPr>
              <a:t>【</a:t>
            </a:r>
            <a:r>
              <a:rPr lang="en-US" altLang="zh-CN" sz="2800">
                <a:solidFill>
                  <a:srgbClr val="FF0000"/>
                </a:solidFill>
              </a:rPr>
              <a:t>2</a:t>
            </a:r>
            <a:r>
              <a:rPr lang="zh-CN" altLang="en-US" sz="2800">
                <a:solidFill>
                  <a:srgbClr val="FF0000"/>
                </a:solidFill>
              </a:rPr>
              <a:t>】对在评价过程中弄虚作假、评价结果不真实的单位，一经查实，应严肃追究相关单位和人员的责任；</a:t>
            </a:r>
          </a:p>
          <a:p>
            <a:pPr>
              <a:spcBef>
                <a:spcPts val="600"/>
              </a:spcBef>
              <a:spcAft>
                <a:spcPts val="600"/>
              </a:spcAft>
            </a:pPr>
            <a:r>
              <a:rPr lang="zh-CN" altLang="en-US" sz="2800"/>
              <a:t> 【</a:t>
            </a:r>
            <a:r>
              <a:rPr lang="en-US" altLang="zh-CN" sz="2800"/>
              <a:t>3</a:t>
            </a:r>
            <a:r>
              <a:rPr lang="zh-CN" altLang="en-US" sz="2800"/>
              <a:t>】对评价工作中遇到的问题和困难，应及时协调解决。</a:t>
            </a:r>
          </a:p>
        </p:txBody>
      </p:sp>
      <p:sp>
        <p:nvSpPr>
          <p:cNvPr id="14233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152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标题 1"/>
          <p:cNvSpPr>
            <a:spLocks noGrp="1"/>
          </p:cNvSpPr>
          <p:nvPr>
            <p:ph type="title"/>
          </p:nvPr>
        </p:nvSpPr>
        <p:spPr/>
        <p:txBody>
          <a:bodyPr anchor="ctr"/>
          <a:lstStyle/>
          <a:p>
            <a:r>
              <a:rPr lang="zh-CN" altLang="en-US" sz="2800"/>
              <a:t>行政事业单位内部控制基础性评价报告</a:t>
            </a:r>
            <a:r>
              <a:rPr lang="zh-CN" altLang="en-US" sz="2000"/>
              <a:t>（简略格式）</a:t>
            </a:r>
          </a:p>
        </p:txBody>
      </p:sp>
      <p:sp>
        <p:nvSpPr>
          <p:cNvPr id="143362" name="内容占位符 2"/>
          <p:cNvSpPr>
            <a:spLocks noGrp="1"/>
          </p:cNvSpPr>
          <p:nvPr>
            <p:ph idx="1"/>
          </p:nvPr>
        </p:nvSpPr>
        <p:spPr/>
        <p:txBody>
          <a:bodyPr anchor="t"/>
          <a:lstStyle/>
          <a:p>
            <a:r>
              <a:rPr lang="zh-CN" altLang="en-US" sz="2800"/>
              <a:t> </a:t>
            </a:r>
            <a:r>
              <a:rPr lang="zh-CN" altLang="en-US" sz="2800" u="sng">
                <a:solidFill>
                  <a:srgbClr val="0D0D0D"/>
                </a:solidFill>
              </a:rPr>
              <a:t>河北省</a:t>
            </a:r>
            <a:r>
              <a:rPr lang="en-US" altLang="zh-CN" sz="2800" u="sng">
                <a:solidFill>
                  <a:srgbClr val="0D0D0D"/>
                </a:solidFill>
              </a:rPr>
              <a:t>xxx</a:t>
            </a:r>
            <a:r>
              <a:rPr lang="zh-CN" altLang="en-US" sz="2800" u="sng">
                <a:solidFill>
                  <a:srgbClr val="0D0D0D"/>
                </a:solidFill>
              </a:rPr>
              <a:t>单位</a:t>
            </a:r>
            <a:r>
              <a:rPr lang="zh-CN" altLang="en-US" sz="2800"/>
              <a:t>  内部控制基础性评价报告</a:t>
            </a:r>
          </a:p>
          <a:p>
            <a:endParaRPr lang="zh-CN" altLang="en-US" sz="2800"/>
          </a:p>
          <a:p>
            <a:r>
              <a:rPr lang="zh-CN" altLang="en-US" sz="2800"/>
              <a:t>一、内部控制基础性评价结果</a:t>
            </a:r>
          </a:p>
          <a:p>
            <a:r>
              <a:rPr lang="zh-CN" altLang="en-US" sz="2800"/>
              <a:t>二、特别说明项</a:t>
            </a:r>
          </a:p>
          <a:p>
            <a:r>
              <a:rPr lang="zh-CN" altLang="en-US" sz="2800"/>
              <a:t>（一）特别说明情况</a:t>
            </a:r>
          </a:p>
          <a:p>
            <a:r>
              <a:rPr lang="zh-CN" altLang="en-US" sz="2800"/>
              <a:t>（二）补充评价指标及其评价结果</a:t>
            </a:r>
          </a:p>
          <a:p>
            <a:r>
              <a:rPr lang="zh-CN" altLang="en-US" sz="2800"/>
              <a:t>三、内部控制基础性评价下一步工作</a:t>
            </a:r>
          </a:p>
          <a:p>
            <a:endParaRPr lang="zh-CN" altLang="en-US" sz="1600"/>
          </a:p>
          <a:p>
            <a:r>
              <a:rPr lang="zh-CN" altLang="en-US" sz="2000"/>
              <a:t>                                               单位主要负责人：〔签名〕</a:t>
            </a:r>
          </a:p>
          <a:p>
            <a:r>
              <a:rPr lang="zh-CN" altLang="en-US" sz="2000"/>
              <a:t>                                                      〔单位签章〕</a:t>
            </a:r>
          </a:p>
          <a:p>
            <a:r>
              <a:rPr lang="zh-CN" altLang="en-US" sz="2000"/>
              <a:t>                                                         XX单位</a:t>
            </a:r>
          </a:p>
          <a:p>
            <a:r>
              <a:rPr lang="zh-CN" altLang="en-US" sz="2000"/>
              <a:t>                                                    2016年XX月XX日</a:t>
            </a:r>
          </a:p>
        </p:txBody>
      </p:sp>
      <p:sp>
        <p:nvSpPr>
          <p:cNvPr id="14336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153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标题 1"/>
          <p:cNvSpPr>
            <a:spLocks noGrp="1"/>
          </p:cNvSpPr>
          <p:nvPr>
            <p:ph type="title"/>
          </p:nvPr>
        </p:nvSpPr>
        <p:spPr/>
        <p:txBody>
          <a:bodyPr anchor="ctr"/>
          <a:lstStyle/>
          <a:p>
            <a:r>
              <a:rPr lang="zh-CN" altLang="en-US" sz="2800"/>
              <a:t>行政事业单位内部控制基础性评价报告</a:t>
            </a:r>
            <a:r>
              <a:rPr lang="zh-CN" altLang="en-US" sz="2000"/>
              <a:t>（参考格式）</a:t>
            </a:r>
          </a:p>
        </p:txBody>
      </p:sp>
      <p:sp>
        <p:nvSpPr>
          <p:cNvPr id="144386" name="内容占位符 2"/>
          <p:cNvSpPr>
            <a:spLocks noGrp="1"/>
          </p:cNvSpPr>
          <p:nvPr>
            <p:ph idx="1"/>
          </p:nvPr>
        </p:nvSpPr>
        <p:spPr>
          <a:xfrm>
            <a:off x="250825" y="1000443"/>
            <a:ext cx="8642350" cy="5256212"/>
          </a:xfrm>
        </p:spPr>
        <p:txBody>
          <a:bodyPr anchor="t"/>
          <a:lstStyle/>
          <a:p>
            <a:r>
              <a:rPr lang="en-US" altLang="zh-CN"/>
              <a:t> </a:t>
            </a:r>
          </a:p>
        </p:txBody>
      </p:sp>
      <p:sp>
        <p:nvSpPr>
          <p:cNvPr id="14438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154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144388" name="对象 10">
            <a:hlinkClick r:id="" action="ppaction://ole?verb=0"/>
          </p:cNvPr>
          <p:cNvGraphicFramePr>
            <a:graphicFrameLocks noChangeAspect="1"/>
          </p:cNvGraphicFramePr>
          <p:nvPr/>
        </p:nvGraphicFramePr>
        <p:xfrm>
          <a:off x="2199640" y="1901825"/>
          <a:ext cx="4926330" cy="2541905"/>
        </p:xfrm>
        <a:graphic>
          <a:graphicData uri="http://schemas.openxmlformats.org/presentationml/2006/ole">
            <mc:AlternateContent xmlns:mc="http://schemas.openxmlformats.org/markup-compatibility/2006">
              <mc:Choice xmlns:v="urn:schemas-microsoft-com:vml" Requires="v">
                <p:oleObj spid="_x0000_s3079" showAsIcon="1" r:id="rId3" imgW="921385" imgH="831215" progId="Word.Document.8">
                  <p:embed/>
                </p:oleObj>
              </mc:Choice>
              <mc:Fallback>
                <p:oleObj showAsIcon="1" r:id="rId3" imgW="921385" imgH="831215" progId="Word.Document.8">
                  <p:embed/>
                  <p:pic>
                    <p:nvPicPr>
                      <p:cNvPr id="0" name="图片 3075"/>
                      <p:cNvPicPr/>
                      <p:nvPr/>
                    </p:nvPicPr>
                    <p:blipFill>
                      <a:blip r:embed="rId4"/>
                      <a:stretch>
                        <a:fillRect/>
                      </a:stretch>
                    </p:blipFill>
                    <p:spPr>
                      <a:xfrm>
                        <a:off x="2199640" y="1901825"/>
                        <a:ext cx="4926330" cy="254190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155</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77826" name="标题 269313"/>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600" b="1" dirty="0">
                <a:solidFill>
                  <a:srgbClr val="FF0000"/>
                </a:solidFill>
                <a:latin typeface="Arial" panose="020B0604020202020204" pitchFamily="34" charset="0"/>
                <a:ea typeface="黑体" panose="02010600030101010101" pitchFamily="2" charset="-122"/>
              </a:rPr>
              <a:t>七、行政事业单位内部控制评价</a:t>
            </a:r>
            <a:r>
              <a:rPr lang="zh-CN" altLang="en-US" sz="2000" b="1" dirty="0">
                <a:solidFill>
                  <a:srgbClr val="0000FF"/>
                </a:solidFill>
                <a:latin typeface="Arial" panose="020B0604020202020204" pitchFamily="34" charset="0"/>
                <a:ea typeface="黑体" panose="02010600030101010101" pitchFamily="2" charset="-122"/>
              </a:rPr>
              <a:t>（基础性评价</a:t>
            </a:r>
            <a:r>
              <a:rPr lang="en-US" altLang="zh-CN" sz="2000" b="1" dirty="0">
                <a:solidFill>
                  <a:srgbClr val="0000FF"/>
                </a:solidFill>
                <a:latin typeface="Arial" panose="020B0604020202020204" pitchFamily="34" charset="0"/>
                <a:ea typeface="黑体" panose="02010600030101010101" pitchFamily="2" charset="-122"/>
              </a:rPr>
              <a:t>+</a:t>
            </a:r>
            <a:r>
              <a:rPr lang="zh-CN" altLang="en-US" sz="2000" b="1" dirty="0">
                <a:solidFill>
                  <a:srgbClr val="0000FF"/>
                </a:solidFill>
                <a:latin typeface="Arial" panose="020B0604020202020204" pitchFamily="34" charset="0"/>
                <a:ea typeface="黑体" panose="02010600030101010101" pitchFamily="2" charset="-122"/>
              </a:rPr>
              <a:t>运行评价）</a:t>
            </a:r>
          </a:p>
        </p:txBody>
      </p:sp>
      <p:sp>
        <p:nvSpPr>
          <p:cNvPr id="77827" name="文本占位符 269314"/>
          <p:cNvSpPr>
            <a:spLocks noGrp="1"/>
          </p:cNvSpPr>
          <p:nvPr/>
        </p:nvSpPr>
        <p:spPr>
          <a:xfrm>
            <a:off x="250825" y="1052513"/>
            <a:ext cx="8642350" cy="5256212"/>
          </a:xfrm>
          <a:prstGeom prst="rect">
            <a:avLst/>
          </a:prstGeom>
          <a:noFill/>
          <a:ln w="9525">
            <a:noFill/>
          </a:ln>
        </p:spPr>
        <p:txBody>
          <a:bodyPr anchor="t"/>
          <a:lstStyle/>
          <a:p>
            <a:pPr lvl="0" indent="541655">
              <a:lnSpc>
                <a:spcPct val="110000"/>
              </a:lnSpc>
              <a:spcBef>
                <a:spcPct val="20000"/>
              </a:spcBef>
              <a:buClr>
                <a:schemeClr val="hlink"/>
              </a:buClr>
              <a:buFont typeface="Wingdings" panose="05000000000000000000" pitchFamily="2" charset="2"/>
              <a:buNone/>
            </a:pPr>
            <a:r>
              <a:rPr lang="zh-CN" altLang="en-US" sz="2800" b="1" dirty="0">
                <a:solidFill>
                  <a:srgbClr val="0000FF"/>
                </a:solidFill>
                <a:ea typeface="黑体" panose="02010600030101010101" pitchFamily="2" charset="-122"/>
                <a:cs typeface="+mn-ea"/>
              </a:rPr>
              <a:t>（二）运行评价</a:t>
            </a:r>
            <a:endParaRPr lang="zh-CN" altLang="en-US" sz="2800" b="1" dirty="0">
              <a:solidFill>
                <a:srgbClr val="0000FF"/>
              </a:solidFill>
              <a:latin typeface="华文新魏" panose="02010800040101010101" pitchFamily="2" charset="-122"/>
              <a:ea typeface="黑体" panose="02010600030101010101" pitchFamily="2" charset="-122"/>
              <a:cs typeface="+mn-ea"/>
            </a:endParaRPr>
          </a:p>
          <a:p>
            <a:pPr lvl="0" indent="541655">
              <a:lnSpc>
                <a:spcPct val="110000"/>
              </a:lnSpc>
              <a:spcBef>
                <a:spcPct val="20000"/>
              </a:spcBef>
              <a:buClr>
                <a:schemeClr val="hlink"/>
              </a:buClr>
              <a:buFont typeface="Wingdings" panose="05000000000000000000" pitchFamily="2" charset="2"/>
              <a:buNone/>
            </a:pPr>
            <a:r>
              <a:rPr lang="zh-CN" altLang="en-US" sz="2800" b="1" dirty="0">
                <a:solidFill>
                  <a:srgbClr val="000000"/>
                </a:solidFill>
                <a:latin typeface="Arial" panose="020B0604020202020204" pitchFamily="34" charset="0"/>
                <a:ea typeface="黑体" panose="02010600030101010101" pitchFamily="2" charset="-122"/>
              </a:rPr>
              <a:t>               北京华软 系统评价标准</a:t>
            </a:r>
          </a:p>
          <a:p>
            <a:pPr lvl="0" algn="l">
              <a:lnSpc>
                <a:spcPct val="140000"/>
              </a:lnSpc>
              <a:spcBef>
                <a:spcPct val="20000"/>
              </a:spcBef>
              <a:buClr>
                <a:schemeClr val="hlink"/>
              </a:buClr>
              <a:buFont typeface="Wingdings" panose="05000000000000000000" pitchFamily="2" charset="2"/>
              <a:buNone/>
            </a:pPr>
            <a:r>
              <a:rPr lang="zh-CN" altLang="en-US" sz="2400" b="1">
                <a:solidFill>
                  <a:srgbClr val="080808"/>
                </a:solidFill>
                <a:latin typeface="+mn-lt"/>
                <a:ea typeface="+mn-ea"/>
                <a:cs typeface="+mn-cs"/>
                <a:sym typeface="+mn-ea"/>
              </a:rPr>
              <a:t>    </a:t>
            </a:r>
            <a:r>
              <a:rPr lang="zh-CN" altLang="en-US" sz="2000" b="1">
                <a:solidFill>
                  <a:srgbClr val="080808"/>
                </a:solidFill>
                <a:latin typeface="+mn-lt"/>
                <a:ea typeface="+mn-ea"/>
                <a:cs typeface="+mn-cs"/>
                <a:sym typeface="+mn-ea"/>
              </a:rPr>
              <a:t>一级指标</a:t>
            </a:r>
            <a:r>
              <a:rPr lang="en-US" altLang="zh-CN" sz="2000" b="1">
                <a:solidFill>
                  <a:srgbClr val="080808"/>
                </a:solidFill>
                <a:latin typeface="+mn-lt"/>
                <a:ea typeface="+mn-ea"/>
                <a:cs typeface="+mn-cs"/>
                <a:sym typeface="+mn-ea"/>
              </a:rPr>
              <a:t>2</a:t>
            </a:r>
            <a:r>
              <a:rPr lang="zh-CN" altLang="en-US" sz="2000" b="1">
                <a:solidFill>
                  <a:srgbClr val="080808"/>
                </a:solidFill>
                <a:latin typeface="+mn-lt"/>
                <a:ea typeface="+mn-ea"/>
                <a:cs typeface="+mn-cs"/>
                <a:sym typeface="+mn-ea"/>
              </a:rPr>
              <a:t>个：单位层面（</a:t>
            </a:r>
            <a:r>
              <a:rPr lang="en-US" sz="2000" b="1">
                <a:solidFill>
                  <a:srgbClr val="080808"/>
                </a:solidFill>
                <a:latin typeface="+mn-lt"/>
                <a:ea typeface="+mn-ea"/>
                <a:cs typeface="+mn-cs"/>
                <a:sym typeface="+mn-ea"/>
              </a:rPr>
              <a:t>60</a:t>
            </a:r>
            <a:r>
              <a:rPr lang="zh-CN" altLang="en-US" sz="2000" b="1">
                <a:solidFill>
                  <a:srgbClr val="080808"/>
                </a:solidFill>
                <a:latin typeface="+mn-lt"/>
                <a:ea typeface="+mn-ea"/>
                <a:cs typeface="+mn-cs"/>
                <a:sym typeface="+mn-ea"/>
              </a:rPr>
              <a:t>分）、业务层面（</a:t>
            </a:r>
            <a:r>
              <a:rPr lang="en-US" sz="2000" b="1">
                <a:solidFill>
                  <a:srgbClr val="080808"/>
                </a:solidFill>
                <a:latin typeface="+mn-lt"/>
                <a:ea typeface="+mn-ea"/>
                <a:cs typeface="+mn-cs"/>
                <a:sym typeface="+mn-ea"/>
              </a:rPr>
              <a:t>40</a:t>
            </a:r>
            <a:r>
              <a:rPr lang="zh-CN" altLang="en-US" sz="2000" b="1">
                <a:solidFill>
                  <a:srgbClr val="080808"/>
                </a:solidFill>
                <a:latin typeface="+mn-lt"/>
                <a:ea typeface="+mn-ea"/>
                <a:cs typeface="+mn-cs"/>
                <a:sym typeface="+mn-ea"/>
              </a:rPr>
              <a:t>分）</a:t>
            </a:r>
            <a:endParaRPr lang="zh-CN" altLang="en-US" sz="2000" b="1">
              <a:solidFill>
                <a:srgbClr val="080808"/>
              </a:solidFill>
            </a:endParaRPr>
          </a:p>
          <a:p>
            <a:pPr lvl="0" algn="l">
              <a:lnSpc>
                <a:spcPct val="140000"/>
              </a:lnSpc>
              <a:spcBef>
                <a:spcPct val="20000"/>
              </a:spcBef>
              <a:buClr>
                <a:schemeClr val="hlink"/>
              </a:buClr>
              <a:buFont typeface="Wingdings" panose="05000000000000000000" pitchFamily="2" charset="2"/>
              <a:buNone/>
            </a:pPr>
            <a:r>
              <a:rPr lang="zh-CN" altLang="en-US" sz="2000" b="1">
                <a:solidFill>
                  <a:srgbClr val="080808"/>
                </a:solidFill>
                <a:latin typeface="+mn-lt"/>
                <a:ea typeface="+mn-ea"/>
                <a:cs typeface="+mn-cs"/>
                <a:sym typeface="+mn-ea"/>
              </a:rPr>
              <a:t>     二级指标</a:t>
            </a:r>
            <a:r>
              <a:rPr lang="en-US" altLang="zh-CN" sz="2000" b="1">
                <a:solidFill>
                  <a:srgbClr val="080808"/>
                </a:solidFill>
                <a:latin typeface="+mn-lt"/>
                <a:ea typeface="+mn-ea"/>
                <a:cs typeface="+mn-cs"/>
                <a:sym typeface="+mn-ea"/>
              </a:rPr>
              <a:t>13</a:t>
            </a:r>
            <a:r>
              <a:rPr lang="zh-CN" altLang="en-US" sz="2000" b="1">
                <a:solidFill>
                  <a:srgbClr val="080808"/>
                </a:solidFill>
                <a:latin typeface="+mn-lt"/>
                <a:ea typeface="+mn-ea"/>
                <a:cs typeface="+mn-cs"/>
                <a:sym typeface="+mn-ea"/>
              </a:rPr>
              <a:t>个：单位层面</a:t>
            </a:r>
            <a:r>
              <a:rPr lang="en-US" altLang="zh-CN" sz="2000" b="1">
                <a:solidFill>
                  <a:srgbClr val="080808"/>
                </a:solidFill>
                <a:latin typeface="+mn-lt"/>
                <a:ea typeface="+mn-ea"/>
                <a:cs typeface="+mn-cs"/>
                <a:sym typeface="+mn-ea"/>
              </a:rPr>
              <a:t>7</a:t>
            </a:r>
            <a:r>
              <a:rPr lang="zh-CN" altLang="en-US" sz="2000" b="1">
                <a:solidFill>
                  <a:srgbClr val="080808"/>
                </a:solidFill>
                <a:latin typeface="+mn-lt"/>
                <a:ea typeface="+mn-ea"/>
                <a:cs typeface="+mn-cs"/>
                <a:sym typeface="+mn-ea"/>
              </a:rPr>
              <a:t>个、业务层面</a:t>
            </a:r>
            <a:r>
              <a:rPr lang="en-US" altLang="zh-CN" sz="2000" b="1">
                <a:solidFill>
                  <a:srgbClr val="080808"/>
                </a:solidFill>
                <a:latin typeface="+mn-lt"/>
                <a:ea typeface="+mn-ea"/>
                <a:cs typeface="+mn-cs"/>
                <a:sym typeface="+mn-ea"/>
              </a:rPr>
              <a:t>6</a:t>
            </a:r>
            <a:r>
              <a:rPr lang="zh-CN" altLang="en-US" sz="2000" b="1">
                <a:solidFill>
                  <a:srgbClr val="080808"/>
                </a:solidFill>
                <a:latin typeface="+mn-lt"/>
                <a:ea typeface="+mn-ea"/>
                <a:cs typeface="+mn-cs"/>
                <a:sym typeface="+mn-ea"/>
              </a:rPr>
              <a:t>个</a:t>
            </a:r>
            <a:endParaRPr lang="zh-CN" altLang="en-US" sz="2000" b="1">
              <a:solidFill>
                <a:srgbClr val="080808"/>
              </a:solidFill>
            </a:endParaRPr>
          </a:p>
          <a:p>
            <a:pPr lvl="0" algn="l">
              <a:lnSpc>
                <a:spcPct val="140000"/>
              </a:lnSpc>
              <a:spcBef>
                <a:spcPct val="20000"/>
              </a:spcBef>
              <a:buClr>
                <a:schemeClr val="hlink"/>
              </a:buClr>
              <a:buFont typeface="Wingdings" panose="05000000000000000000" pitchFamily="2" charset="2"/>
              <a:buNone/>
            </a:pPr>
            <a:r>
              <a:rPr lang="zh-CN" altLang="en-US" sz="2000" b="1">
                <a:solidFill>
                  <a:srgbClr val="080808"/>
                </a:solidFill>
                <a:latin typeface="+mn-lt"/>
                <a:ea typeface="+mn-ea"/>
                <a:cs typeface="+mn-cs"/>
                <a:sym typeface="+mn-ea"/>
              </a:rPr>
              <a:t>     三级指标</a:t>
            </a:r>
            <a:r>
              <a:rPr lang="en-US" altLang="zh-CN" sz="2000" b="1">
                <a:solidFill>
                  <a:srgbClr val="080808"/>
                </a:solidFill>
                <a:latin typeface="+mn-lt"/>
                <a:ea typeface="+mn-ea"/>
                <a:cs typeface="+mn-cs"/>
                <a:sym typeface="+mn-ea"/>
              </a:rPr>
              <a:t>40</a:t>
            </a:r>
            <a:r>
              <a:rPr lang="zh-CN" altLang="en-US" sz="2000" b="1">
                <a:solidFill>
                  <a:srgbClr val="080808"/>
                </a:solidFill>
                <a:latin typeface="+mn-lt"/>
                <a:ea typeface="+mn-ea"/>
                <a:cs typeface="+mn-cs"/>
                <a:sym typeface="+mn-ea"/>
              </a:rPr>
              <a:t>个，单位层面</a:t>
            </a:r>
            <a:r>
              <a:rPr lang="en-US" altLang="zh-CN" sz="2000" b="1">
                <a:solidFill>
                  <a:srgbClr val="080808"/>
                </a:solidFill>
                <a:latin typeface="+mn-lt"/>
                <a:ea typeface="+mn-ea"/>
                <a:cs typeface="+mn-cs"/>
                <a:sym typeface="+mn-ea"/>
              </a:rPr>
              <a:t>32</a:t>
            </a:r>
            <a:r>
              <a:rPr lang="zh-CN" altLang="en-US" sz="2000" b="1">
                <a:solidFill>
                  <a:srgbClr val="080808"/>
                </a:solidFill>
                <a:latin typeface="+mn-lt"/>
                <a:ea typeface="+mn-ea"/>
                <a:cs typeface="+mn-cs"/>
                <a:sym typeface="+mn-ea"/>
              </a:rPr>
              <a:t>个、业务层面</a:t>
            </a:r>
            <a:r>
              <a:rPr lang="en-US" altLang="zh-CN" sz="2000" b="1">
                <a:solidFill>
                  <a:srgbClr val="080808"/>
                </a:solidFill>
                <a:latin typeface="+mn-lt"/>
                <a:ea typeface="+mn-ea"/>
                <a:cs typeface="+mn-cs"/>
                <a:sym typeface="+mn-ea"/>
              </a:rPr>
              <a:t>8</a:t>
            </a:r>
            <a:r>
              <a:rPr lang="zh-CN" altLang="en-US" sz="2000" b="1">
                <a:solidFill>
                  <a:srgbClr val="080808"/>
                </a:solidFill>
                <a:latin typeface="+mn-lt"/>
                <a:ea typeface="+mn-ea"/>
                <a:cs typeface="+mn-cs"/>
                <a:sym typeface="+mn-ea"/>
              </a:rPr>
              <a:t>个</a:t>
            </a:r>
            <a:endParaRPr lang="zh-CN" altLang="en-US" sz="2000" b="1">
              <a:solidFill>
                <a:srgbClr val="080808"/>
              </a:solidFill>
            </a:endParaRPr>
          </a:p>
          <a:p>
            <a:pPr lvl="0" algn="l">
              <a:lnSpc>
                <a:spcPct val="140000"/>
              </a:lnSpc>
              <a:spcBef>
                <a:spcPct val="20000"/>
              </a:spcBef>
              <a:buClr>
                <a:schemeClr val="hlink"/>
              </a:buClr>
              <a:buFont typeface="Wingdings" panose="05000000000000000000" pitchFamily="2" charset="2"/>
              <a:buNone/>
            </a:pPr>
            <a:r>
              <a:rPr lang="zh-CN" altLang="en-US" sz="2000" b="1">
                <a:solidFill>
                  <a:srgbClr val="080808"/>
                </a:solidFill>
                <a:latin typeface="+mn-lt"/>
                <a:ea typeface="+mn-ea"/>
                <a:cs typeface="+mn-cs"/>
                <a:sym typeface="+mn-ea"/>
              </a:rPr>
              <a:t>     </a:t>
            </a:r>
            <a:r>
              <a:rPr lang="zh-CN" altLang="en-US" sz="2000" b="1">
                <a:solidFill>
                  <a:srgbClr val="0000FF"/>
                </a:solidFill>
                <a:latin typeface="+mn-lt"/>
                <a:ea typeface="+mn-ea"/>
                <a:cs typeface="+mn-cs"/>
                <a:sym typeface="+mn-ea"/>
              </a:rPr>
              <a:t>三级指标下设观测评价点与评分标准：</a:t>
            </a:r>
          </a:p>
          <a:p>
            <a:pPr lvl="0" algn="l">
              <a:lnSpc>
                <a:spcPct val="140000"/>
              </a:lnSpc>
              <a:spcBef>
                <a:spcPct val="20000"/>
              </a:spcBef>
              <a:buClr>
                <a:schemeClr val="hlink"/>
              </a:buClr>
              <a:buFont typeface="Wingdings" panose="05000000000000000000" pitchFamily="2" charset="2"/>
              <a:buNone/>
            </a:pPr>
            <a:r>
              <a:rPr lang="en-US" altLang="zh-CN" sz="2000" b="1">
                <a:solidFill>
                  <a:srgbClr val="0000FF"/>
                </a:solidFill>
                <a:latin typeface="+mn-lt"/>
                <a:ea typeface="+mn-ea"/>
                <a:cs typeface="+mn-cs"/>
                <a:sym typeface="+mn-ea"/>
              </a:rPr>
              <a:t>    </a:t>
            </a:r>
            <a:r>
              <a:rPr lang="zh-CN" altLang="en-US" sz="2000" b="1">
                <a:solidFill>
                  <a:srgbClr val="0000FF"/>
                </a:solidFill>
                <a:latin typeface="+mn-lt"/>
                <a:ea typeface="+mn-ea"/>
                <a:cs typeface="+mn-cs"/>
                <a:sym typeface="+mn-ea"/>
              </a:rPr>
              <a:t>  1. 将40个三级指标细分为118个评价点，每个评价点按实际情况评价得分分为不得分、一半分、满分。</a:t>
            </a:r>
          </a:p>
          <a:p>
            <a:pPr lvl="0" algn="l">
              <a:lnSpc>
                <a:spcPct val="140000"/>
              </a:lnSpc>
              <a:spcBef>
                <a:spcPct val="20000"/>
              </a:spcBef>
              <a:buClr>
                <a:schemeClr val="hlink"/>
              </a:buClr>
              <a:buFont typeface="Wingdings" panose="05000000000000000000" pitchFamily="2" charset="2"/>
              <a:buNone/>
            </a:pPr>
            <a:r>
              <a:rPr lang="zh-CN" altLang="en-US" sz="2000" b="1">
                <a:solidFill>
                  <a:srgbClr val="0000FF"/>
                </a:solidFill>
                <a:latin typeface="+mn-lt"/>
                <a:ea typeface="+mn-ea"/>
                <a:cs typeface="+mn-cs"/>
                <a:sym typeface="黑体" panose="02010600030101010101" pitchFamily="2" charset="-122"/>
              </a:rPr>
              <a:t>      2. 各二级指标得分有所属三级评价点得分求和。</a:t>
            </a:r>
          </a:p>
          <a:p>
            <a:pPr lvl="0" algn="l">
              <a:lnSpc>
                <a:spcPct val="140000"/>
              </a:lnSpc>
              <a:spcBef>
                <a:spcPct val="20000"/>
              </a:spcBef>
              <a:buClr>
                <a:schemeClr val="hlink"/>
              </a:buClr>
              <a:buFont typeface="Wingdings" panose="05000000000000000000" pitchFamily="2" charset="2"/>
              <a:buNone/>
            </a:pPr>
            <a:r>
              <a:rPr lang="zh-CN" altLang="en-US" sz="2000" b="1">
                <a:solidFill>
                  <a:srgbClr val="0000FF"/>
                </a:solidFill>
                <a:latin typeface="+mn-lt"/>
                <a:ea typeface="+mn-ea"/>
                <a:cs typeface="+mn-cs"/>
                <a:sym typeface="黑体" panose="02010600030101010101" pitchFamily="2" charset="-122"/>
              </a:rPr>
              <a:t>      3.总得分为两个一级指标之和</a:t>
            </a:r>
          </a:p>
          <a:p>
            <a:pPr lvl="0" indent="541655">
              <a:spcBef>
                <a:spcPct val="20000"/>
              </a:spcBef>
              <a:buClr>
                <a:schemeClr val="hlink"/>
              </a:buClr>
              <a:buFont typeface="Wingdings" panose="05000000000000000000" pitchFamily="2" charset="2"/>
              <a:buNone/>
            </a:pPr>
            <a:endParaRPr lang="zh-CN" altLang="en-US" sz="2000" b="1" dirty="0">
              <a:solidFill>
                <a:srgbClr val="0000FF"/>
              </a:solidFill>
              <a:latin typeface="+mn-lt"/>
              <a:ea typeface="+mn-ea"/>
              <a:cs typeface="+mn-cs"/>
              <a:sym typeface="黑体" panose="02010600030101010101" pitchFamily="2" charset="-122"/>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内控制度运行评价</a:t>
            </a:r>
          </a:p>
        </p:txBody>
      </p:sp>
      <p:sp>
        <p:nvSpPr>
          <p:cNvPr id="3" name="内容占位符 2"/>
          <p:cNvSpPr>
            <a:spLocks noGrp="1"/>
          </p:cNvSpPr>
          <p:nvPr>
            <p:ph idx="1"/>
          </p:nvPr>
        </p:nvSpPr>
        <p:spPr>
          <a:xfrm>
            <a:off x="250825" y="928370"/>
            <a:ext cx="8642350" cy="5461000"/>
          </a:xfrm>
        </p:spPr>
        <p:txBody>
          <a:bodyPr/>
          <a:lstStyle/>
          <a:p>
            <a:pPr indent="0" algn="l"/>
            <a:r>
              <a:rPr lang="zh-CN" altLang="en-US" sz="2000" b="1">
                <a:solidFill>
                  <a:srgbClr val="FF0000"/>
                </a:solidFill>
                <a:sym typeface="+mn-ea"/>
              </a:rPr>
              <a:t>单位层面（60分，</a:t>
            </a:r>
            <a:r>
              <a:rPr lang="en-US" altLang="zh-CN" sz="2000" b="1">
                <a:solidFill>
                  <a:srgbClr val="FF0000"/>
                </a:solidFill>
                <a:sym typeface="+mn-ea"/>
              </a:rPr>
              <a:t>32</a:t>
            </a:r>
            <a:r>
              <a:rPr lang="zh-CN" altLang="en-US" sz="2000" b="1">
                <a:solidFill>
                  <a:srgbClr val="FF0000"/>
                </a:solidFill>
                <a:sym typeface="+mn-ea"/>
              </a:rPr>
              <a:t>个二级指标，</a:t>
            </a:r>
            <a:r>
              <a:rPr lang="en-US" altLang="zh-CN" sz="2000" b="1">
                <a:solidFill>
                  <a:srgbClr val="FF0000"/>
                </a:solidFill>
                <a:sym typeface="+mn-ea"/>
              </a:rPr>
              <a:t>94</a:t>
            </a:r>
            <a:r>
              <a:rPr lang="zh-CN" altLang="en-US" sz="2000" b="1">
                <a:solidFill>
                  <a:srgbClr val="FF0000"/>
                </a:solidFill>
                <a:sym typeface="+mn-ea"/>
              </a:rPr>
              <a:t>个三级评价点）</a:t>
            </a:r>
            <a:endParaRPr lang="zh-CN" altLang="en-US" sz="2000" b="1" strike="noStrike" noProof="1">
              <a:solidFill>
                <a:srgbClr val="FF0000"/>
              </a:solidFill>
              <a:sym typeface="+mn-ea"/>
            </a:endParaRPr>
          </a:p>
          <a:p>
            <a:pPr algn="l"/>
            <a:r>
              <a:rPr lang="zh-CN" altLang="en-US" sz="2000">
                <a:solidFill>
                  <a:srgbClr val="0000FF"/>
                </a:solidFill>
                <a:sym typeface="+mn-ea"/>
              </a:rPr>
              <a:t>1.内部控制建设启动情况（14分，</a:t>
            </a:r>
            <a:r>
              <a:rPr lang="en-US" altLang="zh-CN" sz="2000">
                <a:solidFill>
                  <a:srgbClr val="0000FF"/>
                </a:solidFill>
                <a:sym typeface="+mn-ea"/>
              </a:rPr>
              <a:t>4</a:t>
            </a:r>
            <a:r>
              <a:rPr lang="zh-CN" altLang="en-US" sz="2000">
                <a:solidFill>
                  <a:srgbClr val="0000FF"/>
                </a:solidFill>
                <a:sym typeface="+mn-ea"/>
              </a:rPr>
              <a:t>，</a:t>
            </a:r>
            <a:r>
              <a:rPr lang="en-US" altLang="zh-CN" sz="2000">
                <a:solidFill>
                  <a:srgbClr val="0000FF"/>
                </a:solidFill>
                <a:sym typeface="+mn-ea"/>
              </a:rPr>
              <a:t>31</a:t>
            </a:r>
            <a:r>
              <a:rPr lang="zh-CN" altLang="en-US" sz="2000">
                <a:solidFill>
                  <a:srgbClr val="0000FF"/>
                </a:solidFill>
                <a:sym typeface="+mn-ea"/>
              </a:rPr>
              <a:t>）</a:t>
            </a:r>
            <a:endParaRPr lang="zh-CN" altLang="en-US" sz="2000" strike="noStrike" noProof="1">
              <a:solidFill>
                <a:srgbClr val="0000FF"/>
              </a:solidFill>
            </a:endParaRPr>
          </a:p>
          <a:p>
            <a:pPr algn="l"/>
            <a:r>
              <a:rPr lang="zh-CN" altLang="en-US" sz="2000">
                <a:sym typeface="+mn-ea"/>
              </a:rPr>
              <a:t>2.单位主要负责人承担内部控制建立与实施责任情况（6分，</a:t>
            </a:r>
            <a:r>
              <a:rPr lang="en-US" altLang="zh-CN" sz="2000">
                <a:sym typeface="+mn-ea"/>
              </a:rPr>
              <a:t>2</a:t>
            </a:r>
            <a:r>
              <a:rPr lang="zh-CN" altLang="en-US" sz="2000">
                <a:sym typeface="+mn-ea"/>
              </a:rPr>
              <a:t>，</a:t>
            </a:r>
            <a:r>
              <a:rPr lang="en-US" altLang="zh-CN" sz="2000">
                <a:sym typeface="+mn-ea"/>
              </a:rPr>
              <a:t>4</a:t>
            </a:r>
            <a:r>
              <a:rPr lang="zh-CN" altLang="en-US" sz="2000">
                <a:sym typeface="+mn-ea"/>
              </a:rPr>
              <a:t>）</a:t>
            </a:r>
            <a:endParaRPr lang="zh-CN" altLang="en-US" sz="2000" strike="noStrike" noProof="1"/>
          </a:p>
          <a:p>
            <a:pPr algn="l"/>
            <a:r>
              <a:rPr lang="zh-CN" altLang="en-US" sz="2000">
                <a:sym typeface="+mn-ea"/>
              </a:rPr>
              <a:t>3.对权力运行的制约情况（8分，</a:t>
            </a:r>
            <a:r>
              <a:rPr lang="en-US" altLang="zh-CN" sz="2000">
                <a:sym typeface="+mn-ea"/>
              </a:rPr>
              <a:t>2</a:t>
            </a:r>
            <a:r>
              <a:rPr lang="zh-CN" altLang="en-US" sz="2000">
                <a:sym typeface="+mn-ea"/>
              </a:rPr>
              <a:t>，</a:t>
            </a:r>
            <a:r>
              <a:rPr lang="en-US" altLang="zh-CN" sz="2000">
                <a:sym typeface="+mn-ea"/>
              </a:rPr>
              <a:t>7</a:t>
            </a:r>
            <a:r>
              <a:rPr lang="zh-CN" altLang="en-US" sz="2000">
                <a:sym typeface="+mn-ea"/>
              </a:rPr>
              <a:t>）</a:t>
            </a:r>
            <a:endParaRPr lang="zh-CN" altLang="en-US" sz="2000" strike="noStrike" noProof="1"/>
          </a:p>
          <a:p>
            <a:pPr algn="l"/>
            <a:r>
              <a:rPr lang="zh-CN" altLang="en-US" sz="2000" i="1">
                <a:solidFill>
                  <a:srgbClr val="FF0000"/>
                </a:solidFill>
                <a:sym typeface="+mn-ea"/>
              </a:rPr>
              <a:t>4.内部控制制度完备情况（1</a:t>
            </a:r>
            <a:r>
              <a:rPr lang="en-US" altLang="zh-CN" sz="2000" i="1">
                <a:solidFill>
                  <a:srgbClr val="FF0000"/>
                </a:solidFill>
                <a:sym typeface="+mn-ea"/>
              </a:rPr>
              <a:t>4</a:t>
            </a:r>
            <a:r>
              <a:rPr lang="zh-CN" altLang="en-US" sz="2000" i="1">
                <a:solidFill>
                  <a:srgbClr val="FF0000"/>
                </a:solidFill>
                <a:sym typeface="+mn-ea"/>
              </a:rPr>
              <a:t>分，</a:t>
            </a:r>
            <a:r>
              <a:rPr lang="en-US" altLang="zh-CN" sz="2000" i="1">
                <a:solidFill>
                  <a:srgbClr val="FF0000"/>
                </a:solidFill>
                <a:sym typeface="+mn-ea"/>
              </a:rPr>
              <a:t>8</a:t>
            </a:r>
            <a:r>
              <a:rPr lang="zh-CN" altLang="en-US" sz="2000" i="1">
                <a:solidFill>
                  <a:srgbClr val="FF0000"/>
                </a:solidFill>
                <a:sym typeface="+mn-ea"/>
              </a:rPr>
              <a:t>，</a:t>
            </a:r>
            <a:r>
              <a:rPr lang="en-US" altLang="zh-CN" sz="2000" i="1">
                <a:solidFill>
                  <a:srgbClr val="FF0000"/>
                </a:solidFill>
                <a:sym typeface="+mn-ea"/>
              </a:rPr>
              <a:t>21</a:t>
            </a:r>
            <a:r>
              <a:rPr lang="zh-CN" altLang="en-US" sz="2000" i="1">
                <a:solidFill>
                  <a:srgbClr val="FF0000"/>
                </a:solidFill>
                <a:sym typeface="+mn-ea"/>
              </a:rPr>
              <a:t>）</a:t>
            </a:r>
            <a:endParaRPr lang="zh-CN" altLang="en-US" sz="2000" i="1" strike="noStrike" noProof="1">
              <a:solidFill>
                <a:srgbClr val="FF0000"/>
              </a:solidFill>
              <a:sym typeface="+mn-ea"/>
            </a:endParaRPr>
          </a:p>
          <a:p>
            <a:pPr algn="l"/>
            <a:r>
              <a:rPr lang="zh-CN" altLang="en-US" sz="2000">
                <a:sym typeface="+mn-ea"/>
              </a:rPr>
              <a:t>5.不相容岗位与职责分离控制情况（6分，</a:t>
            </a:r>
            <a:r>
              <a:rPr lang="en-US" altLang="zh-CN" sz="2000">
                <a:sym typeface="+mn-ea"/>
              </a:rPr>
              <a:t>6</a:t>
            </a:r>
            <a:r>
              <a:rPr lang="zh-CN" altLang="en-US" sz="2000">
                <a:sym typeface="+mn-ea"/>
              </a:rPr>
              <a:t>，</a:t>
            </a:r>
            <a:r>
              <a:rPr lang="en-US" altLang="zh-CN" sz="2000">
                <a:sym typeface="+mn-ea"/>
              </a:rPr>
              <a:t>12</a:t>
            </a:r>
            <a:r>
              <a:rPr lang="zh-CN" altLang="en-US" sz="2000">
                <a:sym typeface="+mn-ea"/>
              </a:rPr>
              <a:t>）</a:t>
            </a:r>
          </a:p>
          <a:p>
            <a:pPr algn="l"/>
            <a:r>
              <a:rPr lang="zh-CN" altLang="en-US" sz="2000" i="1" strike="noStrike" noProof="1">
                <a:solidFill>
                  <a:srgbClr val="FF0000"/>
                </a:solidFill>
              </a:rPr>
              <a:t>6.评价与监督执行情况（2分，</a:t>
            </a:r>
            <a:r>
              <a:rPr lang="en-US" altLang="zh-CN" sz="2000" i="1" strike="noStrike" noProof="1">
                <a:solidFill>
                  <a:srgbClr val="FF0000"/>
                </a:solidFill>
              </a:rPr>
              <a:t>2</a:t>
            </a:r>
            <a:r>
              <a:rPr lang="zh-CN" altLang="en-US" sz="2000" i="1" strike="noStrike" noProof="1">
                <a:solidFill>
                  <a:srgbClr val="FF0000"/>
                </a:solidFill>
              </a:rPr>
              <a:t>，</a:t>
            </a:r>
            <a:r>
              <a:rPr lang="en-US" altLang="zh-CN" sz="2000" i="1" strike="noStrike" noProof="1">
                <a:solidFill>
                  <a:srgbClr val="FF0000"/>
                </a:solidFill>
              </a:rPr>
              <a:t>3</a:t>
            </a:r>
            <a:r>
              <a:rPr lang="zh-CN" altLang="en-US" sz="2000" i="1" strike="noStrike" noProof="1">
                <a:solidFill>
                  <a:srgbClr val="FF0000"/>
                </a:solidFill>
              </a:rPr>
              <a:t>）</a:t>
            </a:r>
            <a:r>
              <a:rPr lang="zh-CN" altLang="en-US" sz="1800" strike="noStrike" noProof="1">
                <a:solidFill>
                  <a:srgbClr val="FF0000"/>
                </a:solidFill>
              </a:rPr>
              <a:t>【新增加指标】</a:t>
            </a:r>
          </a:p>
          <a:p>
            <a:pPr algn="l"/>
            <a:r>
              <a:rPr lang="en-US" altLang="zh-CN" sz="2000">
                <a:solidFill>
                  <a:srgbClr val="0000FF"/>
                </a:solidFill>
                <a:sym typeface="+mn-ea"/>
              </a:rPr>
              <a:t>7</a:t>
            </a:r>
            <a:r>
              <a:rPr lang="zh-CN" altLang="en-US" sz="2000">
                <a:solidFill>
                  <a:srgbClr val="0000FF"/>
                </a:solidFill>
                <a:sym typeface="+mn-ea"/>
              </a:rPr>
              <a:t>.内部控制管理信息系统功能覆盖情况（10分，</a:t>
            </a:r>
            <a:r>
              <a:rPr lang="en-US" altLang="zh-CN" sz="2000">
                <a:solidFill>
                  <a:srgbClr val="0000FF"/>
                </a:solidFill>
                <a:sym typeface="+mn-ea"/>
              </a:rPr>
              <a:t>8</a:t>
            </a:r>
            <a:r>
              <a:rPr lang="zh-CN" altLang="en-US" sz="2000">
                <a:solidFill>
                  <a:srgbClr val="0000FF"/>
                </a:solidFill>
                <a:sym typeface="+mn-ea"/>
              </a:rPr>
              <a:t>，</a:t>
            </a:r>
            <a:r>
              <a:rPr lang="en-US" altLang="zh-CN" sz="2000">
                <a:solidFill>
                  <a:srgbClr val="0000FF"/>
                </a:solidFill>
                <a:sym typeface="+mn-ea"/>
              </a:rPr>
              <a:t>16</a:t>
            </a:r>
            <a:r>
              <a:rPr lang="zh-CN" altLang="en-US" sz="2000">
                <a:solidFill>
                  <a:srgbClr val="0000FF"/>
                </a:solidFill>
                <a:sym typeface="+mn-ea"/>
              </a:rPr>
              <a:t>）</a:t>
            </a:r>
            <a:endParaRPr lang="zh-CN" altLang="en-US" sz="2000" strike="noStrike" noProof="1">
              <a:solidFill>
                <a:srgbClr val="0000FF"/>
              </a:solidFill>
            </a:endParaRPr>
          </a:p>
          <a:p>
            <a:pPr indent="0" algn="l"/>
            <a:r>
              <a:rPr lang="zh-CN" altLang="en-US" sz="2000" b="1">
                <a:solidFill>
                  <a:srgbClr val="FF0000"/>
                </a:solidFill>
                <a:sym typeface="+mn-ea"/>
              </a:rPr>
              <a:t>业务层面（</a:t>
            </a:r>
            <a:r>
              <a:rPr lang="en-US" altLang="zh-CN" sz="2000" b="1">
                <a:solidFill>
                  <a:srgbClr val="FF0000"/>
                </a:solidFill>
                <a:sym typeface="+mn-ea"/>
              </a:rPr>
              <a:t>40</a:t>
            </a:r>
            <a:r>
              <a:rPr lang="zh-CN" altLang="en-US" sz="2000" b="1">
                <a:solidFill>
                  <a:srgbClr val="FF0000"/>
                </a:solidFill>
                <a:sym typeface="+mn-ea"/>
              </a:rPr>
              <a:t>分，</a:t>
            </a:r>
            <a:r>
              <a:rPr lang="en-US" altLang="zh-CN" sz="2000" b="1">
                <a:solidFill>
                  <a:srgbClr val="FF0000"/>
                </a:solidFill>
                <a:sym typeface="+mn-ea"/>
              </a:rPr>
              <a:t>8</a:t>
            </a:r>
            <a:r>
              <a:rPr lang="zh-CN" altLang="en-US" sz="2000" b="1">
                <a:solidFill>
                  <a:srgbClr val="FF0000"/>
                </a:solidFill>
                <a:sym typeface="+mn-ea"/>
              </a:rPr>
              <a:t>个二级指标，</a:t>
            </a:r>
            <a:r>
              <a:rPr lang="en-US" altLang="zh-CN" sz="2000" b="1">
                <a:solidFill>
                  <a:srgbClr val="FF0000"/>
                </a:solidFill>
                <a:sym typeface="+mn-ea"/>
              </a:rPr>
              <a:t>24</a:t>
            </a:r>
            <a:r>
              <a:rPr lang="zh-CN" altLang="en-US" sz="2000" b="1">
                <a:solidFill>
                  <a:srgbClr val="FF0000"/>
                </a:solidFill>
                <a:sym typeface="+mn-ea"/>
              </a:rPr>
              <a:t>个三级评价点）</a:t>
            </a:r>
            <a:endParaRPr lang="zh-CN" altLang="en-US" sz="2000" b="1" strike="noStrike" noProof="1">
              <a:solidFill>
                <a:srgbClr val="FF0000"/>
              </a:solidFill>
              <a:sym typeface="+mn-ea"/>
            </a:endParaRPr>
          </a:p>
          <a:p>
            <a:pPr algn="l"/>
            <a:r>
              <a:rPr lang="en-US" altLang="zh-CN" sz="2000">
                <a:solidFill>
                  <a:srgbClr val="0000FF"/>
                </a:solidFill>
                <a:sym typeface="+mn-ea"/>
              </a:rPr>
              <a:t>8</a:t>
            </a:r>
            <a:r>
              <a:rPr lang="zh-CN" altLang="en-US" sz="2000">
                <a:solidFill>
                  <a:srgbClr val="0000FF"/>
                </a:solidFill>
                <a:sym typeface="+mn-ea"/>
              </a:rPr>
              <a:t>.预算业务管理控制情况（7分，</a:t>
            </a:r>
            <a:r>
              <a:rPr lang="en-US" altLang="zh-CN" sz="2000">
                <a:solidFill>
                  <a:srgbClr val="0000FF"/>
                </a:solidFill>
                <a:sym typeface="+mn-ea"/>
              </a:rPr>
              <a:t>1</a:t>
            </a:r>
            <a:r>
              <a:rPr lang="zh-CN" altLang="en-US" sz="2000">
                <a:solidFill>
                  <a:srgbClr val="0000FF"/>
                </a:solidFill>
                <a:sym typeface="+mn-ea"/>
              </a:rPr>
              <a:t>，</a:t>
            </a:r>
            <a:r>
              <a:rPr lang="en-US" altLang="zh-CN" sz="2000">
                <a:solidFill>
                  <a:srgbClr val="0000FF"/>
                </a:solidFill>
                <a:sym typeface="+mn-ea"/>
              </a:rPr>
              <a:t>3</a:t>
            </a:r>
            <a:r>
              <a:rPr lang="zh-CN" altLang="en-US" sz="2000">
                <a:solidFill>
                  <a:srgbClr val="0000FF"/>
                </a:solidFill>
                <a:sym typeface="+mn-ea"/>
              </a:rPr>
              <a:t>）</a:t>
            </a:r>
            <a:endParaRPr lang="zh-CN" altLang="en-US" sz="2000" strike="noStrike" noProof="1">
              <a:solidFill>
                <a:srgbClr val="0000FF"/>
              </a:solidFill>
            </a:endParaRPr>
          </a:p>
          <a:p>
            <a:pPr algn="l"/>
            <a:r>
              <a:rPr lang="en-US" altLang="zh-CN" sz="2000">
                <a:sym typeface="+mn-ea"/>
              </a:rPr>
              <a:t>9</a:t>
            </a:r>
            <a:r>
              <a:rPr lang="zh-CN" altLang="en-US" sz="2000">
                <a:sym typeface="+mn-ea"/>
              </a:rPr>
              <a:t>.收支业务管理控制情况（6分，</a:t>
            </a:r>
            <a:r>
              <a:rPr lang="en-US" altLang="zh-CN" sz="2000">
                <a:sym typeface="+mn-ea"/>
              </a:rPr>
              <a:t>3</a:t>
            </a:r>
            <a:r>
              <a:rPr lang="zh-CN" altLang="en-US" sz="2000">
                <a:sym typeface="+mn-ea"/>
              </a:rPr>
              <a:t>，</a:t>
            </a:r>
            <a:r>
              <a:rPr lang="en-US" altLang="zh-CN" sz="2000">
                <a:sym typeface="+mn-ea"/>
              </a:rPr>
              <a:t>9</a:t>
            </a:r>
            <a:r>
              <a:rPr lang="zh-CN" altLang="en-US" sz="2000">
                <a:sym typeface="+mn-ea"/>
              </a:rPr>
              <a:t>）</a:t>
            </a:r>
            <a:endParaRPr lang="zh-CN" altLang="en-US" sz="2000" strike="noStrike" noProof="1"/>
          </a:p>
          <a:p>
            <a:pPr algn="l"/>
            <a:r>
              <a:rPr lang="en-US" altLang="zh-CN" sz="2000">
                <a:solidFill>
                  <a:srgbClr val="0000FF"/>
                </a:solidFill>
                <a:sym typeface="+mn-ea"/>
              </a:rPr>
              <a:t>10</a:t>
            </a:r>
            <a:r>
              <a:rPr lang="zh-CN" altLang="en-US" sz="2000">
                <a:solidFill>
                  <a:srgbClr val="0000FF"/>
                </a:solidFill>
                <a:sym typeface="+mn-ea"/>
              </a:rPr>
              <a:t>.政府采购业务管理控制情况（7分，</a:t>
            </a:r>
            <a:r>
              <a:rPr lang="en-US" altLang="zh-CN" sz="2000">
                <a:solidFill>
                  <a:srgbClr val="0000FF"/>
                </a:solidFill>
                <a:sym typeface="+mn-ea"/>
              </a:rPr>
              <a:t>1</a:t>
            </a:r>
            <a:r>
              <a:rPr lang="zh-CN" altLang="en-US" sz="2000">
                <a:solidFill>
                  <a:srgbClr val="0000FF"/>
                </a:solidFill>
                <a:sym typeface="+mn-ea"/>
              </a:rPr>
              <a:t>，</a:t>
            </a:r>
            <a:r>
              <a:rPr lang="en-US" altLang="zh-CN" sz="2000">
                <a:solidFill>
                  <a:srgbClr val="0000FF"/>
                </a:solidFill>
                <a:sym typeface="+mn-ea"/>
              </a:rPr>
              <a:t>3</a:t>
            </a:r>
            <a:r>
              <a:rPr lang="zh-CN" altLang="en-US" sz="2000">
                <a:solidFill>
                  <a:srgbClr val="0000FF"/>
                </a:solidFill>
                <a:sym typeface="+mn-ea"/>
              </a:rPr>
              <a:t>）</a:t>
            </a:r>
            <a:endParaRPr lang="zh-CN" altLang="en-US" sz="2000" strike="noStrike" noProof="1">
              <a:solidFill>
                <a:srgbClr val="0000FF"/>
              </a:solidFill>
            </a:endParaRPr>
          </a:p>
          <a:p>
            <a:pPr algn="l"/>
            <a:r>
              <a:rPr lang="zh-CN" altLang="en-US" sz="2000">
                <a:sym typeface="+mn-ea"/>
              </a:rPr>
              <a:t>1</a:t>
            </a:r>
            <a:r>
              <a:rPr lang="en-US" altLang="zh-CN" sz="2000">
                <a:sym typeface="+mn-ea"/>
              </a:rPr>
              <a:t>1</a:t>
            </a:r>
            <a:r>
              <a:rPr lang="zh-CN" altLang="en-US" sz="2000">
                <a:sym typeface="+mn-ea"/>
              </a:rPr>
              <a:t>.资产管理控制情况（6分，</a:t>
            </a:r>
            <a:r>
              <a:rPr lang="en-US" altLang="zh-CN" sz="2000">
                <a:sym typeface="+mn-ea"/>
              </a:rPr>
              <a:t>1</a:t>
            </a:r>
            <a:r>
              <a:rPr lang="zh-CN" altLang="en-US" sz="2000">
                <a:sym typeface="+mn-ea"/>
              </a:rPr>
              <a:t>，</a:t>
            </a:r>
            <a:r>
              <a:rPr lang="en-US" altLang="zh-CN" sz="2000">
                <a:sym typeface="+mn-ea"/>
              </a:rPr>
              <a:t>3</a:t>
            </a:r>
            <a:r>
              <a:rPr lang="zh-CN" altLang="en-US" sz="2000">
                <a:sym typeface="+mn-ea"/>
              </a:rPr>
              <a:t>）</a:t>
            </a:r>
            <a:endParaRPr lang="zh-CN" altLang="en-US" sz="2000" strike="noStrike" noProof="1"/>
          </a:p>
          <a:p>
            <a:pPr algn="l">
              <a:lnSpc>
                <a:spcPct val="90000"/>
              </a:lnSpc>
            </a:pPr>
            <a:r>
              <a:rPr lang="zh-CN" altLang="en-US" sz="2000">
                <a:solidFill>
                  <a:srgbClr val="0000FF"/>
                </a:solidFill>
                <a:sym typeface="+mn-ea"/>
              </a:rPr>
              <a:t>1</a:t>
            </a:r>
            <a:r>
              <a:rPr lang="en-US" altLang="zh-CN" sz="2000">
                <a:solidFill>
                  <a:srgbClr val="0000FF"/>
                </a:solidFill>
                <a:sym typeface="+mn-ea"/>
              </a:rPr>
              <a:t>2</a:t>
            </a:r>
            <a:r>
              <a:rPr lang="zh-CN" altLang="en-US" sz="2000">
                <a:solidFill>
                  <a:srgbClr val="0000FF"/>
                </a:solidFill>
                <a:sym typeface="+mn-ea"/>
              </a:rPr>
              <a:t>.建设项目管理控制情况（8分，</a:t>
            </a:r>
            <a:r>
              <a:rPr lang="en-US" altLang="zh-CN" sz="2000">
                <a:solidFill>
                  <a:srgbClr val="0000FF"/>
                </a:solidFill>
                <a:sym typeface="+mn-ea"/>
              </a:rPr>
              <a:t>1</a:t>
            </a:r>
            <a:r>
              <a:rPr lang="zh-CN" altLang="en-US" sz="2000">
                <a:solidFill>
                  <a:srgbClr val="0000FF"/>
                </a:solidFill>
                <a:sym typeface="+mn-ea"/>
              </a:rPr>
              <a:t>，</a:t>
            </a:r>
            <a:r>
              <a:rPr lang="en-US" altLang="zh-CN" sz="2000">
                <a:solidFill>
                  <a:srgbClr val="0000FF"/>
                </a:solidFill>
                <a:sym typeface="+mn-ea"/>
              </a:rPr>
              <a:t>3</a:t>
            </a:r>
            <a:r>
              <a:rPr lang="zh-CN" altLang="en-US" sz="2000">
                <a:solidFill>
                  <a:srgbClr val="0000FF"/>
                </a:solidFill>
                <a:sym typeface="+mn-ea"/>
              </a:rPr>
              <a:t>）</a:t>
            </a:r>
            <a:endParaRPr lang="zh-CN" altLang="en-US" sz="2000" strike="noStrike" noProof="1">
              <a:solidFill>
                <a:srgbClr val="0000FF"/>
              </a:solidFill>
            </a:endParaRPr>
          </a:p>
          <a:p>
            <a:pPr algn="l">
              <a:lnSpc>
                <a:spcPct val="90000"/>
              </a:lnSpc>
            </a:pPr>
            <a:r>
              <a:rPr lang="zh-CN" altLang="en-US" sz="2000">
                <a:sym typeface="+mn-ea"/>
              </a:rPr>
              <a:t>1</a:t>
            </a:r>
            <a:r>
              <a:rPr lang="en-US" altLang="zh-CN" sz="2000">
                <a:sym typeface="+mn-ea"/>
              </a:rPr>
              <a:t>3</a:t>
            </a:r>
            <a:r>
              <a:rPr lang="zh-CN" altLang="en-US" sz="2000">
                <a:sym typeface="+mn-ea"/>
              </a:rPr>
              <a:t>.合同管理控制情况（6分，</a:t>
            </a:r>
            <a:r>
              <a:rPr lang="en-US" altLang="zh-CN" sz="2000">
                <a:sym typeface="+mn-ea"/>
              </a:rPr>
              <a:t>1</a:t>
            </a:r>
            <a:r>
              <a:rPr lang="zh-CN" altLang="en-US" sz="2000">
                <a:sym typeface="+mn-ea"/>
              </a:rPr>
              <a:t>，</a:t>
            </a:r>
            <a:r>
              <a:rPr lang="en-US" altLang="zh-CN" sz="2000">
                <a:sym typeface="+mn-ea"/>
              </a:rPr>
              <a:t>3</a:t>
            </a:r>
            <a:r>
              <a:rPr lang="zh-CN" altLang="en-US" sz="2000">
                <a:sym typeface="+mn-ea"/>
              </a:rPr>
              <a:t>）</a:t>
            </a:r>
            <a:endParaRPr lang="zh-CN" altLang="en-US" sz="2000" strike="noStrike" noProof="1"/>
          </a:p>
          <a:p>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156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zh-CN" altLang="en-US" sz="5400" b="1">
              <a:solidFill>
                <a:srgbClr val="0000FF"/>
              </a:solidFill>
              <a:latin typeface="微软雅黑" panose="020B0503020204020204" charset="-122"/>
              <a:ea typeface="微软雅黑" panose="020B0503020204020204" charset="-122"/>
            </a:endParaRPr>
          </a:p>
          <a:p>
            <a:r>
              <a:rPr lang="zh-CN" altLang="en-US" sz="5400" b="1">
                <a:solidFill>
                  <a:srgbClr val="0000FF"/>
                </a:solidFill>
                <a:latin typeface="微软雅黑" panose="020B0503020204020204" charset="-122"/>
                <a:ea typeface="微软雅黑" panose="020B0503020204020204" charset="-122"/>
              </a:rPr>
              <a:t>         谢谢大家！</a:t>
            </a:r>
          </a:p>
          <a:p>
            <a:endParaRPr lang="zh-CN" altLang="en-US" sz="5400" b="1">
              <a:solidFill>
                <a:srgbClr val="0000FF"/>
              </a:solidFill>
              <a:latin typeface="微软雅黑" panose="020B0503020204020204" charset="-122"/>
              <a:ea typeface="微软雅黑" panose="020B0503020204020204" charset="-122"/>
            </a:endParaRPr>
          </a:p>
        </p:txBody>
      </p:sp>
      <p:sp>
        <p:nvSpPr>
          <p:cNvPr id="9221" name="矩形 199717"/>
          <p:cNvSpPr/>
          <p:nvPr/>
        </p:nvSpPr>
        <p:spPr>
          <a:xfrm>
            <a:off x="4098925" y="4161790"/>
            <a:ext cx="4027170" cy="521970"/>
          </a:xfrm>
          <a:prstGeom prst="rect">
            <a:avLst/>
          </a:prstGeom>
          <a:noFill/>
          <a:ln w="9525">
            <a:noFill/>
          </a:ln>
        </p:spPr>
        <p:txBody>
          <a:bodyPr wrap="square" anchor="t">
            <a:spAutoFit/>
          </a:bodyPr>
          <a:lstStyle/>
          <a:p>
            <a:pPr lvl="0" indent="0" algn="r">
              <a:spcBef>
                <a:spcPct val="50000"/>
              </a:spcBef>
              <a:buClr>
                <a:srgbClr val="000000"/>
              </a:buClr>
            </a:pPr>
            <a:r>
              <a:rPr lang="zh-CN" altLang="en-US" sz="2800" b="1" dirty="0">
                <a:solidFill>
                  <a:schemeClr val="tx2"/>
                </a:solidFill>
                <a:latin typeface="Arial" panose="020B0604020202020204" pitchFamily="34" charset="0"/>
                <a:ea typeface="黑体" panose="02010600030101010101" pitchFamily="2" charset="-122"/>
              </a:rPr>
              <a:t>讲人：               周兴荣</a:t>
            </a:r>
          </a:p>
        </p:txBody>
      </p:sp>
      <p:pic>
        <p:nvPicPr>
          <p:cNvPr id="9223" name="图片 199719" descr="Q@7N7MK9RI{3P)0MM8Q_HHN"/>
          <p:cNvPicPr>
            <a:picLocks noChangeAspect="1"/>
          </p:cNvPicPr>
          <p:nvPr/>
        </p:nvPicPr>
        <p:blipFill>
          <a:blip r:embed="rId2"/>
          <a:stretch>
            <a:fillRect/>
          </a:stretch>
        </p:blipFill>
        <p:spPr>
          <a:xfrm>
            <a:off x="4098608" y="4067810"/>
            <a:ext cx="2592387" cy="754063"/>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16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245186" name="标题 1245185"/>
          <p:cNvSpPr>
            <a:spLocks noGrp="1"/>
          </p:cNvSpPr>
          <p:nvPr/>
        </p:nvSpPr>
        <p:spPr>
          <a:xfrm>
            <a:off x="250825" y="77788"/>
            <a:ext cx="8642350" cy="647700"/>
          </a:xfrm>
          <a:prstGeom prst="rect">
            <a:avLst/>
          </a:prstGeom>
          <a:noFill/>
          <a:ln w="9525">
            <a:noFill/>
          </a:ln>
        </p:spPr>
        <p:txBody>
          <a:bodyPr vert="horz" wrap="square" lIns="84127" tIns="42064" rIns="84127" bIns="42064"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en-US" altLang="zh-CN" dirty="0"/>
              <a:t>《</a:t>
            </a:r>
            <a:r>
              <a:rPr lang="zh-CN" altLang="en-US" dirty="0"/>
              <a:t>企业内部控制配套指引</a:t>
            </a:r>
            <a:r>
              <a:rPr lang="en-US" altLang="zh-CN" dirty="0"/>
              <a:t>》</a:t>
            </a:r>
            <a:r>
              <a:rPr lang="zh-CN" altLang="en-US" dirty="0"/>
              <a:t>的结构</a:t>
            </a:r>
          </a:p>
        </p:txBody>
      </p:sp>
      <p:sp>
        <p:nvSpPr>
          <p:cNvPr id="1245187" name="矩形 1245186"/>
          <p:cNvSpPr/>
          <p:nvPr/>
        </p:nvSpPr>
        <p:spPr>
          <a:xfrm>
            <a:off x="542925" y="1102043"/>
            <a:ext cx="2209800" cy="687387"/>
          </a:xfrm>
          <a:prstGeom prst="rect">
            <a:avLst/>
          </a:prstGeom>
          <a:solidFill>
            <a:srgbClr val="006666"/>
          </a:solidFill>
          <a:ln w="9525">
            <a:noFill/>
          </a:ln>
          <a:effectLst>
            <a:outerShdw dist="107763" dir="18900000" algn="ctr" rotWithShape="0">
              <a:schemeClr val="bg2">
                <a:alpha val="50000"/>
              </a:schemeClr>
            </a:outerShdw>
          </a:effectLst>
        </p:spPr>
        <p:txBody>
          <a:bodyPr/>
          <a:lstStyle/>
          <a:p>
            <a:endParaRPr lang="zh-CN" altLang="en-US"/>
          </a:p>
        </p:txBody>
      </p:sp>
      <p:sp>
        <p:nvSpPr>
          <p:cNvPr id="1245188" name="矩形 1245187"/>
          <p:cNvSpPr/>
          <p:nvPr/>
        </p:nvSpPr>
        <p:spPr>
          <a:xfrm>
            <a:off x="833438" y="1114743"/>
            <a:ext cx="1612900" cy="520700"/>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评价指引</a:t>
            </a:r>
          </a:p>
        </p:txBody>
      </p:sp>
      <p:sp>
        <p:nvSpPr>
          <p:cNvPr id="1245189" name="矩形 1245188"/>
          <p:cNvSpPr/>
          <p:nvPr/>
        </p:nvSpPr>
        <p:spPr>
          <a:xfrm>
            <a:off x="6475413" y="1102043"/>
            <a:ext cx="2209800" cy="687387"/>
          </a:xfrm>
          <a:prstGeom prst="rect">
            <a:avLst/>
          </a:prstGeom>
          <a:solidFill>
            <a:srgbClr val="006666"/>
          </a:solidFill>
          <a:ln w="9525">
            <a:noFill/>
          </a:ln>
          <a:effectLst>
            <a:outerShdw dist="107763" dir="18900000" algn="ctr" rotWithShape="0">
              <a:schemeClr val="bg2">
                <a:alpha val="50000"/>
              </a:schemeClr>
            </a:outerShdw>
          </a:effectLst>
        </p:spPr>
        <p:txBody>
          <a:bodyPr/>
          <a:lstStyle/>
          <a:p>
            <a:endParaRPr lang="zh-CN" altLang="en-US"/>
          </a:p>
        </p:txBody>
      </p:sp>
      <p:sp>
        <p:nvSpPr>
          <p:cNvPr id="1245190" name="矩形 1245189"/>
          <p:cNvSpPr/>
          <p:nvPr/>
        </p:nvSpPr>
        <p:spPr>
          <a:xfrm>
            <a:off x="6770688" y="1114743"/>
            <a:ext cx="1609725" cy="520700"/>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审计指引</a:t>
            </a:r>
          </a:p>
        </p:txBody>
      </p:sp>
      <p:sp>
        <p:nvSpPr>
          <p:cNvPr id="1245191" name="矩形 1245190"/>
          <p:cNvSpPr/>
          <p:nvPr/>
        </p:nvSpPr>
        <p:spPr>
          <a:xfrm>
            <a:off x="3505200" y="1102043"/>
            <a:ext cx="2211388" cy="687387"/>
          </a:xfrm>
          <a:prstGeom prst="rect">
            <a:avLst/>
          </a:prstGeom>
          <a:solidFill>
            <a:srgbClr val="FF0000"/>
          </a:solidFill>
          <a:ln w="9525">
            <a:noFill/>
          </a:ln>
          <a:effectLst>
            <a:outerShdw dist="107763" dir="18900000" algn="ctr" rotWithShape="0">
              <a:schemeClr val="bg2">
                <a:alpha val="50000"/>
              </a:schemeClr>
            </a:outerShdw>
          </a:effectLst>
        </p:spPr>
        <p:txBody>
          <a:bodyPr/>
          <a:lstStyle/>
          <a:p>
            <a:endParaRPr lang="zh-CN" altLang="en-US"/>
          </a:p>
        </p:txBody>
      </p:sp>
      <p:sp>
        <p:nvSpPr>
          <p:cNvPr id="1245192" name="矩形 1245191"/>
          <p:cNvSpPr/>
          <p:nvPr/>
        </p:nvSpPr>
        <p:spPr>
          <a:xfrm>
            <a:off x="3797300" y="1114743"/>
            <a:ext cx="1612900" cy="520700"/>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chemeClr val="bg1"/>
                </a:solidFill>
                <a:latin typeface="Arial" panose="020B0604020202020204" pitchFamily="34" charset="0"/>
                <a:ea typeface="楷体_GB2312" panose="02010609030101010101" charset="-122"/>
              </a:rPr>
              <a:t>应用指引</a:t>
            </a:r>
          </a:p>
        </p:txBody>
      </p:sp>
      <p:sp>
        <p:nvSpPr>
          <p:cNvPr id="1245193" name="文本框 1245192"/>
          <p:cNvSpPr txBox="1"/>
          <p:nvPr/>
        </p:nvSpPr>
        <p:spPr>
          <a:xfrm>
            <a:off x="609600" y="3159443"/>
            <a:ext cx="2286000" cy="1757362"/>
          </a:xfrm>
          <a:prstGeom prst="rect">
            <a:avLst/>
          </a:prstGeom>
          <a:noFill/>
          <a:ln w="9525">
            <a:noFill/>
          </a:ln>
        </p:spPr>
        <p:txBody>
          <a:bodyPr lIns="84127" tIns="42064" rIns="84127" bIns="42064">
            <a:spAutoFit/>
          </a:bodyPr>
          <a:lstStyle/>
          <a:p>
            <a:pPr algn="l" defTabSz="841375"/>
            <a:r>
              <a:rPr lang="en-US" altLang="zh-CN" sz="2200" b="1" dirty="0">
                <a:latin typeface="Arial" panose="020B0604020202020204" pitchFamily="34" charset="0"/>
                <a:ea typeface="楷体_GB2312" panose="02010609030101010101" charset="-122"/>
              </a:rPr>
              <a:t>1.</a:t>
            </a:r>
            <a:r>
              <a:rPr lang="zh-CN" altLang="en-US" sz="2200" b="1" dirty="0">
                <a:latin typeface="Arial" panose="020B0604020202020204" pitchFamily="34" charset="0"/>
                <a:ea typeface="楷体_GB2312" panose="02010609030101010101" charset="-122"/>
              </a:rPr>
              <a:t>组织架构</a:t>
            </a:r>
          </a:p>
          <a:p>
            <a:pPr algn="l" defTabSz="841375"/>
            <a:r>
              <a:rPr lang="en-US" altLang="zh-CN" sz="2200" b="1" dirty="0">
                <a:latin typeface="Arial" panose="020B0604020202020204" pitchFamily="34" charset="0"/>
                <a:ea typeface="楷体_GB2312" panose="02010609030101010101" charset="-122"/>
              </a:rPr>
              <a:t>2.</a:t>
            </a:r>
            <a:r>
              <a:rPr lang="zh-CN" altLang="en-US" sz="2200" b="1" dirty="0">
                <a:latin typeface="Arial" panose="020B0604020202020204" pitchFamily="34" charset="0"/>
                <a:ea typeface="楷体_GB2312" panose="02010609030101010101" charset="-122"/>
              </a:rPr>
              <a:t>发展战略</a:t>
            </a:r>
          </a:p>
          <a:p>
            <a:pPr algn="l" defTabSz="841375"/>
            <a:r>
              <a:rPr lang="en-US" altLang="zh-CN" sz="2200" b="1" dirty="0">
                <a:latin typeface="Arial" panose="020B0604020202020204" pitchFamily="34" charset="0"/>
                <a:ea typeface="楷体_GB2312" panose="02010609030101010101" charset="-122"/>
              </a:rPr>
              <a:t>3.</a:t>
            </a:r>
            <a:r>
              <a:rPr lang="zh-CN" altLang="en-US" sz="2200" b="1" dirty="0">
                <a:latin typeface="Arial" panose="020B0604020202020204" pitchFamily="34" charset="0"/>
                <a:ea typeface="楷体_GB2312" panose="02010609030101010101" charset="-122"/>
              </a:rPr>
              <a:t>人力资源</a:t>
            </a:r>
          </a:p>
          <a:p>
            <a:pPr algn="l" defTabSz="841375"/>
            <a:r>
              <a:rPr lang="en-US" altLang="zh-CN" sz="2200" b="1" dirty="0">
                <a:latin typeface="Arial" panose="020B0604020202020204" pitchFamily="34" charset="0"/>
                <a:ea typeface="楷体_GB2312" panose="02010609030101010101" charset="-122"/>
              </a:rPr>
              <a:t>4.</a:t>
            </a:r>
            <a:r>
              <a:rPr lang="zh-CN" altLang="en-US" sz="2200" b="1" dirty="0">
                <a:latin typeface="Arial" panose="020B0604020202020204" pitchFamily="34" charset="0"/>
                <a:ea typeface="楷体_GB2312" panose="02010609030101010101" charset="-122"/>
              </a:rPr>
              <a:t>社会责任</a:t>
            </a:r>
          </a:p>
          <a:p>
            <a:pPr algn="l" defTabSz="841375"/>
            <a:r>
              <a:rPr lang="en-US" altLang="zh-CN" sz="2200" b="1" dirty="0">
                <a:latin typeface="Arial" panose="020B0604020202020204" pitchFamily="34" charset="0"/>
                <a:ea typeface="楷体_GB2312" panose="02010609030101010101" charset="-122"/>
              </a:rPr>
              <a:t>5.</a:t>
            </a:r>
            <a:r>
              <a:rPr lang="zh-CN" altLang="en-US" sz="2200" b="1" dirty="0">
                <a:latin typeface="Arial" panose="020B0604020202020204" pitchFamily="34" charset="0"/>
                <a:ea typeface="楷体_GB2312" panose="02010609030101010101" charset="-122"/>
              </a:rPr>
              <a:t>企业文化</a:t>
            </a:r>
          </a:p>
        </p:txBody>
      </p:sp>
      <p:sp>
        <p:nvSpPr>
          <p:cNvPr id="1245194" name="直接连接符 1245193"/>
          <p:cNvSpPr/>
          <p:nvPr/>
        </p:nvSpPr>
        <p:spPr>
          <a:xfrm>
            <a:off x="1358900" y="2045018"/>
            <a:ext cx="6478588" cy="0"/>
          </a:xfrm>
          <a:prstGeom prst="line">
            <a:avLst/>
          </a:prstGeom>
          <a:ln w="76200" cap="flat" cmpd="sng">
            <a:solidFill>
              <a:srgbClr val="FF0000"/>
            </a:solidFill>
            <a:prstDash val="solid"/>
            <a:headEnd type="none" w="med" len="med"/>
            <a:tailEnd type="none" w="med" len="med"/>
          </a:ln>
        </p:spPr>
      </p:sp>
      <p:sp>
        <p:nvSpPr>
          <p:cNvPr id="1245195" name="直接连接符 1245194"/>
          <p:cNvSpPr/>
          <p:nvPr/>
        </p:nvSpPr>
        <p:spPr>
          <a:xfrm>
            <a:off x="4570413" y="1759268"/>
            <a:ext cx="0" cy="717550"/>
          </a:xfrm>
          <a:prstGeom prst="line">
            <a:avLst/>
          </a:prstGeom>
          <a:ln w="76200" cap="flat" cmpd="sng">
            <a:solidFill>
              <a:srgbClr val="FF0000"/>
            </a:solidFill>
            <a:prstDash val="solid"/>
            <a:headEnd type="none" w="med" len="med"/>
            <a:tailEnd type="triangle" w="med" len="med"/>
          </a:ln>
        </p:spPr>
      </p:sp>
      <p:sp>
        <p:nvSpPr>
          <p:cNvPr id="1245196" name="圆角矩形 1245195"/>
          <p:cNvSpPr/>
          <p:nvPr/>
        </p:nvSpPr>
        <p:spPr>
          <a:xfrm>
            <a:off x="549275" y="2475230"/>
            <a:ext cx="2220913" cy="612775"/>
          </a:xfrm>
          <a:prstGeom prst="roundRect">
            <a:avLst>
              <a:gd name="adj" fmla="val 16667"/>
            </a:avLst>
          </a:prstGeom>
          <a:solidFill>
            <a:srgbClr val="FF3300"/>
          </a:solidFill>
          <a:ln w="9525">
            <a:noFill/>
          </a:ln>
        </p:spPr>
        <p:txBody>
          <a:bodyPr lIns="84127" tIns="42064" rIns="84127" bIns="42064" anchor="ctr"/>
          <a:lstStyle/>
          <a:p>
            <a:pPr defTabSz="841375"/>
            <a:endParaRPr sz="1700" dirty="0">
              <a:latin typeface="Arial" panose="020B0604020202020204" pitchFamily="34" charset="0"/>
            </a:endParaRPr>
          </a:p>
        </p:txBody>
      </p:sp>
      <p:sp>
        <p:nvSpPr>
          <p:cNvPr id="1245197" name="圆角矩形 1245196"/>
          <p:cNvSpPr/>
          <p:nvPr/>
        </p:nvSpPr>
        <p:spPr>
          <a:xfrm>
            <a:off x="6248400" y="2472055"/>
            <a:ext cx="2513013" cy="609600"/>
          </a:xfrm>
          <a:prstGeom prst="roundRect">
            <a:avLst>
              <a:gd name="adj" fmla="val 16667"/>
            </a:avLst>
          </a:prstGeom>
          <a:solidFill>
            <a:srgbClr val="FF3300"/>
          </a:solidFill>
          <a:ln w="9525">
            <a:noFill/>
          </a:ln>
        </p:spPr>
        <p:txBody>
          <a:bodyPr/>
          <a:lstStyle/>
          <a:p>
            <a:endParaRPr lang="zh-CN" altLang="en-US"/>
          </a:p>
        </p:txBody>
      </p:sp>
      <p:sp>
        <p:nvSpPr>
          <p:cNvPr id="1245198" name="圆角矩形 1245197"/>
          <p:cNvSpPr/>
          <p:nvPr/>
        </p:nvSpPr>
        <p:spPr>
          <a:xfrm>
            <a:off x="3351213" y="2472055"/>
            <a:ext cx="2514600" cy="609600"/>
          </a:xfrm>
          <a:prstGeom prst="roundRect">
            <a:avLst>
              <a:gd name="adj" fmla="val 16667"/>
            </a:avLst>
          </a:prstGeom>
          <a:solidFill>
            <a:srgbClr val="FF3300"/>
          </a:solidFill>
          <a:ln w="9525">
            <a:noFill/>
          </a:ln>
        </p:spPr>
        <p:txBody>
          <a:bodyPr/>
          <a:lstStyle/>
          <a:p>
            <a:endParaRPr lang="zh-CN" altLang="en-US"/>
          </a:p>
        </p:txBody>
      </p:sp>
      <p:sp>
        <p:nvSpPr>
          <p:cNvPr id="1245199" name="文本框 1245198"/>
          <p:cNvSpPr txBox="1"/>
          <p:nvPr/>
        </p:nvSpPr>
        <p:spPr>
          <a:xfrm>
            <a:off x="661988" y="2478405"/>
            <a:ext cx="1976437" cy="520700"/>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rgbClr val="FFFF00"/>
                </a:solidFill>
                <a:latin typeface="Arial" panose="020B0604020202020204" pitchFamily="34" charset="0"/>
                <a:ea typeface="楷体_GB2312" panose="02010609030101010101" charset="-122"/>
              </a:rPr>
              <a:t>控制环境类</a:t>
            </a:r>
          </a:p>
        </p:txBody>
      </p:sp>
      <p:sp>
        <p:nvSpPr>
          <p:cNvPr id="1245200" name="文本框 1245199"/>
          <p:cNvSpPr txBox="1"/>
          <p:nvPr/>
        </p:nvSpPr>
        <p:spPr>
          <a:xfrm>
            <a:off x="6551613" y="2551430"/>
            <a:ext cx="1982787" cy="517525"/>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rgbClr val="FFFF00"/>
                </a:solidFill>
                <a:latin typeface="Arial" panose="020B0604020202020204" pitchFamily="34" charset="0"/>
                <a:ea typeface="楷体_GB2312" panose="02010609030101010101" charset="-122"/>
              </a:rPr>
              <a:t>控制手段类</a:t>
            </a:r>
          </a:p>
        </p:txBody>
      </p:sp>
      <p:sp>
        <p:nvSpPr>
          <p:cNvPr id="1245201" name="文本框 1245200"/>
          <p:cNvSpPr txBox="1"/>
          <p:nvPr/>
        </p:nvSpPr>
        <p:spPr>
          <a:xfrm>
            <a:off x="3582988" y="2551430"/>
            <a:ext cx="1978025" cy="517525"/>
          </a:xfrm>
          <a:prstGeom prst="rect">
            <a:avLst/>
          </a:prstGeom>
          <a:noFill/>
          <a:ln w="9525">
            <a:noFill/>
          </a:ln>
        </p:spPr>
        <p:txBody>
          <a:bodyPr lIns="84127" tIns="42064" rIns="84127" bIns="42064">
            <a:spAutoFit/>
          </a:bodyPr>
          <a:lstStyle/>
          <a:p>
            <a:pPr algn="l" defTabSz="841375">
              <a:spcBef>
                <a:spcPct val="50000"/>
              </a:spcBef>
            </a:pPr>
            <a:r>
              <a:rPr lang="zh-CN" altLang="en-US" sz="2500" b="1" dirty="0">
                <a:solidFill>
                  <a:srgbClr val="FFFF00"/>
                </a:solidFill>
                <a:latin typeface="Arial" panose="020B0604020202020204" pitchFamily="34" charset="0"/>
                <a:ea typeface="楷体_GB2312" panose="02010609030101010101" charset="-122"/>
              </a:rPr>
              <a:t>控制活动类</a:t>
            </a:r>
          </a:p>
        </p:txBody>
      </p:sp>
      <p:sp>
        <p:nvSpPr>
          <p:cNvPr id="1245202" name="文本框 1245201"/>
          <p:cNvSpPr txBox="1"/>
          <p:nvPr/>
        </p:nvSpPr>
        <p:spPr>
          <a:xfrm>
            <a:off x="3505200" y="3081655"/>
            <a:ext cx="2517775" cy="3097213"/>
          </a:xfrm>
          <a:prstGeom prst="rect">
            <a:avLst/>
          </a:prstGeom>
          <a:noFill/>
          <a:ln w="9525">
            <a:noFill/>
          </a:ln>
        </p:spPr>
        <p:txBody>
          <a:bodyPr lIns="84127" tIns="42064" rIns="84127" bIns="42064">
            <a:spAutoFit/>
          </a:bodyPr>
          <a:lstStyle/>
          <a:p>
            <a:pPr algn="l" defTabSz="841375"/>
            <a:r>
              <a:rPr lang="en-US" altLang="zh-CN" sz="2200" b="1" dirty="0">
                <a:latin typeface="Arial" panose="020B0604020202020204" pitchFamily="34" charset="0"/>
                <a:ea typeface="楷体_GB2312" panose="02010609030101010101" charset="-122"/>
              </a:rPr>
              <a:t>6.</a:t>
            </a:r>
            <a:r>
              <a:rPr lang="zh-CN" altLang="en-US" sz="2200" b="1" dirty="0">
                <a:latin typeface="Arial" panose="020B0604020202020204" pitchFamily="34" charset="0"/>
                <a:ea typeface="楷体_GB2312" panose="02010609030101010101" charset="-122"/>
              </a:rPr>
              <a:t>资金活动</a:t>
            </a:r>
          </a:p>
          <a:p>
            <a:pPr algn="l" defTabSz="841375"/>
            <a:r>
              <a:rPr lang="en-US" altLang="zh-CN" sz="2200" b="1" dirty="0">
                <a:latin typeface="Arial" panose="020B0604020202020204" pitchFamily="34" charset="0"/>
                <a:ea typeface="楷体_GB2312" panose="02010609030101010101" charset="-122"/>
              </a:rPr>
              <a:t>7.</a:t>
            </a:r>
            <a:r>
              <a:rPr lang="zh-CN" altLang="en-US" sz="2200" b="1" dirty="0">
                <a:latin typeface="Arial" panose="020B0604020202020204" pitchFamily="34" charset="0"/>
                <a:ea typeface="楷体_GB2312" panose="02010609030101010101" charset="-122"/>
              </a:rPr>
              <a:t>采购业务</a:t>
            </a:r>
          </a:p>
          <a:p>
            <a:pPr algn="l" defTabSz="841375"/>
            <a:r>
              <a:rPr lang="en-US" altLang="zh-CN" sz="2200" b="1" dirty="0">
                <a:latin typeface="Arial" panose="020B0604020202020204" pitchFamily="34" charset="0"/>
                <a:ea typeface="楷体_GB2312" panose="02010609030101010101" charset="-122"/>
              </a:rPr>
              <a:t>8.</a:t>
            </a:r>
            <a:r>
              <a:rPr lang="zh-CN" altLang="en-US" sz="2200" b="1" dirty="0">
                <a:latin typeface="Arial" panose="020B0604020202020204" pitchFamily="34" charset="0"/>
                <a:ea typeface="楷体_GB2312" panose="02010609030101010101" charset="-122"/>
              </a:rPr>
              <a:t>资产管理</a:t>
            </a:r>
          </a:p>
          <a:p>
            <a:pPr algn="l" defTabSz="841375"/>
            <a:r>
              <a:rPr lang="en-US" altLang="zh-CN" sz="2200" b="1" dirty="0">
                <a:latin typeface="Arial" panose="020B0604020202020204" pitchFamily="34" charset="0"/>
                <a:ea typeface="楷体_GB2312" panose="02010609030101010101" charset="-122"/>
              </a:rPr>
              <a:t>9.</a:t>
            </a:r>
            <a:r>
              <a:rPr lang="zh-CN" altLang="en-US" sz="2200" b="1" dirty="0">
                <a:latin typeface="Arial" panose="020B0604020202020204" pitchFamily="34" charset="0"/>
                <a:ea typeface="楷体_GB2312" panose="02010609030101010101" charset="-122"/>
              </a:rPr>
              <a:t>销售业务</a:t>
            </a:r>
          </a:p>
          <a:p>
            <a:pPr algn="l" defTabSz="841375"/>
            <a:r>
              <a:rPr lang="en-US" altLang="zh-CN" sz="2200" b="1" dirty="0">
                <a:latin typeface="Arial" panose="020B0604020202020204" pitchFamily="34" charset="0"/>
                <a:ea typeface="楷体_GB2312" panose="02010609030101010101" charset="-122"/>
              </a:rPr>
              <a:t>10.</a:t>
            </a:r>
            <a:r>
              <a:rPr lang="zh-CN" altLang="en-US" sz="2200" b="1" dirty="0">
                <a:latin typeface="Arial" panose="020B0604020202020204" pitchFamily="34" charset="0"/>
                <a:ea typeface="楷体_GB2312" panose="02010609030101010101" charset="-122"/>
              </a:rPr>
              <a:t>研究与开发</a:t>
            </a:r>
          </a:p>
          <a:p>
            <a:pPr algn="l" defTabSz="841375"/>
            <a:r>
              <a:rPr lang="en-US" altLang="zh-CN" sz="2200" b="1" dirty="0">
                <a:latin typeface="Arial" panose="020B0604020202020204" pitchFamily="34" charset="0"/>
                <a:ea typeface="楷体_GB2312" panose="02010609030101010101" charset="-122"/>
              </a:rPr>
              <a:t>11.</a:t>
            </a:r>
            <a:r>
              <a:rPr lang="zh-CN" altLang="en-US" sz="2200" b="1" dirty="0">
                <a:latin typeface="Arial" panose="020B0604020202020204" pitchFamily="34" charset="0"/>
                <a:ea typeface="楷体_GB2312" panose="02010609030101010101" charset="-122"/>
              </a:rPr>
              <a:t>工程项目</a:t>
            </a:r>
          </a:p>
          <a:p>
            <a:pPr algn="l" defTabSz="841375"/>
            <a:r>
              <a:rPr lang="en-US" altLang="zh-CN" sz="2200" b="1" dirty="0">
                <a:latin typeface="Arial" panose="020B0604020202020204" pitchFamily="34" charset="0"/>
                <a:ea typeface="楷体_GB2312" panose="02010609030101010101" charset="-122"/>
              </a:rPr>
              <a:t>12.</a:t>
            </a:r>
            <a:r>
              <a:rPr lang="zh-CN" altLang="en-US" sz="2200" b="1" dirty="0">
                <a:latin typeface="Arial" panose="020B0604020202020204" pitchFamily="34" charset="0"/>
                <a:ea typeface="楷体_GB2312" panose="02010609030101010101" charset="-122"/>
              </a:rPr>
              <a:t>担保业务</a:t>
            </a:r>
          </a:p>
          <a:p>
            <a:pPr algn="l" defTabSz="841375"/>
            <a:r>
              <a:rPr lang="en-US" altLang="zh-CN" sz="2200" b="1" dirty="0">
                <a:latin typeface="Arial" panose="020B0604020202020204" pitchFamily="34" charset="0"/>
                <a:ea typeface="楷体_GB2312" panose="02010609030101010101" charset="-122"/>
              </a:rPr>
              <a:t>13.</a:t>
            </a:r>
            <a:r>
              <a:rPr lang="zh-CN" altLang="en-US" sz="2200" b="1" dirty="0">
                <a:latin typeface="Arial" panose="020B0604020202020204" pitchFamily="34" charset="0"/>
                <a:ea typeface="楷体_GB2312" panose="02010609030101010101" charset="-122"/>
              </a:rPr>
              <a:t>业务外包</a:t>
            </a:r>
          </a:p>
          <a:p>
            <a:pPr algn="l" defTabSz="841375"/>
            <a:r>
              <a:rPr lang="en-US" altLang="zh-CN" sz="2200" b="1" dirty="0">
                <a:latin typeface="Arial" panose="020B0604020202020204" pitchFamily="34" charset="0"/>
                <a:ea typeface="楷体_GB2312" panose="02010609030101010101" charset="-122"/>
              </a:rPr>
              <a:t>14.</a:t>
            </a:r>
            <a:r>
              <a:rPr lang="zh-CN" altLang="en-US" sz="2200" b="1" dirty="0">
                <a:latin typeface="Arial" panose="020B0604020202020204" pitchFamily="34" charset="0"/>
                <a:ea typeface="楷体_GB2312" panose="02010609030101010101" charset="-122"/>
              </a:rPr>
              <a:t>财务报告</a:t>
            </a:r>
            <a:r>
              <a:rPr lang="zh-CN" altLang="en-US" sz="2200" b="1" dirty="0">
                <a:latin typeface="黑体" panose="02010600030101010101" pitchFamily="2" charset="-122"/>
                <a:ea typeface="黑体" panose="02010600030101010101" pitchFamily="2" charset="-122"/>
              </a:rPr>
              <a:t> </a:t>
            </a:r>
          </a:p>
        </p:txBody>
      </p:sp>
      <p:sp>
        <p:nvSpPr>
          <p:cNvPr id="1245203" name="文本框 1245202"/>
          <p:cNvSpPr txBox="1"/>
          <p:nvPr/>
        </p:nvSpPr>
        <p:spPr>
          <a:xfrm>
            <a:off x="6324600" y="3081655"/>
            <a:ext cx="2638425" cy="1422400"/>
          </a:xfrm>
          <a:prstGeom prst="rect">
            <a:avLst/>
          </a:prstGeom>
          <a:noFill/>
          <a:ln w="9525">
            <a:noFill/>
          </a:ln>
        </p:spPr>
        <p:txBody>
          <a:bodyPr lIns="84127" tIns="42064" rIns="84127" bIns="42064">
            <a:spAutoFit/>
          </a:bodyPr>
          <a:lstStyle/>
          <a:p>
            <a:pPr marL="405130" indent="-405130" algn="l" defTabSz="841375"/>
            <a:r>
              <a:rPr lang="en-US" altLang="zh-CN" sz="2200" b="1" dirty="0">
                <a:latin typeface="Arial" panose="020B0604020202020204" pitchFamily="34" charset="0"/>
                <a:ea typeface="楷体_GB2312" panose="02010609030101010101" charset="-122"/>
              </a:rPr>
              <a:t>15.</a:t>
            </a:r>
            <a:r>
              <a:rPr lang="zh-CN" altLang="en-US" sz="2200" b="1" dirty="0">
                <a:latin typeface="Arial" panose="020B0604020202020204" pitchFamily="34" charset="0"/>
                <a:ea typeface="楷体_GB2312" panose="02010609030101010101" charset="-122"/>
              </a:rPr>
              <a:t>全面预算</a:t>
            </a:r>
          </a:p>
          <a:p>
            <a:pPr marL="405130" indent="-405130" algn="l" defTabSz="841375"/>
            <a:r>
              <a:rPr lang="en-US" altLang="zh-CN" sz="2200" b="1" dirty="0">
                <a:latin typeface="Arial" panose="020B0604020202020204" pitchFamily="34" charset="0"/>
                <a:ea typeface="楷体_GB2312" panose="02010609030101010101" charset="-122"/>
              </a:rPr>
              <a:t>16.</a:t>
            </a:r>
            <a:r>
              <a:rPr lang="zh-CN" altLang="en-US" sz="2200" b="1" dirty="0">
                <a:latin typeface="Arial" panose="020B0604020202020204" pitchFamily="34" charset="0"/>
                <a:ea typeface="楷体_GB2312" panose="02010609030101010101" charset="-122"/>
              </a:rPr>
              <a:t>合同管理</a:t>
            </a:r>
          </a:p>
          <a:p>
            <a:pPr marL="405130" indent="-405130" algn="l" defTabSz="841375"/>
            <a:r>
              <a:rPr lang="en-US" altLang="zh-CN" sz="2200" b="1" dirty="0">
                <a:latin typeface="Arial" panose="020B0604020202020204" pitchFamily="34" charset="0"/>
                <a:ea typeface="楷体_GB2312" panose="02010609030101010101" charset="-122"/>
              </a:rPr>
              <a:t>17.</a:t>
            </a:r>
            <a:r>
              <a:rPr lang="zh-CN" altLang="en-US" sz="2200" b="1" dirty="0">
                <a:latin typeface="Arial" panose="020B0604020202020204" pitchFamily="34" charset="0"/>
                <a:ea typeface="楷体_GB2312" panose="02010609030101010101" charset="-122"/>
              </a:rPr>
              <a:t>内部信息传递</a:t>
            </a:r>
          </a:p>
          <a:p>
            <a:pPr marL="405130" indent="-405130" algn="l" defTabSz="841375"/>
            <a:r>
              <a:rPr lang="en-US" altLang="zh-CN" sz="2200" b="1" dirty="0">
                <a:latin typeface="Arial" panose="020B0604020202020204" pitchFamily="34" charset="0"/>
                <a:ea typeface="楷体_GB2312" panose="02010609030101010101" charset="-122"/>
              </a:rPr>
              <a:t>18.</a:t>
            </a:r>
            <a:r>
              <a:rPr lang="zh-CN" altLang="en-US" sz="2200" b="1" dirty="0">
                <a:latin typeface="Arial" panose="020B0604020202020204" pitchFamily="34" charset="0"/>
                <a:ea typeface="楷体_GB2312" panose="02010609030101010101" charset="-122"/>
              </a:rPr>
              <a:t>信息系统 </a:t>
            </a:r>
          </a:p>
        </p:txBody>
      </p:sp>
      <p:sp>
        <p:nvSpPr>
          <p:cNvPr id="1245204" name="右箭头 1245203"/>
          <p:cNvSpPr/>
          <p:nvPr/>
        </p:nvSpPr>
        <p:spPr>
          <a:xfrm>
            <a:off x="2819400" y="1254443"/>
            <a:ext cx="685800" cy="303212"/>
          </a:xfrm>
          <a:prstGeom prst="rightArrow">
            <a:avLst>
              <a:gd name="adj1" fmla="val 50000"/>
              <a:gd name="adj2" fmla="val 56544"/>
            </a:avLst>
          </a:prstGeom>
          <a:solidFill>
            <a:srgbClr val="006666"/>
          </a:solidFill>
          <a:ln w="9525">
            <a:noFill/>
          </a:ln>
        </p:spPr>
        <p:txBody>
          <a:bodyPr/>
          <a:lstStyle/>
          <a:p>
            <a:endParaRPr lang="zh-CN" altLang="en-US"/>
          </a:p>
        </p:txBody>
      </p:sp>
      <p:sp>
        <p:nvSpPr>
          <p:cNvPr id="1245205" name="右箭头 1245204"/>
          <p:cNvSpPr/>
          <p:nvPr/>
        </p:nvSpPr>
        <p:spPr>
          <a:xfrm rot="10800000">
            <a:off x="5788025" y="1254443"/>
            <a:ext cx="682625" cy="303212"/>
          </a:xfrm>
          <a:prstGeom prst="rightArrow">
            <a:avLst>
              <a:gd name="adj1" fmla="val 50000"/>
              <a:gd name="adj2" fmla="val 56282"/>
            </a:avLst>
          </a:prstGeom>
          <a:solidFill>
            <a:srgbClr val="006666"/>
          </a:solidFill>
          <a:ln w="9525">
            <a:noFill/>
          </a:ln>
        </p:spPr>
        <p:txBody>
          <a:bodyPr/>
          <a:lstStyle/>
          <a:p>
            <a:endParaRPr lang="zh-CN" altLang="en-US"/>
          </a:p>
        </p:txBody>
      </p:sp>
      <p:sp>
        <p:nvSpPr>
          <p:cNvPr id="1245206" name="直接连接符 1245205"/>
          <p:cNvSpPr/>
          <p:nvPr/>
        </p:nvSpPr>
        <p:spPr>
          <a:xfrm>
            <a:off x="1390650" y="2016443"/>
            <a:ext cx="0" cy="500062"/>
          </a:xfrm>
          <a:prstGeom prst="line">
            <a:avLst/>
          </a:prstGeom>
          <a:ln w="76200" cap="flat" cmpd="sng">
            <a:solidFill>
              <a:srgbClr val="FF0000"/>
            </a:solidFill>
            <a:prstDash val="solid"/>
            <a:headEnd type="none" w="med" len="med"/>
            <a:tailEnd type="triangle" w="med" len="med"/>
          </a:ln>
        </p:spPr>
      </p:sp>
      <p:sp>
        <p:nvSpPr>
          <p:cNvPr id="1245207" name="直接连接符 1245206"/>
          <p:cNvSpPr/>
          <p:nvPr/>
        </p:nvSpPr>
        <p:spPr>
          <a:xfrm>
            <a:off x="7797800" y="2016443"/>
            <a:ext cx="0" cy="500062"/>
          </a:xfrm>
          <a:prstGeom prst="line">
            <a:avLst/>
          </a:prstGeom>
          <a:ln w="76200" cap="flat" cmpd="sng">
            <a:solidFill>
              <a:srgbClr val="FF0000"/>
            </a:solidFill>
            <a:prstDash val="solid"/>
            <a:headEnd type="none" w="med" len="med"/>
            <a:tailEnd type="triangle" w="med" len="med"/>
          </a:ln>
        </p:spPr>
      </p:sp>
      <p:sp>
        <p:nvSpPr>
          <p:cNvPr id="1245215" name="矩形 1245214"/>
          <p:cNvSpPr/>
          <p:nvPr/>
        </p:nvSpPr>
        <p:spPr>
          <a:xfrm>
            <a:off x="323850" y="2233930"/>
            <a:ext cx="2592388" cy="4032250"/>
          </a:xfrm>
          <a:prstGeom prst="rect">
            <a:avLst/>
          </a:prstGeom>
          <a:solidFill>
            <a:srgbClr val="FFFF00">
              <a:alpha val="25000"/>
            </a:srgbClr>
          </a:solidFill>
          <a:ln w="28575" cap="flat" cmpd="sng">
            <a:solidFill>
              <a:schemeClr val="hlink"/>
            </a:solidFill>
            <a:prstDash val="dashDot"/>
            <a:miter/>
            <a:headEnd type="none" w="med" len="med"/>
            <a:tailEnd type="none" w="med" len="med"/>
          </a:ln>
        </p:spPr>
        <p:txBody>
          <a:bodyPr wrap="none" anchor="ctr"/>
          <a:lstStyle/>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endParaRPr lang="zh-CN" altLang="en-US" dirty="0">
              <a:solidFill>
                <a:schemeClr val="hlink"/>
              </a:solidFill>
              <a:latin typeface="Arial" panose="020B0604020202020204" pitchFamily="34" charset="0"/>
              <a:ea typeface="隶书" panose="02010509060101010101" pitchFamily="49" charset="-122"/>
            </a:endParaRPr>
          </a:p>
          <a:p>
            <a:r>
              <a:rPr lang="zh-CN" altLang="en-US" dirty="0">
                <a:solidFill>
                  <a:schemeClr val="hlink"/>
                </a:solidFill>
                <a:latin typeface="Arial" panose="020B0604020202020204" pitchFamily="34" charset="0"/>
                <a:ea typeface="隶书" panose="02010509060101010101" pitchFamily="49" charset="-122"/>
              </a:rPr>
              <a:t>    </a:t>
            </a:r>
          </a:p>
          <a:p>
            <a:endParaRPr lang="zh-CN" altLang="en-US" dirty="0">
              <a:solidFill>
                <a:schemeClr val="hlink"/>
              </a:solidFill>
              <a:latin typeface="Arial" panose="020B0604020202020204" pitchFamily="34" charset="0"/>
              <a:ea typeface="隶书" panose="02010509060101010101" pitchFamily="49" charset="-122"/>
            </a:endParaRPr>
          </a:p>
          <a:p>
            <a:r>
              <a:rPr lang="zh-CN" altLang="en-US" dirty="0">
                <a:solidFill>
                  <a:schemeClr val="hlink"/>
                </a:solidFill>
                <a:latin typeface="Arial" panose="020B0604020202020204" pitchFamily="34" charset="0"/>
                <a:ea typeface="隶书" panose="02010509060101010101" pitchFamily="49" charset="-122"/>
              </a:rPr>
              <a:t>   </a:t>
            </a:r>
          </a:p>
          <a:p>
            <a:r>
              <a:rPr lang="zh-CN" altLang="en-US" dirty="0">
                <a:solidFill>
                  <a:schemeClr val="hlink"/>
                </a:solidFill>
                <a:latin typeface="Arial" panose="020B0604020202020204" pitchFamily="34" charset="0"/>
                <a:ea typeface="隶书" panose="02010509060101010101" pitchFamily="49" charset="-122"/>
              </a:rPr>
              <a:t>        单位层面</a:t>
            </a:r>
          </a:p>
        </p:txBody>
      </p:sp>
      <p:sp>
        <p:nvSpPr>
          <p:cNvPr id="1245216" name="矩形 1245215"/>
          <p:cNvSpPr/>
          <p:nvPr/>
        </p:nvSpPr>
        <p:spPr>
          <a:xfrm>
            <a:off x="3203575" y="2233930"/>
            <a:ext cx="5616575" cy="4032250"/>
          </a:xfrm>
          <a:prstGeom prst="rect">
            <a:avLst/>
          </a:prstGeom>
          <a:solidFill>
            <a:srgbClr val="FFFF00">
              <a:alpha val="25000"/>
            </a:srgbClr>
          </a:solidFill>
          <a:ln w="28575" cap="flat" cmpd="sng">
            <a:solidFill>
              <a:schemeClr val="hlink"/>
            </a:solidFill>
            <a:prstDash val="dashDot"/>
            <a:miter/>
            <a:headEnd type="none" w="med" len="med"/>
            <a:tailEnd type="none" w="med" len="med"/>
          </a:ln>
        </p:spPr>
        <p:txBody>
          <a:bodyPr wrap="none" anchor="ctr"/>
          <a:lstStyle/>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endParaRPr lang="en-US" altLang="zh-CN" dirty="0">
              <a:latin typeface="Arial" panose="020B0604020202020204" pitchFamily="34" charset="0"/>
            </a:endParaRPr>
          </a:p>
          <a:p>
            <a:r>
              <a:rPr lang="en-US" altLang="zh-CN" dirty="0">
                <a:latin typeface="Arial" panose="020B0604020202020204" pitchFamily="34" charset="0"/>
              </a:rPr>
              <a:t>                                     </a:t>
            </a:r>
          </a:p>
          <a:p>
            <a:endParaRPr lang="en-US" altLang="zh-CN" dirty="0">
              <a:solidFill>
                <a:schemeClr val="hlink"/>
              </a:solidFill>
              <a:latin typeface="Arial" panose="020B0604020202020204" pitchFamily="34" charset="0"/>
              <a:ea typeface="隶书" panose="02010509060101010101" pitchFamily="49" charset="-122"/>
            </a:endParaRPr>
          </a:p>
          <a:p>
            <a:endParaRPr lang="en-US" altLang="zh-CN" dirty="0">
              <a:solidFill>
                <a:schemeClr val="hlink"/>
              </a:solidFill>
              <a:latin typeface="Arial" panose="020B0604020202020204" pitchFamily="34" charset="0"/>
              <a:ea typeface="隶书" panose="02010509060101010101" pitchFamily="49" charset="-122"/>
            </a:endParaRPr>
          </a:p>
          <a:p>
            <a:endParaRPr lang="en-US" altLang="zh-CN" dirty="0">
              <a:solidFill>
                <a:schemeClr val="hlink"/>
              </a:solidFill>
              <a:latin typeface="Arial" panose="020B0604020202020204" pitchFamily="34" charset="0"/>
              <a:ea typeface="隶书" panose="02010509060101010101" pitchFamily="49" charset="-122"/>
            </a:endParaRPr>
          </a:p>
          <a:p>
            <a:r>
              <a:rPr lang="en-US" altLang="zh-CN" dirty="0">
                <a:latin typeface="Arial" panose="020B0604020202020204" pitchFamily="34" charset="0"/>
              </a:rPr>
              <a:t>                                          </a:t>
            </a:r>
            <a:r>
              <a:rPr lang="zh-CN" altLang="en-US" dirty="0">
                <a:solidFill>
                  <a:schemeClr val="hlink"/>
                </a:solidFill>
                <a:latin typeface="Arial" panose="020B0604020202020204" pitchFamily="34" charset="0"/>
                <a:ea typeface="隶书" panose="02010509060101010101" pitchFamily="49" charset="-122"/>
              </a:rPr>
              <a:t>业务层面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45215"/>
                                        </p:tgtEl>
                                        <p:attrNameLst>
                                          <p:attrName>style.visibility</p:attrName>
                                        </p:attrNameLst>
                                      </p:cBhvr>
                                      <p:to>
                                        <p:strVal val="visible"/>
                                      </p:to>
                                    </p:set>
                                    <p:animEffect transition="in" filter="wheel(1)">
                                      <p:cBhvr>
                                        <p:cTn id="7" dur="1000"/>
                                        <p:tgtEl>
                                          <p:spTgt spid="124521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45216"/>
                                        </p:tgtEl>
                                        <p:attrNameLst>
                                          <p:attrName>style.visibility</p:attrName>
                                        </p:attrNameLst>
                                      </p:cBhvr>
                                      <p:to>
                                        <p:strVal val="visible"/>
                                      </p:to>
                                    </p:set>
                                    <p:animEffect transition="in" filter="wheel(1)">
                                      <p:cBhvr>
                                        <p:cTn id="12" dur="2000"/>
                                        <p:tgtEl>
                                          <p:spTgt spid="1245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5215" grpId="0" bldLvl="0" animBg="1"/>
      <p:bldP spid="124521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endParaRPr lang="zh-CN" altLang="en-US"/>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17</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
        <p:nvSpPr>
          <p:cNvPr id="11268" name="文本占位符 266242"/>
          <p:cNvSpPr>
            <a:spLocks noGrp="1"/>
          </p:cNvSpPr>
          <p:nvPr/>
        </p:nvSpPr>
        <p:spPr>
          <a:xfrm>
            <a:off x="377825" y="1179513"/>
            <a:ext cx="8642350" cy="5256212"/>
          </a:xfrm>
          <a:prstGeom prst="rect">
            <a:avLst/>
          </a:prstGeom>
          <a:noFill/>
          <a:ln w="9525">
            <a:noFill/>
          </a:ln>
        </p:spPr>
        <p:txBody>
          <a:bodyPr anchor="t"/>
          <a:lstStyle/>
          <a:p>
            <a:pPr lvl="0" indent="541655">
              <a:spcBef>
                <a:spcPct val="20000"/>
              </a:spcBef>
              <a:buClr>
                <a:schemeClr val="hlink"/>
              </a:buClr>
              <a:buFont typeface="Wingdings" panose="05000000000000000000" pitchFamily="2" charset="2"/>
              <a:buNone/>
            </a:pPr>
            <a:r>
              <a:rPr lang="zh-CN" altLang="en-US" sz="3200" b="1" dirty="0">
                <a:solidFill>
                  <a:srgbClr val="000000"/>
                </a:solidFill>
                <a:latin typeface="Arial" panose="020B0604020202020204" pitchFamily="34" charset="0"/>
                <a:ea typeface="黑体" panose="02010600030101010101" pitchFamily="2" charset="-122"/>
              </a:rPr>
              <a:t>河北省</a:t>
            </a:r>
          </a:p>
          <a:p>
            <a:pPr lvl="0" indent="541655">
              <a:spcBef>
                <a:spcPct val="20000"/>
              </a:spcBef>
              <a:buClr>
                <a:schemeClr val="hlink"/>
              </a:buClr>
              <a:buFont typeface="Wingdings" panose="05000000000000000000" pitchFamily="2" charset="2"/>
              <a:buNone/>
            </a:pPr>
            <a:endParaRPr lang="zh-CN" altLang="en-US" sz="3200" b="1" dirty="0">
              <a:solidFill>
                <a:srgbClr val="000000"/>
              </a:solidFill>
              <a:latin typeface="Arial" panose="020B0604020202020204" pitchFamily="34" charset="0"/>
              <a:ea typeface="黑体" panose="02010600030101010101" pitchFamily="2" charset="-122"/>
            </a:endParaRPr>
          </a:p>
        </p:txBody>
      </p:sp>
      <p:pic>
        <p:nvPicPr>
          <p:cNvPr id="11269" name="图片 4"/>
          <p:cNvPicPr>
            <a:picLocks noChangeAspect="1"/>
          </p:cNvPicPr>
          <p:nvPr/>
        </p:nvPicPr>
        <p:blipFill>
          <a:blip r:embed="rId2"/>
          <a:stretch>
            <a:fillRect/>
          </a:stretch>
        </p:blipFill>
        <p:spPr>
          <a:xfrm>
            <a:off x="269875" y="981075"/>
            <a:ext cx="8583613" cy="5381625"/>
          </a:xfrm>
          <a:prstGeom prst="rect">
            <a:avLst/>
          </a:prstGeom>
          <a:noFill/>
          <a:ln w="9525">
            <a:noFill/>
          </a:ln>
        </p:spPr>
      </p:pic>
      <p:sp>
        <p:nvSpPr>
          <p:cNvPr id="11270" name="Oval 7"/>
          <p:cNvSpPr/>
          <p:nvPr/>
        </p:nvSpPr>
        <p:spPr>
          <a:xfrm>
            <a:off x="3779838" y="2773363"/>
            <a:ext cx="1512887" cy="574675"/>
          </a:xfrm>
          <a:prstGeom prst="ellipse">
            <a:avLst/>
          </a:prstGeom>
          <a:noFill/>
          <a:ln w="38100" cap="flat" cmpd="sng">
            <a:solidFill>
              <a:srgbClr val="FF0000"/>
            </a:solidFill>
            <a:prstDash val="solid"/>
            <a:round/>
            <a:headEnd type="none" w="med" len="med"/>
            <a:tailEnd type="none" w="med" len="med"/>
          </a:ln>
        </p:spPr>
        <p:txBody>
          <a:bodyPr wrap="none" anchor="ctr"/>
          <a:lstStyle/>
          <a:p>
            <a:pPr lvl="0" indent="0"/>
            <a:endParaRPr lang="zh-CN" altLang="en-US" dirty="0">
              <a:latin typeface="Arial" panose="020B0604020202020204" pitchFamily="34" charset="0"/>
              <a:ea typeface="宋体" panose="02010600030101010101" pitchFamily="2" charset="-122"/>
            </a:endParaRPr>
          </a:p>
        </p:txBody>
      </p:sp>
      <p:sp>
        <p:nvSpPr>
          <p:cNvPr id="11271" name="Line 8"/>
          <p:cNvSpPr/>
          <p:nvPr/>
        </p:nvSpPr>
        <p:spPr>
          <a:xfrm>
            <a:off x="5616575" y="4833938"/>
            <a:ext cx="1873250" cy="0"/>
          </a:xfrm>
          <a:prstGeom prst="line">
            <a:avLst/>
          </a:prstGeom>
          <a:ln w="38100" cap="flat" cmpd="sng">
            <a:solidFill>
              <a:srgbClr val="FF0000"/>
            </a:solidFill>
            <a:prstDash val="solid"/>
            <a:round/>
            <a:headEnd type="none" w="med" len="med"/>
            <a:tailEnd type="none" w="med" len="med"/>
          </a:ln>
        </p:spPr>
        <p:txBody>
          <a:bodyPr anchor="t"/>
          <a:lstStyle/>
          <a:p>
            <a:pPr lvl="0" indent="0"/>
            <a:endParaRPr lang="zh-CN" altLang="en-US">
              <a:latin typeface="Arial" panose="020B0604020202020204" pitchFamily="34" charset="0"/>
              <a:ea typeface="Arial" panose="020B0604020202020204" pitchFamily="34" charset="0"/>
            </a:endParaRPr>
          </a:p>
        </p:txBody>
      </p:sp>
      <p:sp>
        <p:nvSpPr>
          <p:cNvPr id="11272" name="Line 9"/>
          <p:cNvSpPr/>
          <p:nvPr/>
        </p:nvSpPr>
        <p:spPr>
          <a:xfrm>
            <a:off x="2339975" y="2705100"/>
            <a:ext cx="4752975" cy="0"/>
          </a:xfrm>
          <a:prstGeom prst="line">
            <a:avLst/>
          </a:prstGeom>
          <a:ln w="57150" cap="flat" cmpd="sng">
            <a:solidFill>
              <a:srgbClr val="FF0000"/>
            </a:solidFill>
            <a:prstDash val="solid"/>
            <a:round/>
            <a:headEnd type="none" w="med" len="med"/>
            <a:tailEnd type="none" w="med" len="med"/>
          </a:ln>
        </p:spPr>
        <p:txBody>
          <a:bodyPr anchor="t"/>
          <a:lstStyle/>
          <a:p>
            <a:pPr lvl="0" indent="0"/>
            <a:endParaRPr lang="zh-CN" altLang="en-US">
              <a:latin typeface="Arial" panose="020B0604020202020204" pitchFamily="34" charset="0"/>
              <a:ea typeface="Arial" panose="020B0604020202020204" pitchFamily="34" charset="0"/>
            </a:endParaRPr>
          </a:p>
        </p:txBody>
      </p:sp>
      <p:sp>
        <p:nvSpPr>
          <p:cNvPr id="11273" name="Oval 7"/>
          <p:cNvSpPr/>
          <p:nvPr/>
        </p:nvSpPr>
        <p:spPr>
          <a:xfrm>
            <a:off x="6877050" y="5156200"/>
            <a:ext cx="1512888" cy="706438"/>
          </a:xfrm>
          <a:prstGeom prst="ellipse">
            <a:avLst/>
          </a:prstGeom>
          <a:noFill/>
          <a:ln w="38100" cap="flat" cmpd="sng">
            <a:solidFill>
              <a:srgbClr val="FF0000"/>
            </a:solidFill>
            <a:prstDash val="solid"/>
            <a:round/>
            <a:headEnd type="none" w="med" len="med"/>
            <a:tailEnd type="none" w="med" len="med"/>
          </a:ln>
        </p:spPr>
        <p:txBody>
          <a:bodyPr wrap="none" anchor="ctr"/>
          <a:lstStyle/>
          <a:p>
            <a:pPr lvl="0" indent="0"/>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p:txBody>
          <a:bodyPr anchor="ctr"/>
          <a:lstStyle/>
          <a:p>
            <a:r>
              <a:rPr lang="zh-CN" altLang="en-US"/>
              <a:t>实施行政事业单位内控制定的重要意义</a:t>
            </a:r>
          </a:p>
        </p:txBody>
      </p:sp>
      <p:sp>
        <p:nvSpPr>
          <p:cNvPr id="12290" name="内容占位符 2"/>
          <p:cNvSpPr>
            <a:spLocks noGrp="1"/>
          </p:cNvSpPr>
          <p:nvPr>
            <p:ph idx="1"/>
          </p:nvPr>
        </p:nvSpPr>
        <p:spPr/>
        <p:txBody>
          <a:bodyPr anchor="t"/>
          <a:lstStyle/>
          <a:p>
            <a:r>
              <a:rPr lang="zh-CN" altLang="en-US" sz="2800"/>
              <a:t>党的十八大明确指出：要深化行政体制改革，建设职能科学、结构优化、</a:t>
            </a:r>
            <a:r>
              <a:rPr lang="zh-CN" altLang="en-US" sz="2800" b="1">
                <a:solidFill>
                  <a:srgbClr val="0000FF"/>
                </a:solidFill>
              </a:rPr>
              <a:t>廉洁高效、人民满意的服务型政府。</a:t>
            </a:r>
          </a:p>
          <a:p>
            <a:r>
              <a:rPr lang="zh-CN" altLang="en-US" sz="2800"/>
              <a:t>行政事业单位作为公共服务的提供者、社会事务的监管者、政府依法行政的主体，代表党和政府履行相关职能，在推动经济社会发展过程中起着至关重要的作用。</a:t>
            </a:r>
            <a:r>
              <a:rPr lang="zh-CN" altLang="en-US" sz="2800" b="1">
                <a:solidFill>
                  <a:srgbClr val="0000FF"/>
                </a:solidFill>
              </a:rPr>
              <a:t>能否建立廉洁高效、人民满意的服务型政府，关键在于行政事业单位能否有效的履行职能。</a:t>
            </a:r>
            <a:r>
              <a:rPr lang="zh-CN" altLang="en-US" sz="2800"/>
              <a:t>这就要求</a:t>
            </a:r>
            <a:r>
              <a:rPr lang="zh-CN" altLang="en-US" sz="2800">
                <a:solidFill>
                  <a:srgbClr val="FF0000"/>
                </a:solidFill>
              </a:rPr>
              <a:t>从根本上解决与公共权力相伴而生的腐败问题</a:t>
            </a:r>
            <a:r>
              <a:rPr lang="zh-CN" altLang="en-US" sz="2800"/>
              <a:t>，规范行政事业单位的内部管理，通过建设法治政府，提升政府依法行政的能力。</a:t>
            </a:r>
          </a:p>
        </p:txBody>
      </p:sp>
      <p:sp>
        <p:nvSpPr>
          <p:cNvPr id="1229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title"/>
          </p:nvPr>
        </p:nvSpPr>
        <p:spPr/>
        <p:txBody>
          <a:bodyPr anchor="ctr"/>
          <a:lstStyle/>
          <a:p>
            <a:r>
              <a:rPr lang="zh-CN" altLang="en-US"/>
              <a:t>实施行政事业单位内控制定的重要意义</a:t>
            </a:r>
          </a:p>
        </p:txBody>
      </p:sp>
      <p:sp>
        <p:nvSpPr>
          <p:cNvPr id="13314" name="内容占位符 2"/>
          <p:cNvSpPr>
            <a:spLocks noGrp="1"/>
          </p:cNvSpPr>
          <p:nvPr>
            <p:ph idx="1"/>
          </p:nvPr>
        </p:nvSpPr>
        <p:spPr/>
        <p:txBody>
          <a:bodyPr anchor="t"/>
          <a:lstStyle/>
          <a:p>
            <a:r>
              <a:rPr lang="zh-CN" altLang="en-US"/>
              <a:t>党的十八届四中全会指出：“加快推进反腐败国家立法，完善惩治和预防腐败体系，形成</a:t>
            </a:r>
            <a:r>
              <a:rPr lang="zh-CN" altLang="en-US" b="1">
                <a:solidFill>
                  <a:srgbClr val="FF0000"/>
                </a:solidFill>
              </a:rPr>
              <a:t>不敢腐、不能腐、不想腐</a:t>
            </a:r>
            <a:r>
              <a:rPr lang="zh-CN" altLang="en-US"/>
              <a:t>的有效机制，坚决遏制和预防腐败现象。”</a:t>
            </a:r>
          </a:p>
          <a:p>
            <a:r>
              <a:rPr lang="zh-CN" altLang="en-US"/>
              <a:t>制度建设是从源头上防治腐败的重要途径，也是长效机制。从政府行政体制改革的权力运行监督来看，内部控制作为一种重要的制度安排，其本身就是将权力关进制度的笼子里，形成</a:t>
            </a:r>
            <a:r>
              <a:rPr lang="zh-CN" altLang="en-US">
                <a:solidFill>
                  <a:srgbClr val="FF0000"/>
                </a:solidFill>
              </a:rPr>
              <a:t>不敢腐、不能腐、不易腐</a:t>
            </a:r>
            <a:r>
              <a:rPr lang="zh-CN" altLang="en-US"/>
              <a:t>的一种落地机制。</a:t>
            </a:r>
          </a:p>
        </p:txBody>
      </p:sp>
      <p:sp>
        <p:nvSpPr>
          <p:cNvPr id="1331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19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p:txBody>
          <a:bodyPr anchor="ctr"/>
          <a:lstStyle/>
          <a:p>
            <a:r>
              <a:rPr lang="zh-CN" altLang="en-US" dirty="0">
                <a:sym typeface="Arial" panose="020B0604020202020204" pitchFamily="34" charset="0"/>
              </a:rPr>
              <a:t>主要内容</a:t>
            </a:r>
            <a:endParaRPr lang="zh-CN" altLang="en-US"/>
          </a:p>
        </p:txBody>
      </p:sp>
      <p:sp>
        <p:nvSpPr>
          <p:cNvPr id="10242" name="内容占位符 2"/>
          <p:cNvSpPr>
            <a:spLocks noGrp="1"/>
          </p:cNvSpPr>
          <p:nvPr>
            <p:ph idx="1"/>
          </p:nvPr>
        </p:nvSpPr>
        <p:spPr>
          <a:xfrm>
            <a:off x="250825" y="1052513"/>
            <a:ext cx="8642350" cy="5256213"/>
          </a:xfrm>
        </p:spPr>
        <p:txBody>
          <a:bodyPr anchor="t"/>
          <a:lstStyle/>
          <a:p>
            <a:pPr marL="0" indent="383540" fontAlgn="base">
              <a:lnSpc>
                <a:spcPct val="120000"/>
              </a:lnSpc>
            </a:pPr>
            <a:r>
              <a:rPr lang="zh-CN" altLang="en-US" sz="2800" b="1" strike="noStrike" noProof="1">
                <a:sym typeface="Arial" panose="020B0604020202020204" pitchFamily="34" charset="0"/>
              </a:rPr>
              <a:t>一、</a:t>
            </a:r>
            <a:r>
              <a:rPr lang="zh-CN" altLang="en-US" sz="2800" b="1" strike="noStrike" noProof="1">
                <a:sym typeface="Arial" panose="020B0604020202020204" pitchFamily="34" charset="0"/>
                <a:hlinkClick r:id="rId2" action="ppaction://hlinksldjump"/>
              </a:rPr>
              <a:t>财政部推进行政事业单位内控的背景和举措</a:t>
            </a:r>
            <a:endParaRPr lang="zh-CN" altLang="en-US" sz="2800" b="1" strike="noStrike" noProof="1"/>
          </a:p>
          <a:p>
            <a:pPr marL="0" indent="411480" fontAlgn="base">
              <a:lnSpc>
                <a:spcPct val="120000"/>
              </a:lnSpc>
            </a:pPr>
            <a:r>
              <a:rPr lang="zh-CN" altLang="en-US" sz="2800" b="1" strike="noStrike" noProof="1">
                <a:sym typeface="Arial" panose="020B0604020202020204" pitchFamily="34" charset="0"/>
              </a:rPr>
              <a:t>二、</a:t>
            </a:r>
            <a:r>
              <a:rPr lang="zh-CN" altLang="en-US" sz="2800" b="1" strike="noStrike" noProof="1">
                <a:sym typeface="Arial" panose="020B0604020202020204" pitchFamily="34" charset="0"/>
                <a:hlinkClick r:id="rId3" action="ppaction://hlinksldjump"/>
              </a:rPr>
              <a:t>河北省推进行政事业单位内控的举措回顾</a:t>
            </a:r>
            <a:endParaRPr lang="zh-CN" altLang="en-US" sz="2800" b="1" strike="noStrike" noProof="1"/>
          </a:p>
          <a:p>
            <a:pPr marL="0" indent="411480" fontAlgn="base">
              <a:lnSpc>
                <a:spcPct val="120000"/>
              </a:lnSpc>
            </a:pPr>
            <a:r>
              <a:rPr lang="zh-CN" altLang="en-US" sz="2800" b="1" strike="noStrike" noProof="1">
                <a:sym typeface="Arial" panose="020B0604020202020204" pitchFamily="34" charset="0"/>
              </a:rPr>
              <a:t>三、</a:t>
            </a:r>
            <a:r>
              <a:rPr lang="zh-CN" altLang="en-US" sz="2800" b="1" strike="noStrike" noProof="1">
                <a:sym typeface="Arial" panose="020B0604020202020204" pitchFamily="34" charset="0"/>
                <a:hlinkClick r:id="rId4" action="ppaction://hlinksldjump"/>
              </a:rPr>
              <a:t>行政事业单位内部控制规范的主要内容</a:t>
            </a:r>
          </a:p>
          <a:p>
            <a:pPr marL="0" indent="411480" fontAlgn="base">
              <a:lnSpc>
                <a:spcPct val="120000"/>
              </a:lnSpc>
            </a:pPr>
            <a:r>
              <a:rPr lang="zh-CN" altLang="en-US" sz="2800" b="1" strike="noStrike" noProof="1">
                <a:sym typeface="Arial" panose="020B0604020202020204" pitchFamily="34" charset="0"/>
              </a:rPr>
              <a:t>四、</a:t>
            </a:r>
            <a:r>
              <a:rPr lang="zh-CN" altLang="en-US" sz="2800" b="1" strike="noStrike" noProof="1">
                <a:sym typeface="Arial" panose="020B0604020202020204" pitchFamily="34" charset="0"/>
                <a:hlinkClick r:id="rId5" action="ppaction://hlinksldjump"/>
              </a:rPr>
              <a:t>行政事业单位内部控制的方法</a:t>
            </a:r>
            <a:endParaRPr lang="zh-CN" altLang="en-US" sz="2800" b="1" strike="noStrike" noProof="1">
              <a:sym typeface="Arial" panose="020B0604020202020204" pitchFamily="34" charset="0"/>
            </a:endParaRPr>
          </a:p>
          <a:p>
            <a:pPr marL="0" indent="411480" fontAlgn="base">
              <a:lnSpc>
                <a:spcPct val="120000"/>
              </a:lnSpc>
            </a:pPr>
            <a:r>
              <a:rPr lang="zh-CN" altLang="en-US" sz="2800" b="1" strike="noStrike" noProof="1">
                <a:sym typeface="Arial" panose="020B0604020202020204" pitchFamily="34" charset="0"/>
              </a:rPr>
              <a:t>五、</a:t>
            </a:r>
            <a:r>
              <a:rPr lang="zh-CN" altLang="en-US" sz="2800" b="1" strike="noStrike" noProof="1">
                <a:sym typeface="Arial" panose="020B0604020202020204" pitchFamily="34" charset="0"/>
                <a:hlinkClick r:id="rId6" action="ppaction://hlinksldjump"/>
              </a:rPr>
              <a:t>行政事业单位内部控制制度设计的形式</a:t>
            </a:r>
            <a:endParaRPr lang="zh-CN" altLang="en-US" sz="2800" b="1" strike="noStrike" noProof="1">
              <a:sym typeface="Arial" panose="020B0604020202020204" pitchFamily="34" charset="0"/>
              <a:hlinkClick r:id="rId4" action="ppaction://hlinksldjump"/>
            </a:endParaRPr>
          </a:p>
          <a:p>
            <a:pPr marL="0" indent="411480" fontAlgn="base">
              <a:lnSpc>
                <a:spcPct val="120000"/>
              </a:lnSpc>
            </a:pPr>
            <a:r>
              <a:rPr lang="zh-CN" altLang="en-US" sz="2800" b="1" dirty="0">
                <a:sym typeface="Arial" panose="020B0604020202020204" pitchFamily="34" charset="0"/>
              </a:rPr>
              <a:t>六、</a:t>
            </a:r>
            <a:r>
              <a:rPr lang="zh-CN" altLang="en-US" sz="2800" b="1" dirty="0">
                <a:sym typeface="Arial" panose="020B0604020202020204" pitchFamily="34" charset="0"/>
                <a:hlinkClick r:id="rId7" action="ppaction://hlinksldjump"/>
              </a:rPr>
              <a:t>内部控制制度建设的总体要求和工作步骤</a:t>
            </a:r>
            <a:endParaRPr lang="zh-CN" altLang="en-US" sz="2800" b="1" strike="noStrike" noProof="1">
              <a:sym typeface="Arial" panose="020B0604020202020204" pitchFamily="34" charset="0"/>
              <a:hlinkClick r:id="rId8" action="ppaction://hlinksldjump"/>
            </a:endParaRPr>
          </a:p>
          <a:p>
            <a:pPr marL="0" indent="411480" fontAlgn="base">
              <a:lnSpc>
                <a:spcPct val="120000"/>
              </a:lnSpc>
            </a:pPr>
            <a:r>
              <a:rPr lang="zh-CN" altLang="en-US" sz="2800" b="1" strike="noStrike" noProof="1">
                <a:sym typeface="Arial" panose="020B0604020202020204" pitchFamily="34" charset="0"/>
              </a:rPr>
              <a:t>七、</a:t>
            </a:r>
            <a:r>
              <a:rPr lang="zh-CN" altLang="en-US" sz="2800" b="1" strike="noStrike" noProof="1">
                <a:sym typeface="Arial" panose="020B0604020202020204" pitchFamily="34" charset="0"/>
                <a:hlinkClick r:id="rId9" action="ppaction://hlinksldjump"/>
              </a:rPr>
              <a:t>行政事业单位内部控制评价</a:t>
            </a:r>
            <a:r>
              <a:rPr lang="zh-CN" altLang="en-US" sz="2000" b="1" strike="noStrike" noProof="1">
                <a:solidFill>
                  <a:srgbClr val="FF0000"/>
                </a:solidFill>
                <a:sym typeface="Arial" panose="020B0604020202020204" pitchFamily="34" charset="0"/>
                <a:hlinkClick r:id="rId9" action="ppaction://hlinksldjump"/>
              </a:rPr>
              <a:t>（基础评价</a:t>
            </a:r>
            <a:r>
              <a:rPr lang="en-US" altLang="zh-CN" sz="2000" b="1" strike="noStrike" noProof="1">
                <a:solidFill>
                  <a:srgbClr val="FF0000"/>
                </a:solidFill>
                <a:sym typeface="Arial" panose="020B0604020202020204" pitchFamily="34" charset="0"/>
                <a:hlinkClick r:id="rId9" action="ppaction://hlinksldjump"/>
              </a:rPr>
              <a:t>+</a:t>
            </a:r>
            <a:r>
              <a:rPr lang="zh-CN" altLang="en-US" sz="2000" b="1" strike="noStrike" noProof="1">
                <a:solidFill>
                  <a:srgbClr val="FF0000"/>
                </a:solidFill>
                <a:sym typeface="Arial" panose="020B0604020202020204" pitchFamily="34" charset="0"/>
                <a:hlinkClick r:id="rId9" action="ppaction://hlinksldjump"/>
              </a:rPr>
              <a:t>运行评价）</a:t>
            </a:r>
          </a:p>
          <a:p>
            <a:pPr marL="0" indent="411480" fontAlgn="base">
              <a:lnSpc>
                <a:spcPct val="120000"/>
              </a:lnSpc>
            </a:pPr>
            <a:endParaRPr lang="en-US" altLang="zh-CN" sz="2800" strike="noStrike" noProof="1"/>
          </a:p>
        </p:txBody>
      </p:sp>
      <p:sp>
        <p:nvSpPr>
          <p:cNvPr id="1024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2</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dirty="0"/>
              <a:t>2017</a:t>
            </a:r>
            <a:r>
              <a:rPr lang="zh-CN" altLang="en-US" dirty="0"/>
              <a:t>年3月5日，十二届全国人大五次会议开幕，李克强总理所作的政府工作报告提出：“要认真落实全面从严治党要求，把党风廉政建设和</a:t>
            </a:r>
            <a:r>
              <a:rPr lang="zh-CN" altLang="en-US" dirty="0">
                <a:solidFill>
                  <a:srgbClr val="FF0000"/>
                </a:solidFill>
              </a:rPr>
              <a:t>反腐败工作</a:t>
            </a:r>
            <a:r>
              <a:rPr lang="zh-CN" altLang="en-US" dirty="0"/>
              <a:t>不断引向深入</a:t>
            </a:r>
            <a:r>
              <a:rPr lang="zh-CN" altLang="en-US"/>
              <a:t>。</a:t>
            </a:r>
            <a:r>
              <a:rPr lang="zh-CN" altLang="en-US" smtClean="0"/>
              <a:t>坚决贯彻落实中央八项规定精神</a:t>
            </a:r>
            <a:r>
              <a:rPr lang="zh-CN" altLang="en-US" dirty="0"/>
              <a:t>，一以贯之纠正‘四风’。</a:t>
            </a:r>
            <a:r>
              <a:rPr lang="zh-CN" altLang="en-US" dirty="0">
                <a:solidFill>
                  <a:srgbClr val="FF0000"/>
                </a:solidFill>
              </a:rPr>
              <a:t>加强行政监察和审计监督。保持惩治腐败高压态势，聚焦重点领域</a:t>
            </a:r>
            <a:r>
              <a:rPr lang="zh-CN" altLang="en-US" dirty="0"/>
              <a:t>，严肃查处侵害群众利益的不正之风和腐败问题。广大公务员要持廉守正，干干净净为人民做事。”</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20</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3313" name="标题 1"/>
          <p:cNvSpPr>
            <a:spLocks noGrp="1"/>
          </p:cNvSpPr>
          <p:nvPr>
            <p:ph type="title"/>
          </p:nvPr>
        </p:nvSpPr>
        <p:spPr/>
        <p:txBody>
          <a:bodyPr anchor="ctr"/>
          <a:lstStyle/>
          <a:p>
            <a:r>
              <a:rPr lang="zh-CN" altLang="en-US"/>
              <a:t>实施行政事业单位内控制定的重要意义</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p:txBody>
          <a:bodyPr anchor="ctr"/>
          <a:lstStyle/>
          <a:p>
            <a:r>
              <a:rPr lang="zh-CN" altLang="en-US"/>
              <a:t>实施行政事业单位内控制定的重要意义</a:t>
            </a:r>
          </a:p>
        </p:txBody>
      </p:sp>
      <p:sp>
        <p:nvSpPr>
          <p:cNvPr id="14338" name="内容占位符 2"/>
          <p:cNvSpPr>
            <a:spLocks noGrp="1"/>
          </p:cNvSpPr>
          <p:nvPr>
            <p:ph idx="1"/>
          </p:nvPr>
        </p:nvSpPr>
        <p:spPr/>
        <p:txBody>
          <a:bodyPr anchor="t"/>
          <a:lstStyle/>
          <a:p>
            <a:r>
              <a:rPr lang="zh-CN" altLang="en-US" sz="2800" b="1">
                <a:solidFill>
                  <a:srgbClr val="0000FF"/>
                </a:solidFill>
              </a:rPr>
              <a:t>财政部上一任</a:t>
            </a:r>
            <a:r>
              <a:rPr lang="zh-CN" altLang="en-US" sz="2800" b="1">
                <a:solidFill>
                  <a:srgbClr val="0000FF"/>
                </a:solidFill>
                <a:sym typeface="+mn-ea"/>
              </a:rPr>
              <a:t>部长</a:t>
            </a:r>
            <a:r>
              <a:rPr lang="zh-CN" altLang="en-US" sz="2800" b="1">
                <a:solidFill>
                  <a:srgbClr val="0000FF"/>
                </a:solidFill>
              </a:rPr>
              <a:t>楼继伟</a:t>
            </a:r>
            <a:r>
              <a:rPr lang="zh-CN" altLang="en-US" sz="2800"/>
              <a:t>提出：建立和实施内部控制，是党的十八届四中全会提出的明确要求，是推进政府治理现代化的应有之义，也是财政部落实党风廉政建设主体责任、防控廉政风险的有效手段。</a:t>
            </a:r>
          </a:p>
          <a:p>
            <a:r>
              <a:rPr lang="zh-CN" altLang="en-US" sz="2800"/>
              <a:t>行政事业单位内部控制建设应</a:t>
            </a:r>
            <a:r>
              <a:rPr lang="zh-CN" altLang="en-US" sz="2800" b="1">
                <a:solidFill>
                  <a:srgbClr val="0000FF"/>
                </a:solidFill>
              </a:rPr>
              <a:t>结合业务和流程，找出关键节点，识别和分析存在的风险</a:t>
            </a:r>
            <a:r>
              <a:rPr lang="zh-CN" altLang="en-US" sz="2800"/>
              <a:t>，综合运用不相容岗位分离控制、授权控制、归口管理、流程控制、信息系统管理控制等方法进行有效防控。</a:t>
            </a:r>
          </a:p>
          <a:p>
            <a:r>
              <a:rPr lang="zh-CN" altLang="en-US" sz="2800" b="1">
                <a:solidFill>
                  <a:srgbClr val="FF0000"/>
                </a:solidFill>
              </a:rPr>
              <a:t>通过内部控制建设，有针对性的采取预防措施，将防范腐败的关口前移，建立起有效防范腐败风险的长效机制。</a:t>
            </a:r>
            <a:endParaRPr lang="zh-CN" altLang="en-US" sz="2800"/>
          </a:p>
        </p:txBody>
      </p:sp>
      <p:sp>
        <p:nvSpPr>
          <p:cNvPr id="1433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21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p:txBody>
          <a:bodyPr anchor="ctr"/>
          <a:lstStyle/>
          <a:p>
            <a:r>
              <a:rPr lang="zh-CN" altLang="en-US"/>
              <a:t>实施行政事业单位内控制定的重要意义</a:t>
            </a:r>
          </a:p>
        </p:txBody>
      </p:sp>
      <p:sp>
        <p:nvSpPr>
          <p:cNvPr id="15362" name="内容占位符 2"/>
          <p:cNvSpPr>
            <a:spLocks noGrp="1"/>
          </p:cNvSpPr>
          <p:nvPr>
            <p:ph idx="1"/>
          </p:nvPr>
        </p:nvSpPr>
        <p:spPr/>
        <p:txBody>
          <a:bodyPr anchor="t"/>
          <a:lstStyle/>
          <a:p>
            <a:r>
              <a:rPr lang="zh-CN" altLang="en-US" sz="2400"/>
              <a:t>出台《行政事业单位内部控制规范》的意义主要在于：</a:t>
            </a:r>
          </a:p>
          <a:p>
            <a:r>
              <a:rPr lang="zh-CN" altLang="en-US" sz="2400"/>
              <a:t>第一，通过内部控制建设，</a:t>
            </a:r>
            <a:r>
              <a:rPr lang="zh-CN" altLang="en-US" sz="2400" b="1">
                <a:solidFill>
                  <a:srgbClr val="FF0000"/>
                </a:solidFill>
              </a:rPr>
              <a:t>有利于推进依法行政</a:t>
            </a:r>
            <a:r>
              <a:rPr lang="zh-CN" altLang="en-US" sz="2400"/>
              <a:t>，提高行政事业单位内部管理的制度化、规范化、流程化的水平；</a:t>
            </a:r>
          </a:p>
          <a:p>
            <a:r>
              <a:rPr lang="zh-CN" altLang="en-US" sz="2400"/>
              <a:t>第二，通过内部控制建设中的流程梳理，</a:t>
            </a:r>
            <a:r>
              <a:rPr lang="zh-CN" altLang="en-US" sz="2400" b="1">
                <a:solidFill>
                  <a:srgbClr val="FF0000"/>
                </a:solidFill>
              </a:rPr>
              <a:t>有利于发现存在重大风险的关键环节和关键岗位，针对性地采取控制手段，将防腐反腐的关口前移；</a:t>
            </a:r>
          </a:p>
          <a:p>
            <a:r>
              <a:rPr lang="zh-CN" altLang="en-US" sz="2400"/>
              <a:t>第三，通过内部控制建设，有利于对财政资金的分配使用、国有资产的监管、政府投资、政府采购、公共资源转让、公共工程建设等</a:t>
            </a:r>
            <a:r>
              <a:rPr lang="zh-CN" altLang="en-US" sz="2400" b="1">
                <a:solidFill>
                  <a:srgbClr val="FF0000"/>
                </a:solidFill>
              </a:rPr>
              <a:t>权力集中的部门岗位实现分事行权、分岗设权、分级授权、定期轮岗，防止权力滥用。</a:t>
            </a:r>
          </a:p>
          <a:p>
            <a:r>
              <a:rPr lang="zh-CN" altLang="en-US" sz="2400"/>
              <a:t>第四，通过内部控制建设，有利于</a:t>
            </a:r>
            <a:r>
              <a:rPr lang="zh-CN" altLang="en-US" sz="2400" b="1">
                <a:solidFill>
                  <a:srgbClr val="FF0000"/>
                </a:solidFill>
              </a:rPr>
              <a:t>建立常态化的监督制度，完善问责方式与问责程序。</a:t>
            </a:r>
            <a:endParaRPr lang="zh-CN" altLang="en-US" sz="2400"/>
          </a:p>
        </p:txBody>
      </p:sp>
      <p:sp>
        <p:nvSpPr>
          <p:cNvPr id="1536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22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23</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6386" name="标题 1"/>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sym typeface="黑体" panose="02010600030101010101" pitchFamily="2" charset="-122"/>
              </a:rPr>
              <a:t>一、财政部推行行政事业单位内控的背景和举措</a:t>
            </a:r>
          </a:p>
        </p:txBody>
      </p:sp>
      <p:sp>
        <p:nvSpPr>
          <p:cNvPr id="6" name="内容占位符 2"/>
          <p:cNvSpPr>
            <a:spLocks noGrp="1"/>
          </p:cNvSpPr>
          <p:nvPr/>
        </p:nvSpPr>
        <p:spPr>
          <a:xfrm>
            <a:off x="250825" y="1052513"/>
            <a:ext cx="8642350" cy="5256213"/>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342900" indent="-342900" fontAlgn="base">
              <a:lnSpc>
                <a:spcPct val="130000"/>
              </a:lnSpc>
              <a:spcBef>
                <a:spcPts val="20"/>
              </a:spcBef>
              <a:spcAft>
                <a:spcPts val="0"/>
              </a:spcAft>
              <a:buFont typeface="Arial" panose="020B0604020202020204" pitchFamily="34" charset="0"/>
              <a:buChar char="•"/>
            </a:pPr>
            <a:r>
              <a:rPr lang="en-US" altLang="zh-CN" sz="2800" b="1" strike="noStrike" noProof="1">
                <a:solidFill>
                  <a:srgbClr val="0000FF"/>
                </a:solidFill>
                <a:latin typeface="黑体" panose="02010600030101010101" pitchFamily="2" charset="-122"/>
                <a:ea typeface="黑体" panose="02010600030101010101" pitchFamily="2" charset="-122"/>
                <a:cs typeface="+mn-cs"/>
                <a:sym typeface="+mn-ea"/>
              </a:rPr>
              <a:t>2013.7.19 </a:t>
            </a:r>
            <a:r>
              <a:rPr lang="zh-CN" altLang="en-US" sz="2800" b="1" strike="noStrike" noProof="1">
                <a:solidFill>
                  <a:srgbClr val="0000FF"/>
                </a:solidFill>
                <a:latin typeface="黑体" panose="02010600030101010101" pitchFamily="2" charset="-122"/>
                <a:ea typeface="黑体" panose="02010600030101010101" pitchFamily="2" charset="-122"/>
                <a:cs typeface="+mn-cs"/>
                <a:sym typeface="+mn-ea"/>
              </a:rPr>
              <a:t>财政部</a:t>
            </a:r>
            <a:r>
              <a:rPr lang="zh-CN" altLang="en-US" sz="2800" b="1" strike="noStrike" noProof="1">
                <a:solidFill>
                  <a:srgbClr val="0000FF"/>
                </a:solidFill>
                <a:latin typeface="黑体" panose="02010600030101010101" pitchFamily="2" charset="-122"/>
                <a:ea typeface="黑体" panose="02010600030101010101" pitchFamily="2" charset="-122"/>
                <a:cs typeface="+mn-cs"/>
                <a:sym typeface="+mn-ea"/>
              </a:rPr>
              <a:t>行政事业单位内部控制规范实施动员视频会在北京召开。</a:t>
            </a:r>
          </a:p>
          <a:p>
            <a:pPr marL="342900" indent="-342900" fontAlgn="base">
              <a:lnSpc>
                <a:spcPct val="130000"/>
              </a:lnSpc>
              <a:spcBef>
                <a:spcPts val="20"/>
              </a:spcBef>
              <a:spcAft>
                <a:spcPts val="0"/>
              </a:spcAft>
              <a:buFont typeface="Arial" panose="020B0604020202020204" pitchFamily="34" charset="0"/>
              <a:buChar char="•"/>
            </a:pPr>
            <a:r>
              <a:rPr lang="zh-CN" altLang="en-US" sz="28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财政部党组副书记、副部长</a:t>
            </a:r>
            <a:r>
              <a:rPr lang="zh-CN" altLang="en-US" sz="2800" b="1" strike="noStrike" noProof="1">
                <a:solidFill>
                  <a:srgbClr val="FF0000"/>
                </a:solidFill>
                <a:latin typeface="黑体" panose="02010600030101010101" pitchFamily="2" charset="-122"/>
                <a:ea typeface="黑体" panose="02010600030101010101" pitchFamily="2" charset="-122"/>
                <a:cs typeface="+mn-cs"/>
                <a:sym typeface="+mn-ea"/>
              </a:rPr>
              <a:t>张少春</a:t>
            </a:r>
            <a:r>
              <a:rPr lang="zh-CN" altLang="en-US" sz="28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出席会议并讲话。财政部党组成员、原部长助理现为副部长</a:t>
            </a:r>
            <a:r>
              <a:rPr lang="zh-CN" altLang="en-US" sz="2800" b="1" strike="noStrike" noProof="1">
                <a:solidFill>
                  <a:srgbClr val="FF0000"/>
                </a:solidFill>
                <a:latin typeface="黑体" panose="02010600030101010101" pitchFamily="2" charset="-122"/>
                <a:ea typeface="黑体" panose="02010600030101010101" pitchFamily="2" charset="-122"/>
                <a:cs typeface="+mn-cs"/>
                <a:sym typeface="+mn-ea"/>
              </a:rPr>
              <a:t>余蔚平</a:t>
            </a:r>
            <a:r>
              <a:rPr lang="zh-CN" altLang="en-US" sz="28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主持会议。</a:t>
            </a:r>
            <a:r>
              <a:rPr lang="zh-CN" altLang="en-US" sz="24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　　 </a:t>
            </a:r>
          </a:p>
          <a:p>
            <a:pPr indent="0" fontAlgn="base">
              <a:lnSpc>
                <a:spcPct val="130000"/>
              </a:lnSpc>
              <a:spcBef>
                <a:spcPts val="20"/>
              </a:spcBef>
              <a:spcAft>
                <a:spcPts val="0"/>
              </a:spcAft>
              <a:buFont typeface="Arial" panose="020B0604020202020204" pitchFamily="34" charset="0"/>
            </a:pPr>
            <a:r>
              <a:rPr lang="zh-CN" altLang="en-US" sz="2400" b="1" strike="noStrike" noProof="1">
                <a:solidFill>
                  <a:schemeClr val="tx2">
                    <a:lumMod val="95000"/>
                    <a:lumOff val="5000"/>
                  </a:schemeClr>
                </a:solidFill>
                <a:latin typeface="+mn-lt"/>
                <a:ea typeface="+mn-ea"/>
                <a:cs typeface="+mn-cs"/>
                <a:sym typeface="+mn-ea"/>
              </a:rPr>
              <a:t>  </a:t>
            </a:r>
            <a:endParaRPr lang="zh-CN" altLang="en-US" sz="2400" b="1" strike="noStrike" noProof="1">
              <a:solidFill>
                <a:schemeClr val="tx2">
                  <a:lumMod val="95000"/>
                  <a:lumOff val="5000"/>
                </a:schemeClr>
              </a:solidFill>
              <a:sym typeface="+mn-ea"/>
            </a:endParaRPr>
          </a:p>
          <a:p>
            <a:pPr marL="342900" indent="-342900" fontAlgn="base">
              <a:lnSpc>
                <a:spcPct val="110000"/>
              </a:lnSpc>
              <a:spcBef>
                <a:spcPct val="20000"/>
              </a:spcBef>
              <a:buFont typeface="Arial" panose="020B0604020202020204" pitchFamily="34" charset="0"/>
              <a:buChar char="•"/>
            </a:pPr>
            <a:endParaRPr lang="zh-CN" altLang="en-US" sz="2400" b="1" strike="noStrike" noProof="1">
              <a:solidFill>
                <a:schemeClr val="tx2">
                  <a:lumMod val="95000"/>
                  <a:lumOff val="5000"/>
                </a:schemeClr>
              </a:solidFill>
              <a:sym typeface="+mn-ea"/>
            </a:endParaRPr>
          </a:p>
          <a:p>
            <a:pPr marL="342900" indent="-342900" fontAlgn="base">
              <a:spcBef>
                <a:spcPct val="20000"/>
              </a:spcBef>
              <a:buFont typeface="Arial" panose="020B0604020202020204" pitchFamily="34" charset="0"/>
              <a:buChar char="•"/>
            </a:pPr>
            <a:endParaRPr lang="zh-CN" altLang="en-US" sz="2400" b="1" strike="noStrike" noProof="1">
              <a:solidFill>
                <a:schemeClr val="tx2">
                  <a:lumMod val="95000"/>
                  <a:lumOff val="5000"/>
                </a:schemeClr>
              </a:solidFill>
              <a:latin typeface="黑体" panose="02010600030101010101" pitchFamily="2" charset="-122"/>
              <a:ea typeface="黑体" panose="02010600030101010101" pitchFamily="2" charset="-122"/>
              <a:sym typeface="+mn-ea"/>
            </a:endParaRPr>
          </a:p>
          <a:p>
            <a:pPr fontAlgn="base">
              <a:spcBef>
                <a:spcPct val="20000"/>
              </a:spcBef>
              <a:buNone/>
            </a:pPr>
            <a:endParaRPr lang="zh-CN" altLang="en-US" sz="2400" b="1" strike="noStrike" noProof="1"/>
          </a:p>
        </p:txBody>
      </p:sp>
      <p:pic>
        <p:nvPicPr>
          <p:cNvPr id="16388" name="图片 1"/>
          <p:cNvPicPr>
            <a:picLocks noChangeAspect="1"/>
          </p:cNvPicPr>
          <p:nvPr/>
        </p:nvPicPr>
        <p:blipFill>
          <a:blip r:embed="rId2"/>
          <a:stretch>
            <a:fillRect/>
          </a:stretch>
        </p:blipFill>
        <p:spPr>
          <a:xfrm>
            <a:off x="495935" y="3840163"/>
            <a:ext cx="2643188" cy="1892300"/>
          </a:xfrm>
          <a:prstGeom prst="rect">
            <a:avLst/>
          </a:prstGeom>
          <a:noFill/>
          <a:ln w="9525">
            <a:noFill/>
          </a:ln>
        </p:spPr>
      </p:pic>
      <p:pic>
        <p:nvPicPr>
          <p:cNvPr id="16389" name="图片 2"/>
          <p:cNvPicPr>
            <a:picLocks noChangeAspect="1"/>
          </p:cNvPicPr>
          <p:nvPr/>
        </p:nvPicPr>
        <p:blipFill>
          <a:blip r:embed="rId3"/>
          <a:stretch>
            <a:fillRect/>
          </a:stretch>
        </p:blipFill>
        <p:spPr>
          <a:xfrm>
            <a:off x="3267075" y="3840163"/>
            <a:ext cx="2538413" cy="1887537"/>
          </a:xfrm>
          <a:prstGeom prst="rect">
            <a:avLst/>
          </a:prstGeom>
          <a:noFill/>
          <a:ln w="9525">
            <a:noFill/>
          </a:ln>
        </p:spPr>
      </p:pic>
      <p:pic>
        <p:nvPicPr>
          <p:cNvPr id="16390" name="图片 3"/>
          <p:cNvPicPr>
            <a:picLocks noChangeAspect="1"/>
          </p:cNvPicPr>
          <p:nvPr/>
        </p:nvPicPr>
        <p:blipFill>
          <a:blip r:embed="rId4"/>
          <a:stretch>
            <a:fillRect/>
          </a:stretch>
        </p:blipFill>
        <p:spPr>
          <a:xfrm>
            <a:off x="6073775" y="3840163"/>
            <a:ext cx="2530475" cy="1889125"/>
          </a:xfrm>
          <a:prstGeom prst="rect">
            <a:avLst/>
          </a:prstGeom>
          <a:noFill/>
          <a:ln w="9525">
            <a:noFill/>
          </a:ln>
        </p:spPr>
      </p:pic>
      <p:sp>
        <p:nvSpPr>
          <p:cNvPr id="2" name="圆角矩形 1"/>
          <p:cNvSpPr/>
          <p:nvPr/>
        </p:nvSpPr>
        <p:spPr>
          <a:xfrm>
            <a:off x="496570" y="5806440"/>
            <a:ext cx="8107680" cy="504190"/>
          </a:xfrm>
          <a:prstGeom prst="round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rgbClr val="FF0000"/>
                </a:solidFill>
              </a:rPr>
              <a:t>很罕见：财政部发一份文件，部长和两位副部长专门讲话！</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a:spLocks noGrp="1"/>
          </p:cNvSpPr>
          <p:nvPr>
            <p:ph type="title"/>
          </p:nvPr>
        </p:nvSpPr>
        <p:spPr/>
        <p:txBody>
          <a:bodyPr anchor="ctr"/>
          <a:lstStyle/>
          <a:p>
            <a:r>
              <a:rPr lang="zh-CN" altLang="en-US" sz="2800"/>
              <a:t>习近平：中央查处周薄徐郭令等人是对人民负责</a:t>
            </a:r>
          </a:p>
        </p:txBody>
      </p:sp>
      <p:sp>
        <p:nvSpPr>
          <p:cNvPr id="29698" name="内容占位符 2"/>
          <p:cNvSpPr>
            <a:spLocks noGrp="1"/>
          </p:cNvSpPr>
          <p:nvPr>
            <p:ph idx="1"/>
          </p:nvPr>
        </p:nvSpPr>
        <p:spPr/>
        <p:txBody>
          <a:bodyPr anchor="t"/>
          <a:lstStyle/>
          <a:p>
            <a:r>
              <a:rPr lang="en-US" altLang="zh-CN" sz="3600"/>
              <a:t> </a:t>
            </a:r>
            <a:r>
              <a:rPr lang="en-US" altLang="zh-CN"/>
              <a:t> 2015</a:t>
            </a:r>
            <a:r>
              <a:rPr lang="zh-CN" altLang="en-US"/>
              <a:t>年</a:t>
            </a:r>
            <a:r>
              <a:rPr lang="en-US" altLang="zh-CN"/>
              <a:t>12月28日至29日，中共中央政治局召开</a:t>
            </a:r>
            <a:r>
              <a:rPr lang="en-US" altLang="zh-CN">
                <a:solidFill>
                  <a:srgbClr val="0000FF"/>
                </a:solidFill>
              </a:rPr>
              <a:t>专题民主生活会</a:t>
            </a:r>
            <a:r>
              <a:rPr lang="en-US" altLang="zh-CN"/>
              <a:t>。</a:t>
            </a:r>
          </a:p>
          <a:p>
            <a:r>
              <a:rPr lang="en-US" altLang="zh-CN" sz="3600"/>
              <a:t>  </a:t>
            </a:r>
            <a:r>
              <a:rPr lang="en-US" altLang="zh-CN" sz="2800"/>
              <a:t>习近平在会上强调，我们党查处</a:t>
            </a:r>
            <a:r>
              <a:rPr lang="en-US" altLang="zh-CN" sz="2800" b="1">
                <a:solidFill>
                  <a:srgbClr val="0000FF"/>
                </a:solidFill>
              </a:rPr>
              <a:t>周永康</a:t>
            </a:r>
            <a:r>
              <a:rPr lang="zh-CN" altLang="en-US" sz="1600" b="1">
                <a:solidFill>
                  <a:srgbClr val="FF0000"/>
                </a:solidFill>
              </a:rPr>
              <a:t>（</a:t>
            </a:r>
            <a:r>
              <a:rPr lang="en-US" altLang="zh-CN" sz="1600" b="1">
                <a:solidFill>
                  <a:srgbClr val="FF0000"/>
                </a:solidFill>
              </a:rPr>
              <a:t>2013</a:t>
            </a:r>
            <a:r>
              <a:rPr lang="zh-CN" altLang="en-US" sz="1600" b="1">
                <a:solidFill>
                  <a:srgbClr val="FF0000"/>
                </a:solidFill>
              </a:rPr>
              <a:t>年底）</a:t>
            </a:r>
            <a:r>
              <a:rPr lang="en-US" altLang="zh-CN" sz="2800" b="1">
                <a:solidFill>
                  <a:srgbClr val="0000FF"/>
                </a:solidFill>
              </a:rPr>
              <a:t>、薄熙来</a:t>
            </a:r>
            <a:r>
              <a:rPr lang="en-US" altLang="zh-CN" sz="1600" b="1">
                <a:solidFill>
                  <a:srgbClr val="FF0000"/>
                </a:solidFill>
                <a:sym typeface="+mn-ea"/>
              </a:rPr>
              <a:t>（2012年4</a:t>
            </a:r>
            <a:r>
              <a:rPr lang="zh-CN" altLang="en-US" sz="1600" b="1">
                <a:solidFill>
                  <a:srgbClr val="FF0000"/>
                </a:solidFill>
                <a:sym typeface="+mn-ea"/>
              </a:rPr>
              <a:t>月</a:t>
            </a:r>
            <a:r>
              <a:rPr lang="en-US" altLang="zh-CN" sz="1600" b="1">
                <a:solidFill>
                  <a:srgbClr val="FF0000"/>
                </a:solidFill>
                <a:sym typeface="+mn-ea"/>
              </a:rPr>
              <a:t>）</a:t>
            </a:r>
            <a:r>
              <a:rPr lang="en-US" altLang="zh-CN" sz="2000" b="1">
                <a:solidFill>
                  <a:srgbClr val="0000FF"/>
                </a:solidFill>
              </a:rPr>
              <a:t>、</a:t>
            </a:r>
            <a:r>
              <a:rPr lang="en-US" altLang="zh-CN" sz="2800" b="1">
                <a:solidFill>
                  <a:srgbClr val="0000FF"/>
                </a:solidFill>
              </a:rPr>
              <a:t>徐才厚</a:t>
            </a:r>
            <a:r>
              <a:rPr lang="en-US" altLang="zh-CN" sz="1600" b="1">
                <a:solidFill>
                  <a:srgbClr val="FF0000"/>
                </a:solidFill>
                <a:sym typeface="+mn-ea"/>
              </a:rPr>
              <a:t>（2014年3</a:t>
            </a:r>
            <a:r>
              <a:rPr lang="zh-CN" altLang="en-US" sz="1600" b="1">
                <a:solidFill>
                  <a:srgbClr val="FF0000"/>
                </a:solidFill>
                <a:sym typeface="+mn-ea"/>
              </a:rPr>
              <a:t>月</a:t>
            </a:r>
            <a:r>
              <a:rPr lang="en-US" altLang="zh-CN" sz="1600" b="1">
                <a:solidFill>
                  <a:srgbClr val="FF0000"/>
                </a:solidFill>
                <a:sym typeface="+mn-ea"/>
              </a:rPr>
              <a:t>）</a:t>
            </a:r>
            <a:r>
              <a:rPr lang="en-US" altLang="zh-CN" sz="2000" b="1">
                <a:solidFill>
                  <a:srgbClr val="0000FF"/>
                </a:solidFill>
              </a:rPr>
              <a:t>、</a:t>
            </a:r>
            <a:r>
              <a:rPr lang="en-US" altLang="zh-CN" sz="2800" b="1">
                <a:solidFill>
                  <a:srgbClr val="0000FF"/>
                </a:solidFill>
              </a:rPr>
              <a:t>郭伯雄</a:t>
            </a:r>
            <a:r>
              <a:rPr lang="en-US" altLang="zh-CN" sz="1600" b="1">
                <a:solidFill>
                  <a:srgbClr val="FF0000"/>
                </a:solidFill>
                <a:sym typeface="+mn-ea"/>
              </a:rPr>
              <a:t>（2015年4</a:t>
            </a:r>
            <a:r>
              <a:rPr lang="zh-CN" altLang="en-US" sz="1600" b="1">
                <a:solidFill>
                  <a:srgbClr val="FF0000"/>
                </a:solidFill>
                <a:sym typeface="+mn-ea"/>
              </a:rPr>
              <a:t>月</a:t>
            </a:r>
            <a:r>
              <a:rPr lang="en-US" altLang="zh-CN" sz="1600" b="1">
                <a:solidFill>
                  <a:srgbClr val="FF0000"/>
                </a:solidFill>
                <a:sym typeface="+mn-ea"/>
              </a:rPr>
              <a:t>）</a:t>
            </a:r>
            <a:r>
              <a:rPr lang="en-US" altLang="zh-CN" sz="2800" b="1">
                <a:solidFill>
                  <a:srgbClr val="0000FF"/>
                </a:solidFill>
              </a:rPr>
              <a:t>、令计划</a:t>
            </a:r>
            <a:r>
              <a:rPr lang="en-US" altLang="zh-CN" sz="1600" b="1">
                <a:solidFill>
                  <a:srgbClr val="FF0000"/>
                </a:solidFill>
                <a:sym typeface="+mn-ea"/>
              </a:rPr>
              <a:t>（2014年12</a:t>
            </a:r>
            <a:r>
              <a:rPr lang="zh-CN" altLang="en-US" sz="1600" b="1">
                <a:solidFill>
                  <a:srgbClr val="FF0000"/>
                </a:solidFill>
                <a:sym typeface="+mn-ea"/>
              </a:rPr>
              <a:t>月</a:t>
            </a:r>
            <a:r>
              <a:rPr lang="en-US" altLang="zh-CN" sz="1600" b="1">
                <a:solidFill>
                  <a:srgbClr val="FF0000"/>
                </a:solidFill>
                <a:sym typeface="+mn-ea"/>
              </a:rPr>
              <a:t>）</a:t>
            </a:r>
            <a:r>
              <a:rPr lang="en-US" altLang="zh-CN" sz="2800"/>
              <a:t>等人</a:t>
            </a:r>
            <a:r>
              <a:rPr lang="en-US" altLang="zh-CN" sz="1600" b="1">
                <a:solidFill>
                  <a:srgbClr val="FF0000"/>
                </a:solidFill>
              </a:rPr>
              <a:t>（苏荣2014</a:t>
            </a:r>
            <a:r>
              <a:rPr lang="zh-CN" altLang="en-US" sz="1600" b="1">
                <a:solidFill>
                  <a:srgbClr val="FF0000"/>
                </a:solidFill>
              </a:rPr>
              <a:t>年</a:t>
            </a:r>
            <a:r>
              <a:rPr lang="en-US" altLang="zh-CN" sz="1600" b="1">
                <a:solidFill>
                  <a:srgbClr val="FF0000"/>
                </a:solidFill>
              </a:rPr>
              <a:t>6</a:t>
            </a:r>
            <a:r>
              <a:rPr lang="zh-CN" altLang="en-US" sz="1600" b="1">
                <a:solidFill>
                  <a:srgbClr val="FF0000"/>
                </a:solidFill>
              </a:rPr>
              <a:t>月</a:t>
            </a:r>
            <a:r>
              <a:rPr lang="en-US" altLang="zh-CN" sz="1600" b="1">
                <a:solidFill>
                  <a:srgbClr val="FF0000"/>
                </a:solidFill>
              </a:rPr>
              <a:t>）</a:t>
            </a:r>
            <a:r>
              <a:rPr lang="en-US" altLang="zh-CN" sz="2800"/>
              <a:t>，是对党、国家和人民历史负责，要深刻汲取教训，以实际行动不辜负人民重托。</a:t>
            </a:r>
          </a:p>
          <a:p>
            <a:endParaRPr lang="en-US" altLang="zh-CN" sz="2800"/>
          </a:p>
          <a:p>
            <a:r>
              <a:rPr lang="zh-CN" altLang="en-US" sz="2400" b="1">
                <a:solidFill>
                  <a:srgbClr val="FF0000"/>
                </a:solidFill>
              </a:rPr>
              <a:t> </a:t>
            </a:r>
            <a:r>
              <a:rPr lang="zh-CN" altLang="en-US" sz="2400" b="1">
                <a:solidFill>
                  <a:srgbClr val="080808"/>
                </a:solidFill>
              </a:rPr>
              <a:t>领导干部要提高认识：</a:t>
            </a:r>
            <a:r>
              <a:rPr lang="zh-CN" altLang="en-US" sz="2400" b="1">
                <a:solidFill>
                  <a:srgbClr val="FF0000"/>
                </a:solidFill>
              </a:rPr>
              <a:t>全面落实《行政事业单位内控基本规范（试行）》就是以实际行动对党和国家负责，对人民负责。</a:t>
            </a:r>
          </a:p>
        </p:txBody>
      </p:sp>
      <p:sp>
        <p:nvSpPr>
          <p:cNvPr id="2969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24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2017</a:t>
            </a:r>
            <a:r>
              <a:rPr lang="zh-CN" altLang="en-US"/>
              <a:t>年</a:t>
            </a:r>
            <a:r>
              <a:rPr lang="en-US" altLang="zh-CN"/>
              <a:t>10</a:t>
            </a:r>
            <a:r>
              <a:rPr lang="zh-CN" altLang="en-US"/>
              <a:t>月</a:t>
            </a:r>
            <a:r>
              <a:rPr lang="en-US" altLang="zh-CN"/>
              <a:t>18</a:t>
            </a:r>
            <a:r>
              <a:rPr lang="zh-CN" altLang="en-US"/>
              <a:t>日，中共十九大胜利</a:t>
            </a:r>
          </a:p>
        </p:txBody>
      </p:sp>
      <p:sp>
        <p:nvSpPr>
          <p:cNvPr id="3" name="内容占位符 2"/>
          <p:cNvSpPr>
            <a:spLocks noGrp="1"/>
          </p:cNvSpPr>
          <p:nvPr>
            <p:ph idx="1"/>
          </p:nvPr>
        </p:nvSpPr>
        <p:spPr/>
        <p:txBody>
          <a:bodyPr/>
          <a:lstStyle/>
          <a:p>
            <a:r>
              <a:rPr lang="zh-CN" altLang="en-US" sz="2400"/>
              <a:t>习近平总书记在报告的第十三部分</a:t>
            </a:r>
            <a:r>
              <a:rPr lang="en-US" altLang="zh-CN" sz="2400"/>
              <a:t>“</a:t>
            </a:r>
            <a:r>
              <a:rPr lang="zh-CN" altLang="en-US" sz="2400"/>
              <a:t>坚定不移全面从严治党，不断提高党的执政能力和领导水平</a:t>
            </a:r>
            <a:r>
              <a:rPr lang="en-US" altLang="zh-CN" sz="2400">
                <a:sym typeface="+mn-ea"/>
              </a:rPr>
              <a:t>”</a:t>
            </a:r>
            <a:r>
              <a:rPr lang="zh-CN" altLang="en-US" sz="2400">
                <a:sym typeface="+mn-ea"/>
              </a:rPr>
              <a:t>中支出：</a:t>
            </a:r>
          </a:p>
          <a:p>
            <a:r>
              <a:rPr lang="zh-CN" altLang="en-US" sz="2400"/>
              <a:t>全面从严治党永远在路上。一个政党，一个政权，其前途命运取决于人心向背。人民群众反对什么、痛恨什么，我们就要坚决防范和纠正什么。其中：</a:t>
            </a:r>
          </a:p>
          <a:p>
            <a:r>
              <a:rPr lang="zh-CN" altLang="en-US" sz="2400"/>
              <a:t>（六）夺取反腐败斗争压倒性胜利。人民群众最痛恨腐败现象，腐败是我们党面临的最大威胁。只有以反腐败永远在路上的坚韧和执着，深化标本兼治，保证干部清正、政府清廉、政治清明，才能跳出历史周期率，确保党和国家长治久安。</a:t>
            </a:r>
          </a:p>
          <a:p>
            <a:r>
              <a:rPr lang="zh-CN" altLang="en-US" sz="2400"/>
              <a:t>（七）健全党和国家监督体系。增强党自我净化能力，根本靠强化党的自我监督和群众监督。要加强对权力运行的制约和监督，让人民监督权力，让权力在阳光下运行，把权力关进制度的笼子。</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25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《中国共产党章程（修正案）》</a:t>
            </a:r>
            <a:r>
              <a:rPr lang="en-US" altLang="zh-CN" sz="3200"/>
              <a:t>2017.10.24</a:t>
            </a:r>
          </a:p>
        </p:txBody>
      </p:sp>
      <p:sp>
        <p:nvSpPr>
          <p:cNvPr id="3" name="内容占位符 2"/>
          <p:cNvSpPr>
            <a:spLocks noGrp="1"/>
          </p:cNvSpPr>
          <p:nvPr>
            <p:ph idx="1"/>
          </p:nvPr>
        </p:nvSpPr>
        <p:spPr/>
        <p:txBody>
          <a:bodyPr/>
          <a:lstStyle/>
          <a:p>
            <a:r>
              <a:rPr lang="zh-CN" altLang="en-US" b="1">
                <a:solidFill>
                  <a:srgbClr val="0000FF"/>
                </a:solidFill>
              </a:rPr>
              <a:t>中国共产党第十九次全国代表大会关于《中国共产党章程（修正案）》的决议</a:t>
            </a:r>
          </a:p>
          <a:p>
            <a:r>
              <a:rPr lang="zh-CN" altLang="en-US"/>
              <a:t>（2017年10月24日中国共产党第十九次全国代表大会通过）</a:t>
            </a:r>
          </a:p>
          <a:p>
            <a:r>
              <a:rPr lang="zh-CN" altLang="en-US"/>
              <a:t> 中国共产党第十九次全国代表大会审议并一致通过十八届中央委员会提出的《中国共产党章程（修正案）》，决定这一修正案自通过之日起生效。</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26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《中国共产党章程（修正案）》</a:t>
            </a:r>
            <a:r>
              <a:rPr lang="en-US" altLang="zh-CN" sz="3200"/>
              <a:t>2017.10.24</a:t>
            </a:r>
          </a:p>
        </p:txBody>
      </p:sp>
      <p:sp>
        <p:nvSpPr>
          <p:cNvPr id="3" name="内容占位符 2"/>
          <p:cNvSpPr>
            <a:spLocks noGrp="1"/>
          </p:cNvSpPr>
          <p:nvPr>
            <p:ph idx="1"/>
          </p:nvPr>
        </p:nvSpPr>
        <p:spPr/>
        <p:txBody>
          <a:bodyPr/>
          <a:lstStyle/>
          <a:p>
            <a:r>
              <a:rPr lang="zh-CN" altLang="en-US" sz="2800"/>
              <a:t>大会同意，把党的十九大确立的坚持党要管党、全面从严治党，加强党的长期执政能力建设、先进性和纯洁性建设，以党的政治建设为统领，全面推进党的政治建设、思想建设、组织建设、作风建设、纪律建设，</a:t>
            </a:r>
            <a:r>
              <a:rPr lang="zh-CN" altLang="en-US" sz="2800" b="1">
                <a:solidFill>
                  <a:srgbClr val="0000FF"/>
                </a:solidFill>
              </a:rPr>
              <a:t>把制度建设贯穿其中，深入推进反腐败斗争</a:t>
            </a:r>
            <a:r>
              <a:rPr lang="zh-CN" altLang="en-US" sz="2800"/>
              <a:t>等要求写入党章。</a:t>
            </a:r>
          </a:p>
          <a:p>
            <a:r>
              <a:rPr lang="zh-CN" altLang="en-US" sz="2800"/>
              <a:t>大会认为，中国共产党的领导是中国特色社会主义最本质的特征，是中国特色社会主义制度的最大优势。</a:t>
            </a:r>
            <a:r>
              <a:rPr lang="zh-CN" altLang="en-US" sz="2800" b="1">
                <a:solidFill>
                  <a:srgbClr val="0000FF"/>
                </a:solidFill>
              </a:rPr>
              <a:t>党政军民学，东西南北中，党是领导一切的。</a:t>
            </a:r>
            <a:r>
              <a:rPr lang="zh-CN" altLang="en-US" sz="2800"/>
              <a:t>大会同意把这一重大政治原则写入党章。</a:t>
            </a:r>
          </a:p>
          <a:p>
            <a:r>
              <a:rPr lang="zh-CN" altLang="en-US" sz="2800"/>
              <a:t>实现</a:t>
            </a:r>
            <a:r>
              <a:rPr lang="zh-CN" altLang="en-US" sz="2800" b="1">
                <a:solidFill>
                  <a:srgbClr val="0000FF"/>
                </a:solidFill>
              </a:rPr>
              <a:t>巡视全覆盖</a:t>
            </a:r>
            <a:r>
              <a:rPr lang="zh-CN" altLang="en-US" sz="2800"/>
              <a:t>，开展中央单位巡视、市县巡察，是巡视工作实践经验的总结，</a:t>
            </a:r>
            <a:r>
              <a:rPr lang="zh-CN" altLang="en-US" sz="2800" b="1">
                <a:solidFill>
                  <a:srgbClr val="0000FF"/>
                </a:solidFill>
              </a:rPr>
              <a:t>必须加以坚持和发展</a:t>
            </a:r>
            <a:r>
              <a:rPr lang="zh-CN" altLang="en-US" sz="2800"/>
              <a:t>。</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27</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28</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0722" name="标题 1"/>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sym typeface="黑体" panose="02010600030101010101" pitchFamily="2" charset="-122"/>
              </a:rPr>
              <a:t>一、财政部推行行政事业单位内控的背景和举措</a:t>
            </a:r>
          </a:p>
        </p:txBody>
      </p:sp>
      <p:sp>
        <p:nvSpPr>
          <p:cNvPr id="6" name="内容占位符 2"/>
          <p:cNvSpPr>
            <a:spLocks noGrp="1"/>
          </p:cNvSpPr>
          <p:nvPr/>
        </p:nvSpPr>
        <p:spPr>
          <a:xfrm>
            <a:off x="250825" y="1052513"/>
            <a:ext cx="8642350" cy="5256213"/>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342900" indent="-342900" fontAlgn="base">
              <a:lnSpc>
                <a:spcPct val="130000"/>
              </a:lnSpc>
              <a:spcBef>
                <a:spcPts val="1800"/>
              </a:spcBef>
              <a:spcAft>
                <a:spcPts val="0"/>
              </a:spcAft>
              <a:buFont typeface="Arial" panose="020B0604020202020204" pitchFamily="34" charset="0"/>
              <a:buChar char="•"/>
            </a:pPr>
            <a:r>
              <a:rPr lang="en-US" altLang="zh-CN" sz="40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制度的生命力在于执行，制度的权威性也在于执行。</a:t>
            </a:r>
          </a:p>
          <a:p>
            <a:pPr marL="342900" indent="-342900" fontAlgn="base">
              <a:lnSpc>
                <a:spcPct val="130000"/>
              </a:lnSpc>
              <a:spcBef>
                <a:spcPts val="1800"/>
              </a:spcBef>
              <a:spcAft>
                <a:spcPts val="0"/>
              </a:spcAft>
              <a:buFont typeface="Arial" panose="020B0604020202020204" pitchFamily="34" charset="0"/>
              <a:buChar char="•"/>
            </a:pPr>
            <a:r>
              <a:rPr lang="en-US" altLang="zh-CN" sz="4000" b="1" strike="noStrike" noProof="1">
                <a:solidFill>
                  <a:srgbClr val="0000FF"/>
                </a:solidFill>
                <a:latin typeface="黑体" panose="02010600030101010101" pitchFamily="2" charset="-122"/>
                <a:ea typeface="黑体" panose="02010600030101010101" pitchFamily="2" charset="-122"/>
                <a:cs typeface="+mn-cs"/>
                <a:sym typeface="+mn-ea"/>
              </a:rPr>
              <a:t>2015.1.31 </a:t>
            </a:r>
            <a:r>
              <a:rPr lang="zh-CN" altLang="en-US" sz="4000" b="1" strike="noStrike" noProof="1">
                <a:solidFill>
                  <a:srgbClr val="0000FF"/>
                </a:solidFill>
                <a:latin typeface="黑体" panose="02010600030101010101" pitchFamily="2" charset="-122"/>
                <a:ea typeface="黑体" panose="02010600030101010101" pitchFamily="2" charset="-122"/>
                <a:cs typeface="+mn-cs"/>
                <a:sym typeface="+mn-ea"/>
              </a:rPr>
              <a:t>北京国家会计学院</a:t>
            </a:r>
            <a:r>
              <a:rPr lang="en-US" altLang="zh-CN" sz="4000" b="1" strike="noStrike" noProof="1">
                <a:solidFill>
                  <a:srgbClr val="0000FF"/>
                </a:solidFill>
                <a:latin typeface="黑体" panose="02010600030101010101" pitchFamily="2" charset="-122"/>
                <a:ea typeface="黑体" panose="02010600030101010101" pitchFamily="2" charset="-122"/>
                <a:cs typeface="+mn-cs"/>
                <a:sym typeface="+mn-ea"/>
              </a:rPr>
              <a:t>:</a:t>
            </a:r>
            <a:r>
              <a:rPr lang="zh-CN" altLang="en-US" sz="4000" b="1" strike="noStrike" noProof="1">
                <a:solidFill>
                  <a:srgbClr val="0000FF"/>
                </a:solidFill>
                <a:latin typeface="黑体" panose="02010600030101010101" pitchFamily="2" charset="-122"/>
                <a:ea typeface="黑体" panose="02010600030101010101" pitchFamily="2" charset="-122"/>
                <a:cs typeface="+mn-cs"/>
                <a:sym typeface="+mn-ea"/>
              </a:rPr>
              <a:t>2014中国行政事业单位内部控制执行情况调查报告</a:t>
            </a:r>
            <a:r>
              <a:rPr lang="en-US" altLang="zh-CN" sz="4000" strike="noStrike" noProof="1">
                <a:latin typeface="+mn-lt"/>
                <a:ea typeface="+mn-ea"/>
                <a:cs typeface="+mn-cs"/>
                <a:sym typeface="+mn-ea"/>
              </a:rPr>
              <a:t> </a:t>
            </a:r>
            <a:endParaRPr lang="en-US" altLang="zh-CN" sz="4400" b="1" strike="noStrike" noProof="1">
              <a:solidFill>
                <a:srgbClr val="0000FF"/>
              </a:solidFill>
              <a:latin typeface="黑体" panose="02010600030101010101" pitchFamily="2" charset="-122"/>
              <a:ea typeface="黑体" panose="02010600030101010101" pitchFamily="2" charset="-122"/>
              <a:cs typeface="+mn-cs"/>
              <a:sym typeface="+mn-ea"/>
            </a:endParaRPr>
          </a:p>
          <a:p>
            <a:pPr marL="342900" indent="-342900" fontAlgn="base">
              <a:lnSpc>
                <a:spcPct val="110000"/>
              </a:lnSpc>
              <a:spcBef>
                <a:spcPct val="20000"/>
              </a:spcBef>
              <a:buFont typeface="Arial" panose="020B0604020202020204" pitchFamily="34" charset="0"/>
              <a:buChar char="•"/>
            </a:pPr>
            <a:endParaRPr lang="en-US" altLang="zh-CN" sz="4800" b="1" strike="noStrike" noProof="1">
              <a:solidFill>
                <a:srgbClr val="0000FF"/>
              </a:solidFill>
              <a:latin typeface="黑体" panose="02010600030101010101" pitchFamily="2" charset="-122"/>
              <a:ea typeface="黑体" panose="02010600030101010101" pitchFamily="2" charset="-122"/>
              <a:cs typeface="+mn-cs"/>
              <a:sym typeface="+mn-ea"/>
            </a:endParaRPr>
          </a:p>
          <a:p>
            <a:pPr marL="342900" indent="-342900" fontAlgn="base">
              <a:spcBef>
                <a:spcPct val="20000"/>
              </a:spcBef>
              <a:buFont typeface="Arial" panose="020B0604020202020204" pitchFamily="34" charset="0"/>
              <a:buChar char="•"/>
            </a:pPr>
            <a:endParaRPr lang="en-US" altLang="zh-CN" sz="4800" b="1" strike="noStrike" noProof="1">
              <a:solidFill>
                <a:srgbClr val="0000FF"/>
              </a:solidFill>
              <a:latin typeface="黑体" panose="02010600030101010101" pitchFamily="2" charset="-122"/>
              <a:ea typeface="黑体" panose="02010600030101010101" pitchFamily="2" charset="-122"/>
              <a:cs typeface="+mn-cs"/>
              <a:sym typeface="+mn-ea"/>
            </a:endParaRPr>
          </a:p>
          <a:p>
            <a:pPr fontAlgn="base">
              <a:spcBef>
                <a:spcPct val="20000"/>
              </a:spcBef>
              <a:buNone/>
            </a:pPr>
            <a:endParaRPr lang="zh-CN" altLang="en-US" sz="2400" b="1"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2000"/>
                                        <p:tgtEl>
                                          <p:spTgt spid="6">
                                            <p:txEl>
                                              <p:pRg st="0" end="0"/>
                                            </p:txEl>
                                          </p:spTgt>
                                        </p:tgtEl>
                                      </p:cBhvr>
                                    </p:animEffect>
                                  </p:childTnLst>
                                  <p:subTnLst>
                                    <p:animClr clrSpc="rgb" dir="cw">
                                      <p:cBhvr override="childStyle">
                                        <p:cTn dur="65" fill="hold" display="1" masterRel="nextClick" afterEffect="1"/>
                                        <p:tgtEl>
                                          <p:spTgt spid="6">
                                            <p:txEl>
                                              <p:pRg st="0" end="0"/>
                                            </p:txEl>
                                          </p:spTgt>
                                        </p:tgtEl>
                                        <p:attrNameLst>
                                          <p:attrName>ppt_c</p:attrName>
                                        </p:attrNameLst>
                                      </p:cBhvr>
                                      <p:to>
                                        <a:srgbClr val="666699"/>
                                      </p:to>
                                    </p:animClr>
                                  </p:sub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2000"/>
                                        <p:tgtEl>
                                          <p:spTgt spid="6">
                                            <p:txEl>
                                              <p:pRg st="1" end="1"/>
                                            </p:txEl>
                                          </p:spTgt>
                                        </p:tgtEl>
                                      </p:cBhvr>
                                    </p:animEffect>
                                  </p:childTnLst>
                                  <p:subTnLst>
                                    <p:animClr clrSpc="rgb" dir="cw">
                                      <p:cBhvr override="childStyle">
                                        <p:cTn dur="65" fill="hold" display="1" masterRel="nextClick" afterEffect="1"/>
                                        <p:tgtEl>
                                          <p:spTgt spid="6">
                                            <p:txEl>
                                              <p:pRg st="1" end="1"/>
                                            </p:txEl>
                                          </p:spTgt>
                                        </p:tgtEl>
                                        <p:attrNameLst>
                                          <p:attrName>ppt_c</p:attrName>
                                        </p:attrNameLst>
                                      </p:cBhvr>
                                      <p:to>
                                        <a:srgbClr val="6666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29</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1746" name="标题 1"/>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sym typeface="黑体" panose="02010600030101010101" pitchFamily="2" charset="-122"/>
              </a:rPr>
              <a:t>一、财政部推行行政事业单位内控的过程</a:t>
            </a:r>
          </a:p>
        </p:txBody>
      </p:sp>
      <p:sp>
        <p:nvSpPr>
          <p:cNvPr id="6" name="内容占位符 2"/>
          <p:cNvSpPr>
            <a:spLocks noGrp="1"/>
          </p:cNvSpPr>
          <p:nvPr/>
        </p:nvSpPr>
        <p:spPr>
          <a:xfrm>
            <a:off x="250825" y="1052513"/>
            <a:ext cx="8642350" cy="5256213"/>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342900" indent="-342900" fontAlgn="base">
              <a:lnSpc>
                <a:spcPct val="130000"/>
              </a:lnSpc>
              <a:spcBef>
                <a:spcPts val="1800"/>
              </a:spcBef>
              <a:spcAft>
                <a:spcPts val="0"/>
              </a:spcAft>
              <a:buFont typeface="Arial" panose="020B0604020202020204" pitchFamily="34" charset="0"/>
              <a:buChar char="•"/>
            </a:pPr>
            <a:r>
              <a:rPr lang="en-US" altLang="zh-CN" sz="3600" strike="noStrike" noProof="1">
                <a:latin typeface="+mn-lt"/>
                <a:ea typeface="+mn-ea"/>
                <a:cs typeface="+mn-cs"/>
                <a:sym typeface="+mn-ea"/>
              </a:rPr>
              <a:t> </a:t>
            </a:r>
            <a:r>
              <a:rPr lang="zh-CN" altLang="en-US" sz="3600" strike="noStrike" noProof="1">
                <a:latin typeface="+mn-lt"/>
                <a:ea typeface="+mn-ea"/>
                <a:cs typeface="+mn-cs"/>
                <a:sym typeface="+mn-ea"/>
              </a:rPr>
              <a:t>北京国家会计学院审计与风险管理研究所</a:t>
            </a:r>
            <a:r>
              <a:rPr lang="zh-CN" altLang="en-US" sz="3600" strike="noStrike" noProof="1">
                <a:solidFill>
                  <a:srgbClr val="FF0000"/>
                </a:solidFill>
                <a:latin typeface="+mn-lt"/>
                <a:ea typeface="+mn-ea"/>
                <a:cs typeface="+mn-cs"/>
                <a:sym typeface="+mn-ea"/>
              </a:rPr>
              <a:t>张庆龙</a:t>
            </a:r>
            <a:r>
              <a:rPr lang="zh-CN" altLang="en-US" sz="3600" strike="noStrike" noProof="1">
                <a:latin typeface="+mn-lt"/>
                <a:ea typeface="+mn-ea"/>
                <a:cs typeface="+mn-cs"/>
                <a:sym typeface="+mn-ea"/>
              </a:rPr>
              <a:t>教授领衔的研究团队，设计并进行了全国大范围的问卷调查研究，</a:t>
            </a:r>
            <a:r>
              <a:rPr lang="zh-CN" altLang="en-US" sz="3600" b="1" strike="noStrike" noProof="1">
                <a:solidFill>
                  <a:srgbClr val="FF0000"/>
                </a:solidFill>
                <a:latin typeface="+mj-lt"/>
                <a:ea typeface="+mj-lt"/>
                <a:cs typeface="+mn-cs"/>
                <a:sym typeface="+mn-ea"/>
              </a:rPr>
              <a:t>共调查了 </a:t>
            </a:r>
            <a:r>
              <a:rPr lang="en-US" altLang="zh-CN" sz="3600" b="1" strike="noStrike" noProof="1">
                <a:solidFill>
                  <a:srgbClr val="FF0000"/>
                </a:solidFill>
                <a:latin typeface="+mj-lt"/>
                <a:ea typeface="+mj-lt"/>
                <a:cs typeface="+mn-cs"/>
                <a:sym typeface="+mn-ea"/>
              </a:rPr>
              <a:t>528</a:t>
            </a:r>
            <a:r>
              <a:rPr lang="zh-CN" altLang="en-US" sz="3600" b="1" strike="noStrike" noProof="1">
                <a:solidFill>
                  <a:srgbClr val="FF0000"/>
                </a:solidFill>
                <a:latin typeface="+mj-lt"/>
                <a:ea typeface="+mj-lt"/>
                <a:cs typeface="+mn-cs"/>
                <a:sym typeface="+mn-ea"/>
              </a:rPr>
              <a:t>个单位，</a:t>
            </a:r>
            <a:r>
              <a:rPr lang="zh-CN" altLang="en-US" sz="3600" strike="noStrike" noProof="1">
                <a:latin typeface="+mn-lt"/>
                <a:ea typeface="+mn-ea"/>
                <a:cs typeface="+mn-cs"/>
                <a:sym typeface="+mn-ea"/>
              </a:rPr>
              <a:t>调查期间历时一年，其成果已经集结并形成</a:t>
            </a:r>
            <a:r>
              <a:rPr lang="zh-CN" altLang="en-US" sz="3600" b="1" strike="noStrike" noProof="1">
                <a:solidFill>
                  <a:srgbClr val="FF0000"/>
                </a:solidFill>
                <a:latin typeface="+mn-lt"/>
                <a:ea typeface="+mn-ea"/>
                <a:cs typeface="+mn-cs"/>
                <a:sym typeface="+mn-ea"/>
              </a:rPr>
              <a:t>《2014中国行政事业单位内部控制执行情况调查报告》</a:t>
            </a:r>
            <a:r>
              <a:rPr lang="zh-CN" altLang="en-US" sz="3600" strike="noStrike" noProof="1">
                <a:latin typeface="+mn-lt"/>
                <a:ea typeface="+mn-ea"/>
                <a:cs typeface="+mn-cs"/>
                <a:sym typeface="+mn-ea"/>
              </a:rPr>
              <a:t>。</a:t>
            </a:r>
            <a:endParaRPr lang="zh-CN" altLang="en-US" sz="4000" b="1" strike="noStrike" noProof="1">
              <a:solidFill>
                <a:srgbClr val="0000FF"/>
              </a:solidFill>
              <a:latin typeface="黑体" panose="02010600030101010101" pitchFamily="2" charset="-122"/>
              <a:ea typeface="黑体" panose="02010600030101010101" pitchFamily="2" charset="-122"/>
              <a:cs typeface="+mn-cs"/>
              <a:sym typeface="+mn-ea"/>
            </a:endParaRPr>
          </a:p>
          <a:p>
            <a:pPr marL="342900" indent="-342900" fontAlgn="base">
              <a:lnSpc>
                <a:spcPct val="130000"/>
              </a:lnSpc>
              <a:spcBef>
                <a:spcPts val="20"/>
              </a:spcBef>
              <a:spcAft>
                <a:spcPts val="0"/>
              </a:spcAft>
              <a:buFont typeface="Arial" panose="020B0604020202020204" pitchFamily="34" charset="0"/>
              <a:buChar char="•"/>
            </a:pPr>
            <a:endParaRPr lang="zh-CN" altLang="en-US" sz="4400" b="1" strike="noStrike" noProof="1">
              <a:solidFill>
                <a:srgbClr val="0000FF"/>
              </a:solidFill>
              <a:latin typeface="黑体" panose="02010600030101010101" pitchFamily="2" charset="-122"/>
              <a:ea typeface="黑体" panose="02010600030101010101" pitchFamily="2" charset="-122"/>
              <a:cs typeface="+mn-cs"/>
              <a:sym typeface="+mn-ea"/>
            </a:endParaRPr>
          </a:p>
          <a:p>
            <a:pPr marL="342900" indent="-342900" fontAlgn="base">
              <a:lnSpc>
                <a:spcPct val="110000"/>
              </a:lnSpc>
              <a:spcBef>
                <a:spcPct val="20000"/>
              </a:spcBef>
              <a:buFont typeface="Arial" panose="020B0604020202020204" pitchFamily="34" charset="0"/>
              <a:buChar char="•"/>
            </a:pPr>
            <a:endParaRPr lang="zh-CN" altLang="en-US" sz="4800" b="1" strike="noStrike" noProof="1">
              <a:solidFill>
                <a:srgbClr val="0000FF"/>
              </a:solidFill>
              <a:latin typeface="黑体" panose="02010600030101010101" pitchFamily="2" charset="-122"/>
              <a:ea typeface="黑体" panose="02010600030101010101" pitchFamily="2" charset="-122"/>
              <a:cs typeface="+mn-cs"/>
              <a:sym typeface="+mn-ea"/>
            </a:endParaRPr>
          </a:p>
          <a:p>
            <a:pPr marL="342900" indent="-342900" fontAlgn="base">
              <a:spcBef>
                <a:spcPct val="20000"/>
              </a:spcBef>
              <a:buFont typeface="Arial" panose="020B0604020202020204" pitchFamily="34" charset="0"/>
              <a:buChar char="•"/>
            </a:pPr>
            <a:endParaRPr lang="zh-CN" altLang="en-US" sz="4800" b="1" strike="noStrike" noProof="1">
              <a:solidFill>
                <a:srgbClr val="0000FF"/>
              </a:solidFill>
              <a:latin typeface="黑体" panose="02010600030101010101" pitchFamily="2" charset="-122"/>
              <a:ea typeface="黑体" panose="02010600030101010101" pitchFamily="2" charset="-122"/>
              <a:cs typeface="+mn-cs"/>
              <a:sym typeface="+mn-ea"/>
            </a:endParaRPr>
          </a:p>
          <a:p>
            <a:pPr fontAlgn="base">
              <a:spcBef>
                <a:spcPct val="20000"/>
              </a:spcBef>
              <a:buNone/>
            </a:pPr>
            <a:endParaRPr lang="zh-CN" altLang="en-US" sz="2400" b="1"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2000"/>
                                        <p:tgtEl>
                                          <p:spTgt spid="6">
                                            <p:txEl>
                                              <p:pRg st="0" end="0"/>
                                            </p:txEl>
                                          </p:spTgt>
                                        </p:tgtEl>
                                      </p:cBhvr>
                                    </p:animEffect>
                                  </p:childTnLst>
                                  <p:subTnLst>
                                    <p:animClr clrSpc="rgb" dir="cw">
                                      <p:cBhvr override="childStyle">
                                        <p:cTn dur="65" fill="hold" display="1" masterRel="nextClick" afterEffect="1"/>
                                        <p:tgtEl>
                                          <p:spTgt spid="6">
                                            <p:txEl>
                                              <p:pRg st="0" end="0"/>
                                            </p:txEl>
                                          </p:spTgt>
                                        </p:tgtEl>
                                        <p:attrNameLst>
                                          <p:attrName>ppt_c</p:attrName>
                                        </p:attrNameLst>
                                      </p:cBhvr>
                                      <p:to>
                                        <a:srgbClr val="6666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solidFill>
                  <a:srgbClr val="0000FF"/>
                </a:solidFill>
              </a:rPr>
              <a:t> </a:t>
            </a:r>
            <a:r>
              <a:rPr lang="zh-CN" altLang="en-US" sz="2800" b="1">
                <a:solidFill>
                  <a:srgbClr val="FF0000"/>
                </a:solidFill>
              </a:rPr>
              <a:t>政策背景：</a:t>
            </a:r>
          </a:p>
          <a:p>
            <a:r>
              <a:rPr lang="zh-CN" altLang="en-US" sz="2400" b="1">
                <a:solidFill>
                  <a:srgbClr val="0000FF"/>
                </a:solidFill>
              </a:rPr>
              <a:t> （</a:t>
            </a:r>
            <a:r>
              <a:rPr lang="zh-CN" altLang="en-US" sz="2400" b="1">
                <a:solidFill>
                  <a:srgbClr val="0000FF"/>
                </a:solidFill>
                <a:sym typeface="+mn-ea"/>
              </a:rPr>
              <a:t>1）行政事业单位单位领导对内部控制的意识不强，</a:t>
            </a:r>
            <a:r>
              <a:rPr lang="zh-CN" altLang="en-US" sz="2400" b="1">
                <a:solidFill>
                  <a:srgbClr val="FF0000"/>
                </a:solidFill>
                <a:sym typeface="+mn-ea"/>
              </a:rPr>
              <a:t>违反财经纪律问题较多。</a:t>
            </a:r>
            <a:r>
              <a:rPr lang="zh-CN" altLang="en-US" sz="2400" b="1">
                <a:solidFill>
                  <a:srgbClr val="0000FF"/>
                </a:solidFill>
                <a:sym typeface="+mn-ea"/>
              </a:rPr>
              <a:t>提高我国行政事业单位内部管理水平、加强廉政风险防控机制建设的要求。</a:t>
            </a:r>
          </a:p>
          <a:p>
            <a:endParaRPr lang="zh-CN" altLang="en-US" sz="2400" b="1">
              <a:solidFill>
                <a:srgbClr val="0000FF"/>
              </a:solidFill>
              <a:sym typeface="+mn-ea"/>
            </a:endParaRPr>
          </a:p>
          <a:p>
            <a:pPr marL="342900" indent="-342900">
              <a:buFont typeface="Wingdings" panose="05000000000000000000" charset="0"/>
              <a:buChar char=""/>
            </a:pPr>
            <a:r>
              <a:rPr lang="zh-CN" altLang="en-US" sz="2400" b="1" dirty="0">
                <a:latin typeface="仿宋_GB2312" panose="02010609030101010101" pitchFamily="49" charset="-122"/>
                <a:ea typeface="仿宋_GB2312" panose="02010609030101010101" pitchFamily="49" charset="-122"/>
                <a:sym typeface="+mn-ea"/>
              </a:rPr>
              <a:t>据统计，自改革开放以来，公开报道的四百多名落马的省部级干部中，行政和事业单位占九成，剩下为央企负责人等。</a:t>
            </a:r>
            <a:endParaRPr lang="zh-CN" altLang="en-US" sz="2400" b="1" dirty="0">
              <a:latin typeface="仿宋_GB2312" panose="02010609030101010101" pitchFamily="49" charset="-122"/>
              <a:ea typeface="仿宋_GB2312" panose="02010609030101010101" pitchFamily="49" charset="-122"/>
            </a:endParaRPr>
          </a:p>
          <a:p>
            <a:pPr marL="342900" indent="-342900">
              <a:buFont typeface="Wingdings" panose="05000000000000000000" charset="0"/>
              <a:buChar char=""/>
            </a:pPr>
            <a:r>
              <a:rPr lang="en-US" altLang="zh-CN" sz="2400" b="1" dirty="0">
                <a:latin typeface="仿宋_GB2312" panose="02010609030101010101" pitchFamily="49" charset="-122"/>
                <a:ea typeface="仿宋_GB2312" panose="02010609030101010101" pitchFamily="49" charset="-122"/>
                <a:sym typeface="+mn-ea"/>
              </a:rPr>
              <a:t>2013</a:t>
            </a:r>
            <a:r>
              <a:rPr lang="zh-CN" altLang="en-US" sz="2400" b="1" dirty="0">
                <a:latin typeface="仿宋_GB2312" panose="02010609030101010101" pitchFamily="49" charset="-122"/>
                <a:ea typeface="仿宋_GB2312" panose="02010609030101010101" pitchFamily="49" charset="-122"/>
                <a:sym typeface="+mn-ea"/>
              </a:rPr>
              <a:t>年</a:t>
            </a:r>
            <a:r>
              <a:rPr lang="en-US" altLang="zh-CN" sz="2400" b="1" dirty="0">
                <a:latin typeface="仿宋_GB2312" panose="02010609030101010101" pitchFamily="49" charset="-122"/>
                <a:ea typeface="仿宋_GB2312" panose="02010609030101010101" pitchFamily="49" charset="-122"/>
                <a:sym typeface="+mn-ea"/>
              </a:rPr>
              <a:t>1</a:t>
            </a:r>
            <a:r>
              <a:rPr lang="zh-CN" altLang="en-US" sz="2400" b="1" dirty="0">
                <a:latin typeface="仿宋_GB2312" panose="02010609030101010101" pitchFamily="49" charset="-122"/>
                <a:ea typeface="仿宋_GB2312" panose="02010609030101010101" pitchFamily="49" charset="-122"/>
                <a:sym typeface="+mn-ea"/>
              </a:rPr>
              <a:t>月</a:t>
            </a:r>
            <a:r>
              <a:rPr lang="en-US" altLang="zh-CN" sz="2400" b="1" dirty="0">
                <a:latin typeface="仿宋_GB2312" panose="02010609030101010101" pitchFamily="49" charset="-122"/>
                <a:ea typeface="仿宋_GB2312" panose="02010609030101010101" pitchFamily="49" charset="-122"/>
                <a:sym typeface="+mn-ea"/>
              </a:rPr>
              <a:t>23</a:t>
            </a:r>
            <a:r>
              <a:rPr lang="zh-CN" altLang="en-US" sz="2400" b="1" dirty="0">
                <a:latin typeface="仿宋_GB2312" panose="02010609030101010101" pitchFamily="49" charset="-122"/>
                <a:ea typeface="仿宋_GB2312" panose="02010609030101010101" pitchFamily="49" charset="-122"/>
                <a:sym typeface="+mn-ea"/>
              </a:rPr>
              <a:t>日中纪委书记王岐山在十八届中央纪委委员学习班上强调，反腐应“坚持标本兼治，当前要以治标为主，为治本赢得时间”。</a:t>
            </a:r>
            <a:endParaRPr lang="zh-CN" altLang="en-US" sz="2400" b="1" dirty="0">
              <a:latin typeface="仿宋_GB2312" panose="02010609030101010101" pitchFamily="49" charset="-122"/>
              <a:ea typeface="仿宋_GB2312" panose="02010609030101010101" pitchFamily="49" charset="-122"/>
            </a:endParaRPr>
          </a:p>
          <a:p>
            <a:pPr marL="342900" indent="-342900">
              <a:buFont typeface="Wingdings" panose="05000000000000000000" charset="0"/>
              <a:buChar char=""/>
            </a:pPr>
            <a:r>
              <a:rPr lang="zh-CN" altLang="en-US" sz="2400" b="1" dirty="0">
                <a:latin typeface="仿宋_GB2312" panose="02010609030101010101" pitchFamily="49" charset="-122"/>
                <a:ea typeface="仿宋_GB2312" panose="02010609030101010101" pitchFamily="49" charset="-122"/>
                <a:sym typeface="+mn-ea"/>
              </a:rPr>
              <a:t>财政部会计司前司长刘玉廷在与中组部领导交流推广内控规范的必要性时指出：内控搞好了有助于保护党的干部！</a:t>
            </a:r>
            <a:endParaRPr lang="zh-CN" altLang="en-US" sz="2400">
              <a:sym typeface="+mn-ea"/>
            </a:endParaRP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3</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3794" name="内容占位符 2"/>
          <p:cNvSpPr>
            <a:spLocks noGrp="1"/>
          </p:cNvSpPr>
          <p:nvPr>
            <p:ph idx="1"/>
          </p:nvPr>
        </p:nvSpPr>
        <p:spPr/>
        <p:txBody>
          <a:bodyPr anchor="t"/>
          <a:lstStyle/>
          <a:p>
            <a:r>
              <a:rPr lang="en-US" altLang="zh-CN" sz="3600"/>
              <a:t>  </a:t>
            </a:r>
            <a:r>
              <a:rPr lang="zh-CN" altLang="en-US" sz="3600"/>
              <a:t>调查结果显示，目前我国各级行政事业单位对《内控规范》的普及落实情况与实际工作需要有较大差距，</a:t>
            </a:r>
            <a:r>
              <a:rPr lang="zh-CN" altLang="en-US" sz="3600">
                <a:solidFill>
                  <a:srgbClr val="FF0000"/>
                </a:solidFill>
              </a:rPr>
              <a:t>尚未引起广大行政事业单位财务工作人员，</a:t>
            </a:r>
            <a:r>
              <a:rPr lang="zh-CN" altLang="en-US" sz="3600" b="1">
                <a:solidFill>
                  <a:srgbClr val="FF0000"/>
                </a:solidFill>
              </a:rPr>
              <a:t>尤其是单位负责人的重视</a:t>
            </a:r>
            <a:r>
              <a:rPr lang="zh-CN" altLang="en-US" sz="3600">
                <a:solidFill>
                  <a:srgbClr val="FF0000"/>
                </a:solidFill>
              </a:rPr>
              <a:t>。</a:t>
            </a:r>
          </a:p>
          <a:p>
            <a:endParaRPr lang="zh-CN" altLang="en-US" sz="3600">
              <a:solidFill>
                <a:srgbClr val="FF0000"/>
              </a:solidFill>
            </a:endParaRPr>
          </a:p>
        </p:txBody>
      </p:sp>
      <p:sp>
        <p:nvSpPr>
          <p:cNvPr id="3379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30</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4818" name="内容占位符 2"/>
          <p:cNvSpPr>
            <a:spLocks noGrp="1"/>
          </p:cNvSpPr>
          <p:nvPr>
            <p:ph idx="1"/>
          </p:nvPr>
        </p:nvSpPr>
        <p:spPr/>
        <p:txBody>
          <a:bodyPr anchor="t"/>
          <a:lstStyle/>
          <a:p>
            <a:r>
              <a:rPr lang="en-US" altLang="zh-CN" b="1">
                <a:solidFill>
                  <a:srgbClr val="0000FF"/>
                </a:solidFill>
                <a:sym typeface="Arial" panose="020B0604020202020204" pitchFamily="34" charset="0"/>
              </a:rPr>
              <a:t>  </a:t>
            </a:r>
            <a:r>
              <a:rPr lang="zh-CN" altLang="en-US" b="1">
                <a:solidFill>
                  <a:srgbClr val="0000FF"/>
                </a:solidFill>
                <a:sym typeface="Arial" panose="020B0604020202020204" pitchFamily="34" charset="0"/>
              </a:rPr>
              <a:t>单位层面</a:t>
            </a:r>
            <a:r>
              <a:rPr lang="zh-CN" altLang="en-US">
                <a:sym typeface="Arial" panose="020B0604020202020204" pitchFamily="34" charset="0"/>
              </a:rPr>
              <a:t>内部控制建设方面，行政事业单位内部控制目标实现情况存在不均衡的现象，基本控制目标（</a:t>
            </a:r>
            <a:r>
              <a:rPr lang="zh-CN" altLang="en-US" dirty="0">
                <a:solidFill>
                  <a:srgbClr val="FF0000"/>
                </a:solidFill>
                <a:sym typeface="Arial" panose="020B0604020202020204" pitchFamily="34" charset="0"/>
              </a:rPr>
              <a:t>合理保证单位经济活动合法合规</a:t>
            </a:r>
            <a:r>
              <a:rPr lang="zh-CN" altLang="en-US">
                <a:sym typeface="Arial" panose="020B0604020202020204" pitchFamily="34" charset="0"/>
              </a:rPr>
              <a:t>）实现相对较好，而“防范舞弊”和“提高公共服务效率”两个目标实现程度较差。</a:t>
            </a:r>
          </a:p>
          <a:p>
            <a:r>
              <a:rPr lang="zh-CN" altLang="en-US">
                <a:sym typeface="Arial" panose="020B0604020202020204" pitchFamily="34" charset="0"/>
              </a:rPr>
              <a:t>  人们</a:t>
            </a:r>
            <a:r>
              <a:rPr lang="zh-CN" altLang="en-US" b="1">
                <a:solidFill>
                  <a:srgbClr val="0000FF"/>
                </a:solidFill>
                <a:sym typeface="Arial" panose="020B0604020202020204" pitchFamily="34" charset="0"/>
              </a:rPr>
              <a:t>对“内部控制建设由谁负责”这一问题存在模糊认识</a:t>
            </a:r>
            <a:r>
              <a:rPr lang="zh-CN" altLang="en-US">
                <a:sym typeface="Arial" panose="020B0604020202020204" pitchFamily="34" charset="0"/>
              </a:rPr>
              <a:t>，财产保护与信息内部公开控制手段执行较差，岗位轮换和专家参与等议事机制建设存在设计缺陷。</a:t>
            </a:r>
          </a:p>
          <a:p>
            <a:endParaRPr lang="zh-CN" altLang="en-US">
              <a:sym typeface="Arial" panose="020B0604020202020204" pitchFamily="34" charset="0"/>
            </a:endParaRPr>
          </a:p>
        </p:txBody>
      </p:sp>
      <p:sp>
        <p:nvSpPr>
          <p:cNvPr id="3481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5842" name="内容占位符 2"/>
          <p:cNvSpPr>
            <a:spLocks noGrp="1"/>
          </p:cNvSpPr>
          <p:nvPr>
            <p:ph idx="1"/>
          </p:nvPr>
        </p:nvSpPr>
        <p:spPr/>
        <p:txBody>
          <a:bodyPr anchor="t"/>
          <a:lstStyle/>
          <a:p>
            <a:r>
              <a:rPr lang="zh-CN" altLang="en-US" b="1">
                <a:solidFill>
                  <a:srgbClr val="0000FF"/>
                </a:solidFill>
              </a:rPr>
              <a:t>业务层面</a:t>
            </a:r>
            <a:r>
              <a:rPr lang="zh-CN" altLang="en-US" sz="2800"/>
              <a:t>内部控制目标实现情况存在较大差异，内部控制建设存在不同程度的漏洞。</a:t>
            </a:r>
          </a:p>
          <a:p>
            <a:r>
              <a:rPr lang="zh-CN" altLang="en-US" sz="2800" b="1">
                <a:solidFill>
                  <a:srgbClr val="FF0000"/>
                </a:solidFill>
              </a:rPr>
              <a:t>预算业务，</a:t>
            </a:r>
            <a:r>
              <a:rPr lang="zh-CN" altLang="en-US" sz="2800"/>
              <a:t>预算口径不够全面是目前行政事业单位预算业务存在的最严重问题，预算管理的科学性有待提高。</a:t>
            </a:r>
          </a:p>
          <a:p>
            <a:r>
              <a:rPr lang="zh-CN" altLang="en-US" sz="2800" b="1">
                <a:solidFill>
                  <a:srgbClr val="FF0000"/>
                </a:solidFill>
              </a:rPr>
              <a:t>收支业务，</a:t>
            </a:r>
            <a:r>
              <a:rPr lang="zh-CN" altLang="en-US" sz="2800"/>
              <a:t>整体控制目标实现较好，尤其是票据印章管理控制较好，但资金支付合规、报销单据审核方面仍需改善。</a:t>
            </a:r>
          </a:p>
          <a:p>
            <a:r>
              <a:rPr lang="zh-CN" altLang="en-US" sz="2800" b="1">
                <a:solidFill>
                  <a:srgbClr val="FF0000"/>
                </a:solidFill>
                <a:sym typeface="Arial" panose="020B0604020202020204" pitchFamily="34" charset="0"/>
              </a:rPr>
              <a:t>政府采购，</a:t>
            </a:r>
            <a:r>
              <a:rPr lang="zh-CN" altLang="en-US" sz="2800">
                <a:sym typeface="Arial" panose="020B0604020202020204" pitchFamily="34" charset="0"/>
              </a:rPr>
              <a:t>依法采购实现较好，但存在采购随意性大、采购资产质次价高的问题突出。</a:t>
            </a:r>
            <a:endParaRPr lang="zh-CN" altLang="en-US" sz="2800"/>
          </a:p>
          <a:p>
            <a:endParaRPr lang="zh-CN" altLang="en-US" sz="2800"/>
          </a:p>
          <a:p>
            <a:endParaRPr lang="zh-CN" altLang="en-US" sz="2800"/>
          </a:p>
        </p:txBody>
      </p:sp>
      <p:sp>
        <p:nvSpPr>
          <p:cNvPr id="3584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6866" name="内容占位符 2"/>
          <p:cNvSpPr>
            <a:spLocks noGrp="1"/>
          </p:cNvSpPr>
          <p:nvPr>
            <p:ph idx="1"/>
          </p:nvPr>
        </p:nvSpPr>
        <p:spPr>
          <a:xfrm>
            <a:off x="250825" y="963613"/>
            <a:ext cx="8642350" cy="5256212"/>
          </a:xfrm>
        </p:spPr>
        <p:txBody>
          <a:bodyPr anchor="t"/>
          <a:lstStyle/>
          <a:p>
            <a:r>
              <a:rPr lang="zh-CN" altLang="en-US" sz="2800" b="1">
                <a:solidFill>
                  <a:srgbClr val="FF0000"/>
                </a:solidFill>
              </a:rPr>
              <a:t>资产管理，</a:t>
            </a:r>
            <a:r>
              <a:rPr lang="zh-CN" altLang="en-US" sz="2800"/>
              <a:t>总体情况尚好，但缺乏对于资产的高效利用，闲置浪费问题严重。　 </a:t>
            </a:r>
          </a:p>
          <a:p>
            <a:r>
              <a:rPr lang="zh-CN" altLang="en-US" sz="2800" b="1">
                <a:solidFill>
                  <a:srgbClr val="FF0000"/>
                </a:solidFill>
              </a:rPr>
              <a:t>建设项目，</a:t>
            </a:r>
            <a:r>
              <a:rPr lang="zh-CN" altLang="en-US" sz="2800"/>
              <a:t>占用资金多、投入资源大、涉及环节多、建设工期长、各种利益关系错综复杂，往往</a:t>
            </a:r>
            <a:r>
              <a:rPr lang="zh-CN" altLang="en-US" sz="2800" b="1">
                <a:solidFill>
                  <a:srgbClr val="0000FF"/>
                </a:solidFill>
              </a:rPr>
              <a:t>成为经济犯罪和贪污腐败的“重灾区”</a:t>
            </a:r>
            <a:r>
              <a:rPr lang="zh-CN" altLang="en-US" sz="2800"/>
              <a:t>，建设项目控制中出现了许多严重的问题和暴露出许多环节中的风险。建设项目资金控制和项目档案管理有待提高。</a:t>
            </a:r>
          </a:p>
          <a:p>
            <a:r>
              <a:rPr lang="zh-CN" altLang="en-US" sz="2800" b="1">
                <a:solidFill>
                  <a:srgbClr val="FF0000"/>
                </a:solidFill>
              </a:rPr>
              <a:t>合同管理，</a:t>
            </a:r>
            <a:r>
              <a:rPr lang="zh-CN" altLang="en-US" sz="2800"/>
              <a:t>暴露出较多问题。如，归口管理职责不明确，合同散落在各个业务部门，合同样式五花八门，未能有效执行合同签订程，合同纠纷处理不当等。</a:t>
            </a:r>
          </a:p>
        </p:txBody>
      </p:sp>
      <p:sp>
        <p:nvSpPr>
          <p:cNvPr id="3686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789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37891" name="图片 8" descr="QQ图片20150206122014"/>
          <p:cNvPicPr>
            <a:picLocks noChangeAspect="1"/>
          </p:cNvPicPr>
          <p:nvPr/>
        </p:nvPicPr>
        <p:blipFill>
          <a:blip r:embed="rId2"/>
          <a:srcRect l="3949" t="1775" b="15955"/>
          <a:stretch>
            <a:fillRect/>
          </a:stretch>
        </p:blipFill>
        <p:spPr>
          <a:xfrm>
            <a:off x="250825" y="1052513"/>
            <a:ext cx="8756650" cy="4887912"/>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891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8915" name="文本框 99"/>
          <p:cNvSpPr txBox="1"/>
          <p:nvPr/>
        </p:nvSpPr>
        <p:spPr>
          <a:xfrm>
            <a:off x="395288" y="1412875"/>
            <a:ext cx="8350250" cy="1066800"/>
          </a:xfrm>
          <a:prstGeom prst="rect">
            <a:avLst/>
          </a:prstGeom>
          <a:solidFill>
            <a:srgbClr val="FF0000"/>
          </a:solidFill>
          <a:ln w="9525">
            <a:noFill/>
          </a:ln>
        </p:spPr>
        <p:txBody>
          <a:bodyPr wrap="square" anchor="t">
            <a:spAutoFit/>
          </a:bodyPr>
          <a:lstStyle/>
          <a:p>
            <a:pPr lvl="0" indent="0"/>
            <a:r>
              <a:rPr lang="en-US" altLang="zh-CN" sz="3200">
                <a:solidFill>
                  <a:srgbClr val="FFFF00"/>
                </a:solidFill>
                <a:latin typeface="黑体" panose="02010600030101010101" pitchFamily="2" charset="-122"/>
                <a:ea typeface="黑体" panose="02010600030101010101" pitchFamily="2" charset="-122"/>
              </a:rPr>
              <a:t>1.</a:t>
            </a:r>
            <a:r>
              <a:rPr lang="zh-CN" altLang="en-US" sz="3200">
                <a:solidFill>
                  <a:srgbClr val="FFFF00"/>
                </a:solidFill>
                <a:latin typeface="黑体" panose="02010600030101010101" pitchFamily="2" charset="-122"/>
                <a:ea typeface="黑体" panose="02010600030101010101" pitchFamily="2" charset="-122"/>
              </a:rPr>
              <a:t>预算业务：预算管理的科学性仍然存在较大问题</a:t>
            </a:r>
          </a:p>
        </p:txBody>
      </p:sp>
      <p:sp>
        <p:nvSpPr>
          <p:cNvPr id="38916" name="文本框 1"/>
          <p:cNvSpPr txBox="1"/>
          <p:nvPr/>
        </p:nvSpPr>
        <p:spPr>
          <a:xfrm>
            <a:off x="395288" y="2852738"/>
            <a:ext cx="8358187" cy="2286000"/>
          </a:xfrm>
          <a:prstGeom prst="rect">
            <a:avLst/>
          </a:prstGeom>
          <a:solidFill>
            <a:srgbClr val="006600"/>
          </a:solidFill>
          <a:ln w="9525">
            <a:noFill/>
          </a:ln>
        </p:spPr>
        <p:txBody>
          <a:bodyPr wrap="square" anchor="t">
            <a:spAutoFit/>
          </a:bodyPr>
          <a:lstStyle/>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目标1：</a:t>
            </a:r>
            <a:r>
              <a:rPr lang="zh-CN" altLang="en-US" sz="2400">
                <a:solidFill>
                  <a:schemeClr val="bg1"/>
                </a:solidFill>
                <a:latin typeface="黑体" panose="02010600030101010101" pitchFamily="2" charset="-122"/>
                <a:ea typeface="黑体" panose="02010600030101010101" pitchFamily="2" charset="-122"/>
              </a:rPr>
              <a:t>预算编制、审批、执行、评价合法合规；</a:t>
            </a:r>
          </a:p>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目标2：</a:t>
            </a:r>
            <a:r>
              <a:rPr lang="zh-CN" altLang="en-US" sz="2400">
                <a:solidFill>
                  <a:schemeClr val="bg1"/>
                </a:solidFill>
                <a:latin typeface="黑体" panose="02010600030101010101" pitchFamily="2" charset="-122"/>
                <a:ea typeface="黑体" panose="02010600030101010101" pitchFamily="2" charset="-122"/>
              </a:rPr>
              <a:t>预算编制、审批、执行、评价等不相容岗位相互分离；</a:t>
            </a:r>
            <a:r>
              <a:rPr lang="zh-CN" altLang="en-US" sz="2400" b="1">
                <a:solidFill>
                  <a:srgbClr val="FFFF00"/>
                </a:solidFill>
                <a:latin typeface="黑体" panose="02010600030101010101" pitchFamily="2" charset="-122"/>
                <a:ea typeface="黑体" panose="02010600030101010101" pitchFamily="2" charset="-122"/>
              </a:rPr>
              <a:t>目标3：</a:t>
            </a:r>
            <a:r>
              <a:rPr lang="zh-CN" altLang="en-US" sz="2400">
                <a:solidFill>
                  <a:schemeClr val="bg1"/>
                </a:solidFill>
                <a:latin typeface="黑体" panose="02010600030101010101" pitchFamily="2" charset="-122"/>
                <a:ea typeface="黑体" panose="02010600030101010101" pitchFamily="2" charset="-122"/>
              </a:rPr>
              <a:t>预算完成有评价，评价结果有反馈，反馈结果有应用；</a:t>
            </a:r>
            <a:r>
              <a:rPr lang="zh-CN" altLang="en-US" sz="2400" b="1">
                <a:solidFill>
                  <a:srgbClr val="FFFF00"/>
                </a:solidFill>
                <a:latin typeface="黑体" panose="02010600030101010101" pitchFamily="2" charset="-122"/>
                <a:ea typeface="黑体" panose="02010600030101010101" pitchFamily="2" charset="-122"/>
              </a:rPr>
              <a:t>目标4：</a:t>
            </a:r>
            <a:r>
              <a:rPr lang="zh-CN" altLang="en-US" sz="2400">
                <a:solidFill>
                  <a:schemeClr val="bg1"/>
                </a:solidFill>
                <a:latin typeface="黑体" panose="02010600030101010101" pitchFamily="2" charset="-122"/>
                <a:ea typeface="黑体" panose="02010600030101010101" pitchFamily="2" charset="-122"/>
              </a:rPr>
              <a:t>预算执行结果与预算目标相一致。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3993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39939" name="图片 11" descr="QQ图片20150206123540"/>
          <p:cNvPicPr>
            <a:picLocks noChangeAspect="1"/>
          </p:cNvPicPr>
          <p:nvPr/>
        </p:nvPicPr>
        <p:blipFill>
          <a:blip r:embed="rId2"/>
          <a:srcRect t="3726" b="8670"/>
          <a:stretch>
            <a:fillRect/>
          </a:stretch>
        </p:blipFill>
        <p:spPr>
          <a:xfrm>
            <a:off x="179388" y="981075"/>
            <a:ext cx="8758237" cy="5127625"/>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0962"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40963" name="文本框 99"/>
          <p:cNvSpPr txBox="1"/>
          <p:nvPr/>
        </p:nvSpPr>
        <p:spPr>
          <a:xfrm>
            <a:off x="287338" y="977900"/>
            <a:ext cx="8564562" cy="1371600"/>
          </a:xfrm>
          <a:prstGeom prst="rect">
            <a:avLst/>
          </a:prstGeom>
          <a:solidFill>
            <a:srgbClr val="FF0000"/>
          </a:solidFill>
          <a:ln w="9525">
            <a:noFill/>
          </a:ln>
        </p:spPr>
        <p:txBody>
          <a:bodyPr wrap="square" anchor="t">
            <a:spAutoFit/>
          </a:bodyPr>
          <a:lstStyle/>
          <a:p>
            <a:pPr lvl="0" indent="0"/>
            <a:r>
              <a:rPr lang="en-US" altLang="zh-CN" sz="2800" b="1">
                <a:solidFill>
                  <a:srgbClr val="FFFF00"/>
                </a:solidFill>
                <a:latin typeface="黑体" panose="02010600030101010101" pitchFamily="2" charset="-122"/>
                <a:ea typeface="黑体" panose="02010600030101010101" pitchFamily="2" charset="-122"/>
              </a:rPr>
              <a:t>2.</a:t>
            </a:r>
            <a:r>
              <a:rPr lang="zh-CN" altLang="en-US" sz="2800" b="1">
                <a:solidFill>
                  <a:srgbClr val="FFFF00"/>
                </a:solidFill>
                <a:latin typeface="黑体" panose="02010600030101010101" pitchFamily="2" charset="-122"/>
                <a:ea typeface="黑体" panose="02010600030101010101" pitchFamily="2" charset="-122"/>
              </a:rPr>
              <a:t>收支业务：整体控制目标实现较好，尤其是票据印章管理控制较好，但资金支付合规、报销单据审核方面仍需改善</a:t>
            </a:r>
          </a:p>
        </p:txBody>
      </p:sp>
      <p:sp>
        <p:nvSpPr>
          <p:cNvPr id="40964" name="文本框 1"/>
          <p:cNvSpPr txBox="1"/>
          <p:nvPr/>
        </p:nvSpPr>
        <p:spPr>
          <a:xfrm>
            <a:off x="250825" y="2395538"/>
            <a:ext cx="8548688" cy="3709035"/>
          </a:xfrm>
          <a:prstGeom prst="rect">
            <a:avLst/>
          </a:prstGeom>
          <a:solidFill>
            <a:srgbClr val="006600"/>
          </a:solidFill>
          <a:ln w="9525">
            <a:noFill/>
          </a:ln>
        </p:spPr>
        <p:txBody>
          <a:bodyPr wrap="square" anchor="t">
            <a:spAutoFit/>
          </a:bodyPr>
          <a:lstStyle/>
          <a:p>
            <a:pPr lvl="0" indent="0">
              <a:lnSpc>
                <a:spcPct val="120000"/>
              </a:lnSpc>
            </a:pP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1</a:t>
            </a:r>
            <a:r>
              <a:rPr lang="zh-CN" altLang="en-US" sz="2800" b="1">
                <a:solidFill>
                  <a:srgbClr val="FFFF00"/>
                </a:solidFill>
                <a:latin typeface="黑体" panose="02010600030101010101" pitchFamily="2" charset="-122"/>
                <a:ea typeface="黑体" panose="02010600030101010101" pitchFamily="2" charset="-122"/>
              </a:rPr>
              <a:t>：</a:t>
            </a:r>
            <a:r>
              <a:rPr lang="zh-CN" altLang="en-US" sz="2800" b="1">
                <a:solidFill>
                  <a:schemeClr val="bg1"/>
                </a:solidFill>
                <a:latin typeface="黑体" panose="02010600030101010101" pitchFamily="2" charset="-122"/>
                <a:ea typeface="黑体" panose="02010600030101010101" pitchFamily="2" charset="-122"/>
              </a:rPr>
              <a:t>收支业务合规合法，不存在违规收取或违规支出等问题；</a:t>
            </a:r>
          </a:p>
          <a:p>
            <a:pPr lvl="0" indent="0">
              <a:lnSpc>
                <a:spcPct val="120000"/>
              </a:lnSpc>
            </a:pPr>
            <a:r>
              <a:rPr lang="zh-CN" altLang="en-US" sz="2800" b="1">
                <a:solidFill>
                  <a:srgbClr val="FFFF00"/>
                </a:solidFill>
                <a:latin typeface="黑体" panose="02010600030101010101" pitchFamily="2" charset="-122"/>
                <a:ea typeface="黑体" panose="02010600030101010101" pitchFamily="2" charset="-122"/>
              </a:rPr>
              <a:t>目标2：</a:t>
            </a:r>
            <a:r>
              <a:rPr lang="zh-CN" altLang="en-US" sz="2800" b="1">
                <a:solidFill>
                  <a:schemeClr val="bg1"/>
                </a:solidFill>
                <a:latin typeface="黑体" panose="02010600030101010101" pitchFamily="2" charset="-122"/>
                <a:ea typeface="黑体" panose="02010600030101010101" pitchFamily="2" charset="-122"/>
              </a:rPr>
              <a:t>票据、印章管理严格，不存在收入资金流失的现象；</a:t>
            </a:r>
          </a:p>
          <a:p>
            <a:pPr lvl="0" indent="0">
              <a:lnSpc>
                <a:spcPct val="120000"/>
              </a:lnSpc>
            </a:pPr>
            <a:r>
              <a:rPr lang="zh-CN" altLang="en-US" sz="2800" b="1">
                <a:solidFill>
                  <a:srgbClr val="FFFF00"/>
                </a:solidFill>
                <a:latin typeface="黑体" panose="02010600030101010101" pitchFamily="2" charset="-122"/>
                <a:ea typeface="黑体" panose="02010600030101010101" pitchFamily="2" charset="-122"/>
              </a:rPr>
              <a:t>目标3：</a:t>
            </a:r>
            <a:r>
              <a:rPr lang="zh-CN" altLang="en-US" sz="2800" b="1">
                <a:solidFill>
                  <a:schemeClr val="bg1"/>
                </a:solidFill>
                <a:latin typeface="黑体" panose="02010600030101010101" pitchFamily="2" charset="-122"/>
                <a:ea typeface="黑体" panose="02010600030101010101" pitchFamily="2" charset="-122"/>
              </a:rPr>
              <a:t>资金支付符合国库集中支付、政府采购、公务卡结算等相关规定；</a:t>
            </a:r>
          </a:p>
          <a:p>
            <a:pPr lvl="0" indent="0">
              <a:lnSpc>
                <a:spcPct val="120000"/>
              </a:lnSpc>
            </a:pPr>
            <a:r>
              <a:rPr lang="zh-CN" altLang="en-US" sz="2800" b="1">
                <a:solidFill>
                  <a:srgbClr val="FFFF00"/>
                </a:solidFill>
                <a:latin typeface="黑体" panose="02010600030101010101" pitchFamily="2" charset="-122"/>
                <a:ea typeface="黑体" panose="02010600030101010101" pitchFamily="2" charset="-122"/>
              </a:rPr>
              <a:t>目标4：</a:t>
            </a:r>
            <a:r>
              <a:rPr lang="zh-CN" altLang="en-US" sz="2800" b="1">
                <a:solidFill>
                  <a:schemeClr val="bg1"/>
                </a:solidFill>
                <a:latin typeface="黑体" panose="02010600030101010101" pitchFamily="2" charset="-122"/>
                <a:ea typeface="黑体" panose="02010600030101010101" pitchFamily="2" charset="-122"/>
              </a:rPr>
              <a:t>报销单据审核严格。</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198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41987" name="图片 19" descr="QQ图片20150206131624"/>
          <p:cNvPicPr>
            <a:picLocks noChangeAspect="1"/>
          </p:cNvPicPr>
          <p:nvPr/>
        </p:nvPicPr>
        <p:blipFill>
          <a:blip r:embed="rId2"/>
          <a:srcRect l="-845" t="6949" r="845" b="10231"/>
          <a:stretch>
            <a:fillRect/>
          </a:stretch>
        </p:blipFill>
        <p:spPr>
          <a:xfrm>
            <a:off x="323850" y="981075"/>
            <a:ext cx="8483600" cy="5026025"/>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301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39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43011" name="文本框 99"/>
          <p:cNvSpPr txBox="1"/>
          <p:nvPr/>
        </p:nvSpPr>
        <p:spPr>
          <a:xfrm>
            <a:off x="323850" y="1123950"/>
            <a:ext cx="8497888" cy="1066800"/>
          </a:xfrm>
          <a:prstGeom prst="rect">
            <a:avLst/>
          </a:prstGeom>
          <a:solidFill>
            <a:srgbClr val="FF0000"/>
          </a:solidFill>
          <a:ln w="9525">
            <a:noFill/>
          </a:ln>
        </p:spPr>
        <p:txBody>
          <a:bodyPr wrap="square" anchor="t">
            <a:spAutoFit/>
          </a:bodyPr>
          <a:lstStyle/>
          <a:p>
            <a:pPr lvl="0" indent="0"/>
            <a:r>
              <a:rPr lang="en-US" altLang="zh-CN" sz="3200" b="1">
                <a:solidFill>
                  <a:srgbClr val="FFFF00"/>
                </a:solidFill>
                <a:latin typeface="黑体" panose="02010600030101010101" pitchFamily="2" charset="-122"/>
                <a:ea typeface="黑体" panose="02010600030101010101" pitchFamily="2" charset="-122"/>
              </a:rPr>
              <a:t>3.</a:t>
            </a:r>
            <a:r>
              <a:rPr lang="zh-CN" altLang="en-US" sz="3200" b="1">
                <a:solidFill>
                  <a:srgbClr val="FFFF00"/>
                </a:solidFill>
                <a:latin typeface="黑体" panose="02010600030101010101" pitchFamily="2" charset="-122"/>
                <a:ea typeface="黑体" panose="02010600030101010101" pitchFamily="2" charset="-122"/>
              </a:rPr>
              <a:t>政府采购：依法采购实现较好，但存在采购随意性大、采购资产质次价高的突出问题</a:t>
            </a:r>
          </a:p>
        </p:txBody>
      </p:sp>
      <p:sp>
        <p:nvSpPr>
          <p:cNvPr id="43012" name="文本框 1"/>
          <p:cNvSpPr txBox="1"/>
          <p:nvPr/>
        </p:nvSpPr>
        <p:spPr>
          <a:xfrm>
            <a:off x="323850" y="2376488"/>
            <a:ext cx="8502650" cy="3932237"/>
          </a:xfrm>
          <a:prstGeom prst="rect">
            <a:avLst/>
          </a:prstGeom>
          <a:solidFill>
            <a:srgbClr val="006600"/>
          </a:solidFill>
          <a:ln w="9525">
            <a:noFill/>
          </a:ln>
        </p:spPr>
        <p:txBody>
          <a:bodyPr wrap="square" anchor="t">
            <a:spAutoFit/>
          </a:bodyPr>
          <a:lstStyle/>
          <a:p>
            <a:pPr lvl="0" indent="0">
              <a:lnSpc>
                <a:spcPct val="150000"/>
              </a:lnSpc>
            </a:pP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1</a:t>
            </a:r>
            <a:r>
              <a:rPr lang="zh-CN" altLang="en-US" sz="2800" b="1">
                <a:solidFill>
                  <a:srgbClr val="FFFF00"/>
                </a:solidFill>
                <a:latin typeface="黑体" panose="02010600030101010101" pitchFamily="2" charset="-122"/>
                <a:ea typeface="黑体" panose="02010600030101010101" pitchFamily="2" charset="-122"/>
              </a:rPr>
              <a:t>：</a:t>
            </a:r>
            <a:r>
              <a:rPr lang="zh-CN" altLang="en-US" sz="2800">
                <a:solidFill>
                  <a:schemeClr val="bg1"/>
                </a:solidFill>
                <a:latin typeface="黑体" panose="02010600030101010101" pitchFamily="2" charset="-122"/>
                <a:ea typeface="黑体" panose="02010600030101010101" pitchFamily="2" charset="-122"/>
              </a:rPr>
              <a:t>所有政府采购均依法实施；</a:t>
            </a:r>
          </a:p>
          <a:p>
            <a:pPr lvl="0" indent="0">
              <a:lnSpc>
                <a:spcPct val="150000"/>
              </a:lnSpc>
            </a:pPr>
            <a:r>
              <a:rPr lang="zh-CN" altLang="en-US" sz="2800" b="1">
                <a:solidFill>
                  <a:srgbClr val="FFFF00"/>
                </a:solidFill>
                <a:latin typeface="黑体" panose="02010600030101010101" pitchFamily="2" charset="-122"/>
                <a:ea typeface="黑体" panose="02010600030101010101" pitchFamily="2" charset="-122"/>
              </a:rPr>
              <a:t>目标2：</a:t>
            </a:r>
            <a:r>
              <a:rPr lang="zh-CN" altLang="en-US" sz="2800">
                <a:solidFill>
                  <a:schemeClr val="bg1"/>
                </a:solidFill>
                <a:latin typeface="黑体" panose="02010600030101010101" pitchFamily="2" charset="-122"/>
                <a:ea typeface="黑体" panose="02010600030101010101" pitchFamily="2" charset="-122"/>
              </a:rPr>
              <a:t>政府采购与业务活动相匹配，不存在资金浪费或资产闲置等问题；</a:t>
            </a:r>
          </a:p>
          <a:p>
            <a:pPr lvl="0" indent="0">
              <a:lnSpc>
                <a:spcPct val="150000"/>
              </a:lnSpc>
            </a:pPr>
            <a:r>
              <a:rPr lang="zh-CN" altLang="en-US" sz="2800" b="1">
                <a:solidFill>
                  <a:srgbClr val="FFFF00"/>
                </a:solidFill>
                <a:latin typeface="黑体" panose="02010600030101010101" pitchFamily="2" charset="-122"/>
                <a:ea typeface="黑体" panose="02010600030101010101" pitchFamily="2" charset="-122"/>
              </a:rPr>
              <a:t>目标3：</a:t>
            </a:r>
            <a:r>
              <a:rPr lang="zh-CN" altLang="en-US" sz="2800">
                <a:solidFill>
                  <a:schemeClr val="bg1"/>
                </a:solidFill>
                <a:latin typeface="黑体" panose="02010600030101010101" pitchFamily="2" charset="-122"/>
                <a:ea typeface="黑体" panose="02010600030101010101" pitchFamily="2" charset="-122"/>
              </a:rPr>
              <a:t>政府采购审核严格，不存在货物或服务质次价高的情况；</a:t>
            </a:r>
          </a:p>
          <a:p>
            <a:pPr lvl="0" indent="0">
              <a:lnSpc>
                <a:spcPct val="150000"/>
              </a:lnSpc>
            </a:pPr>
            <a:r>
              <a:rPr lang="zh-CN" altLang="en-US" sz="2800" b="1">
                <a:solidFill>
                  <a:srgbClr val="FFFF00"/>
                </a:solidFill>
                <a:latin typeface="黑体" panose="02010600030101010101" pitchFamily="2" charset="-122"/>
                <a:ea typeface="黑体" panose="02010600030101010101" pitchFamily="2" charset="-122"/>
              </a:rPr>
              <a:t>目标4：</a:t>
            </a:r>
            <a:r>
              <a:rPr lang="zh-CN" altLang="en-US" sz="2800">
                <a:solidFill>
                  <a:schemeClr val="bg1"/>
                </a:solidFill>
                <a:latin typeface="黑体" panose="02010600030101010101" pitchFamily="2" charset="-122"/>
                <a:ea typeface="黑体" panose="02010600030101010101" pitchFamily="2" charset="-122"/>
              </a:rPr>
              <a:t>政府采购信息和财务信息真实完整。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t> </a:t>
            </a:r>
            <a:r>
              <a:rPr lang="zh-CN" altLang="en-US" sz="2400" b="1">
                <a:solidFill>
                  <a:srgbClr val="FF0000"/>
                </a:solidFill>
              </a:rPr>
              <a:t>政策背景：</a:t>
            </a:r>
            <a:endParaRPr lang="zh-CN" altLang="en-US" sz="2400"/>
          </a:p>
          <a:p>
            <a:r>
              <a:rPr lang="zh-CN" altLang="en-US" sz="2400" b="1">
                <a:solidFill>
                  <a:srgbClr val="0000FF"/>
                </a:solidFill>
                <a:sym typeface="+mn-ea"/>
              </a:rPr>
              <a:t>（2）财政资金的使用效率低下的现状与财政资金规范化、科学化、信息化管理的要求不匹配。</a:t>
            </a:r>
          </a:p>
          <a:p>
            <a:endParaRPr lang="zh-CN" altLang="en-US" sz="2400" b="1">
              <a:solidFill>
                <a:srgbClr val="0000FF"/>
              </a:solidFill>
              <a:sym typeface="+mn-ea"/>
            </a:endParaRPr>
          </a:p>
          <a:p>
            <a:pPr algn="l"/>
            <a:endParaRPr lang="zh-CN" altLang="en-US" sz="2400" b="1">
              <a:solidFill>
                <a:srgbClr val="0000FF"/>
              </a:solidFill>
              <a:sym typeface="+mn-ea"/>
            </a:endParaRP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4</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
        <p:nvSpPr>
          <p:cNvPr id="1213446" name="Rectangle 8"/>
          <p:cNvSpPr/>
          <p:nvPr/>
        </p:nvSpPr>
        <p:spPr>
          <a:xfrm>
            <a:off x="377508" y="2449513"/>
            <a:ext cx="4032250" cy="792480"/>
          </a:xfrm>
          <a:prstGeom prst="rect">
            <a:avLst/>
          </a:prstGeom>
          <a:solidFill>
            <a:srgbClr val="FF0000"/>
          </a:solidFill>
          <a:ln w="9525">
            <a:noFill/>
          </a:ln>
        </p:spPr>
        <p:txBody>
          <a:bodyPr lIns="92075" tIns="46038" rIns="92075" bIns="46038">
            <a:spAutoFit/>
          </a:bodyPr>
          <a:lstStyle/>
          <a:p>
            <a:pPr algn="l" eaLnBrk="0" hangingPunct="0">
              <a:lnSpc>
                <a:spcPct val="95000"/>
              </a:lnSpc>
              <a:buClr>
                <a:srgbClr val="FF0000"/>
              </a:buClr>
            </a:pPr>
            <a:r>
              <a:rPr lang="zh-CN" altLang="en-US" sz="2400" b="1" dirty="0">
                <a:solidFill>
                  <a:schemeClr val="bg1"/>
                </a:solidFill>
                <a:latin typeface="黑体" panose="02010600030101010101" pitchFamily="2" charset="-122"/>
                <a:ea typeface="黑体" panose="02010600030101010101" pitchFamily="2" charset="-122"/>
              </a:rPr>
              <a:t>无效的投资比较普遍</a:t>
            </a:r>
          </a:p>
          <a:p>
            <a:pPr algn="l" eaLnBrk="0" hangingPunct="0">
              <a:lnSpc>
                <a:spcPct val="95000"/>
              </a:lnSpc>
              <a:buClr>
                <a:srgbClr val="FF0000"/>
              </a:buClr>
            </a:pPr>
            <a:r>
              <a:rPr lang="zh-CN" altLang="en-US" sz="2400" b="1" dirty="0">
                <a:solidFill>
                  <a:schemeClr val="bg1"/>
                </a:solidFill>
                <a:latin typeface="黑体" panose="02010600030101010101" pitchFamily="2" charset="-122"/>
                <a:ea typeface="黑体" panose="02010600030101010101" pitchFamily="2" charset="-122"/>
              </a:rPr>
              <a:t>“道光的荷包蛋”</a:t>
            </a:r>
          </a:p>
        </p:txBody>
      </p:sp>
      <p:sp>
        <p:nvSpPr>
          <p:cNvPr id="1213445" name="矩形 1213444"/>
          <p:cNvSpPr/>
          <p:nvPr/>
        </p:nvSpPr>
        <p:spPr>
          <a:xfrm>
            <a:off x="377825" y="3385820"/>
            <a:ext cx="4394200" cy="2922905"/>
          </a:xfrm>
          <a:prstGeom prst="rect">
            <a:avLst/>
          </a:prstGeom>
          <a:solidFill>
            <a:srgbClr val="000000"/>
          </a:solidFill>
          <a:ln w="9525">
            <a:noFill/>
          </a:ln>
        </p:spPr>
        <p:txBody>
          <a:bodyPr wrap="square" anchor="ctr">
            <a:spAutoFit/>
          </a:bodyPr>
          <a:lstStyle/>
          <a:p>
            <a:pPr algn="l"/>
            <a:r>
              <a:rPr lang="zh-CN" altLang="en-US" sz="2000" b="1" dirty="0">
                <a:solidFill>
                  <a:srgbClr val="FFFFFF"/>
                </a:solidFill>
                <a:latin typeface="黑体" panose="02010600030101010101" pitchFamily="2" charset="-122"/>
                <a:ea typeface="黑体" panose="02010600030101010101" pitchFamily="2" charset="-122"/>
              </a:rPr>
              <a:t>全国高速公路统一编号和命名，路牌更换也在情理之中。据透露，为配合编号调整，上海将有约</a:t>
            </a:r>
            <a:r>
              <a:rPr lang="en-US" altLang="zh-CN" sz="2000" b="1" dirty="0">
                <a:solidFill>
                  <a:srgbClr val="FFFFFF"/>
                </a:solidFill>
                <a:latin typeface="黑体" panose="02010600030101010101" pitchFamily="2" charset="-122"/>
                <a:ea typeface="黑体" panose="02010600030101010101" pitchFamily="2" charset="-122"/>
              </a:rPr>
              <a:t>5000</a:t>
            </a:r>
            <a:r>
              <a:rPr lang="zh-CN" altLang="en-US" sz="2000" b="1" dirty="0">
                <a:solidFill>
                  <a:srgbClr val="FFFFFF"/>
                </a:solidFill>
                <a:latin typeface="黑体" panose="02010600030101010101" pitchFamily="2" charset="-122"/>
                <a:ea typeface="黑体" panose="02010600030101010101" pitchFamily="2" charset="-122"/>
              </a:rPr>
              <a:t>块指路牌需要调整、更换。包括高速公路的标志更换在内，全市高速公路命名编号调整工作花费将达两亿元。作家韩寒日前发表博文，称“一块铁皮四万块”，质疑其为“最贵的铁皮”。</a:t>
            </a:r>
            <a:r>
              <a:rPr lang="en-US" altLang="zh-CN" sz="2000" b="1" dirty="0">
                <a:solidFill>
                  <a:srgbClr val="FFFFFF"/>
                </a:solidFill>
                <a:latin typeface="黑体" panose="02010600030101010101" pitchFamily="2" charset="-122"/>
                <a:ea typeface="黑体" panose="02010600030101010101" pitchFamily="2" charset="-122"/>
              </a:rPr>
              <a:t>(《</a:t>
            </a:r>
            <a:r>
              <a:rPr lang="zh-CN" altLang="en-US" sz="2000" b="1" dirty="0">
                <a:solidFill>
                  <a:srgbClr val="FFFFFF"/>
                </a:solidFill>
                <a:latin typeface="黑体" panose="02010600030101010101" pitchFamily="2" charset="-122"/>
                <a:ea typeface="黑体" panose="02010600030101010101" pitchFamily="2" charset="-122"/>
              </a:rPr>
              <a:t>成都商报</a:t>
            </a:r>
            <a:r>
              <a:rPr lang="en-US" altLang="zh-CN" sz="2000" b="1">
                <a:solidFill>
                  <a:srgbClr val="FFFFFF"/>
                </a:solidFill>
                <a:latin typeface="黑体" panose="02010600030101010101" pitchFamily="2" charset="-122"/>
                <a:ea typeface="黑体" panose="02010600030101010101" pitchFamily="2" charset="-122"/>
              </a:rPr>
              <a:t>》)</a:t>
            </a:r>
            <a:r>
              <a:rPr lang="en-US" altLang="zh-CN" sz="2400" b="1">
                <a:solidFill>
                  <a:srgbClr val="FFFFFF"/>
                </a:solidFill>
                <a:latin typeface="黑体" panose="02010600030101010101" pitchFamily="2" charset="-122"/>
                <a:ea typeface="黑体" panose="02010600030101010101" pitchFamily="2" charset="-122"/>
              </a:rPr>
              <a:t> </a:t>
            </a:r>
          </a:p>
        </p:txBody>
      </p:sp>
      <p:pic>
        <p:nvPicPr>
          <p:cNvPr id="2" name="图片 1"/>
          <p:cNvPicPr>
            <a:picLocks noChangeAspect="1"/>
          </p:cNvPicPr>
          <p:nvPr/>
        </p:nvPicPr>
        <p:blipFill>
          <a:blip r:embed="rId3"/>
          <a:srcRect t="1610" r="7333"/>
          <a:stretch>
            <a:fillRect/>
          </a:stretch>
        </p:blipFill>
        <p:spPr>
          <a:xfrm>
            <a:off x="4846955" y="3398520"/>
            <a:ext cx="4108450" cy="2910205"/>
          </a:xfrm>
          <a:prstGeom prst="rect">
            <a:avLst/>
          </a:prstGeom>
        </p:spPr>
      </p:pic>
      <p:sp>
        <p:nvSpPr>
          <p:cNvPr id="3" name="矩形 2"/>
          <p:cNvSpPr/>
          <p:nvPr/>
        </p:nvSpPr>
        <p:spPr>
          <a:xfrm>
            <a:off x="4931410" y="2410460"/>
            <a:ext cx="4023995" cy="876300"/>
          </a:xfrm>
          <a:prstGeom prst="rect">
            <a:avLst/>
          </a:prstGeom>
          <a:solidFill>
            <a:srgbClr val="FF0000"/>
          </a:solidFill>
          <a:ln w="25400" cap="flat" cmpd="sng" algn="ctr">
            <a:solidFill>
              <a:srgbClr val="8AAECE">
                <a:shade val="50000"/>
              </a:srgb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t>2017年7月10日晚，秦岭一号隧道口，发生特别重大道路交通事故，致车内36人人死亡、13人受伤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13446"/>
                                        </p:tgtEl>
                                        <p:attrNameLst>
                                          <p:attrName>style.visibility</p:attrName>
                                        </p:attrNameLst>
                                      </p:cBhvr>
                                      <p:to>
                                        <p:strVal val="visible"/>
                                      </p:to>
                                    </p:set>
                                    <p:animEffect transition="in" filter="diamond(in)">
                                      <p:cBhvr>
                                        <p:cTn id="7" dur="2000"/>
                                        <p:tgtEl>
                                          <p:spTgt spid="121344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13445"/>
                                        </p:tgtEl>
                                        <p:attrNameLst>
                                          <p:attrName>style.visibility</p:attrName>
                                        </p:attrNameLst>
                                      </p:cBhvr>
                                      <p:to>
                                        <p:strVal val="visible"/>
                                      </p:to>
                                    </p:set>
                                    <p:animEffect transition="in" filter="diamond(in)">
                                      <p:cBhvr>
                                        <p:cTn id="12" dur="2000"/>
                                        <p:tgtEl>
                                          <p:spTgt spid="1213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3446" grpId="0" bldLvl="0" animBg="1"/>
      <p:bldP spid="1213445"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403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40</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44035" name="图片 25" descr="QQ图片20150206135305"/>
          <p:cNvPicPr>
            <a:picLocks noChangeAspect="1"/>
          </p:cNvPicPr>
          <p:nvPr/>
        </p:nvPicPr>
        <p:blipFill>
          <a:blip r:embed="rId2"/>
          <a:srcRect b="9438"/>
          <a:stretch>
            <a:fillRect/>
          </a:stretch>
        </p:blipFill>
        <p:spPr>
          <a:xfrm>
            <a:off x="250825" y="981075"/>
            <a:ext cx="8575675" cy="5060950"/>
          </a:xfrm>
          <a:prstGeom prst="rect">
            <a:avLst/>
          </a:prstGeom>
          <a:noFill/>
          <a:ln w="9525">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endParaRPr lang="zh-CN" altLang="en-US"/>
          </a:p>
        </p:txBody>
      </p:sp>
      <p:sp>
        <p:nvSpPr>
          <p:cNvPr id="4505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41</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45059" name="文本框 99"/>
          <p:cNvSpPr txBox="1"/>
          <p:nvPr/>
        </p:nvSpPr>
        <p:spPr>
          <a:xfrm>
            <a:off x="323850" y="2133600"/>
            <a:ext cx="8480425" cy="3824288"/>
          </a:xfrm>
          <a:prstGeom prst="rect">
            <a:avLst/>
          </a:prstGeom>
          <a:solidFill>
            <a:srgbClr val="006600"/>
          </a:solidFill>
          <a:ln w="9525">
            <a:noFill/>
          </a:ln>
        </p:spPr>
        <p:txBody>
          <a:bodyPr wrap="square" anchor="t">
            <a:spAutoFit/>
          </a:bodyPr>
          <a:lstStyle/>
          <a:p>
            <a:pPr lvl="0" indent="0">
              <a:lnSpc>
                <a:spcPct val="125000"/>
              </a:lnSpc>
            </a:pP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1</a:t>
            </a:r>
            <a:r>
              <a:rPr lang="zh-CN" altLang="en-US" sz="2800" b="1">
                <a:solidFill>
                  <a:srgbClr val="FFFF00"/>
                </a:solidFill>
                <a:latin typeface="黑体" panose="02010600030101010101" pitchFamily="2" charset="-122"/>
                <a:ea typeface="黑体" panose="02010600030101010101" pitchFamily="2" charset="-122"/>
              </a:rPr>
              <a:t>：</a:t>
            </a:r>
            <a:r>
              <a:rPr lang="zh-CN" altLang="en-US" sz="2800">
                <a:solidFill>
                  <a:schemeClr val="bg1"/>
                </a:solidFill>
                <a:latin typeface="黑体" panose="02010600030101010101" pitchFamily="2" charset="-122"/>
                <a:ea typeface="黑体" panose="02010600030101010101" pitchFamily="2" charset="-122"/>
              </a:rPr>
              <a:t>所有资产的购置、取得遵守相关法律法规；</a:t>
            </a: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2</a:t>
            </a:r>
            <a:r>
              <a:rPr lang="zh-CN" altLang="en-US" sz="2800" b="1">
                <a:solidFill>
                  <a:srgbClr val="FFFF00"/>
                </a:solidFill>
                <a:latin typeface="黑体" panose="02010600030101010101" pitchFamily="2" charset="-122"/>
                <a:ea typeface="黑体" panose="02010600030101010101" pitchFamily="2" charset="-122"/>
              </a:rPr>
              <a:t>：</a:t>
            </a:r>
            <a:r>
              <a:rPr lang="zh-CN" altLang="en-US" sz="2800">
                <a:solidFill>
                  <a:schemeClr val="bg1"/>
                </a:solidFill>
                <a:latin typeface="黑体" panose="02010600030101010101" pitchFamily="2" charset="-122"/>
                <a:ea typeface="黑体" panose="02010600030101010101" pitchFamily="2" charset="-122"/>
              </a:rPr>
              <a:t>所有资产保全有效，确保固定资产安全完整；</a:t>
            </a:r>
            <a:r>
              <a:rPr lang="zh-CN" altLang="en-US" sz="2800" b="1">
                <a:solidFill>
                  <a:srgbClr val="FFFF00"/>
                </a:solidFill>
                <a:latin typeface="黑体" panose="02010600030101010101" pitchFamily="2" charset="-122"/>
                <a:ea typeface="黑体" panose="02010600030101010101" pitchFamily="2" charset="-122"/>
              </a:rPr>
              <a:t>目标3：</a:t>
            </a:r>
            <a:r>
              <a:rPr lang="zh-CN" altLang="en-US" sz="2800">
                <a:solidFill>
                  <a:schemeClr val="bg1"/>
                </a:solidFill>
                <a:latin typeface="黑体" panose="02010600030101010101" pitchFamily="2" charset="-122"/>
                <a:ea typeface="黑体" panose="02010600030101010101" pitchFamily="2" charset="-122"/>
              </a:rPr>
              <a:t>所有资产高效利用，避免闲置和浪费；</a:t>
            </a:r>
          </a:p>
          <a:p>
            <a:pPr lvl="0" indent="0">
              <a:lnSpc>
                <a:spcPct val="125000"/>
              </a:lnSpc>
            </a:pPr>
            <a:r>
              <a:rPr lang="zh-CN" altLang="en-US" sz="2800" b="1">
                <a:solidFill>
                  <a:srgbClr val="FFFF00"/>
                </a:solidFill>
                <a:latin typeface="黑体" panose="02010600030101010101" pitchFamily="2" charset="-122"/>
                <a:ea typeface="黑体" panose="02010600030101010101" pitchFamily="2" charset="-122"/>
              </a:rPr>
              <a:t>目标4：</a:t>
            </a:r>
            <a:r>
              <a:rPr lang="zh-CN" altLang="en-US" sz="2800">
                <a:solidFill>
                  <a:schemeClr val="bg1"/>
                </a:solidFill>
                <a:latin typeface="黑体" panose="02010600030101010101" pitchFamily="2" charset="-122"/>
                <a:ea typeface="黑体" panose="02010600030101010101" pitchFamily="2" charset="-122"/>
              </a:rPr>
              <a:t>资产的所有信息处理及时，记录真实、完整准确；</a:t>
            </a:r>
          </a:p>
          <a:p>
            <a:pPr lvl="0" indent="0">
              <a:lnSpc>
                <a:spcPct val="125000"/>
              </a:lnSpc>
            </a:pPr>
            <a:r>
              <a:rPr lang="zh-CN" altLang="en-US" sz="2800" b="1">
                <a:solidFill>
                  <a:srgbClr val="FFFF00"/>
                </a:solidFill>
                <a:latin typeface="黑体" panose="02010600030101010101" pitchFamily="2" charset="-122"/>
                <a:ea typeface="黑体" panose="02010600030101010101" pitchFamily="2" charset="-122"/>
              </a:rPr>
              <a:t>目标5：</a:t>
            </a:r>
            <a:r>
              <a:rPr lang="zh-CN" altLang="en-US" sz="2800">
                <a:solidFill>
                  <a:schemeClr val="bg1"/>
                </a:solidFill>
                <a:latin typeface="黑体" panose="02010600030101010101" pitchFamily="2" charset="-122"/>
                <a:ea typeface="黑体" panose="02010600030101010101" pitchFamily="2" charset="-122"/>
              </a:rPr>
              <a:t>所有资产的增加、处置和转移符合单位发展规划。</a:t>
            </a:r>
          </a:p>
        </p:txBody>
      </p:sp>
      <p:sp>
        <p:nvSpPr>
          <p:cNvPr id="45060" name="文本框 4"/>
          <p:cNvSpPr txBox="1"/>
          <p:nvPr/>
        </p:nvSpPr>
        <p:spPr>
          <a:xfrm>
            <a:off x="323850" y="1052513"/>
            <a:ext cx="8535988" cy="944562"/>
          </a:xfrm>
          <a:prstGeom prst="rect">
            <a:avLst/>
          </a:prstGeom>
          <a:solidFill>
            <a:srgbClr val="FF0000"/>
          </a:solidFill>
          <a:ln w="9525">
            <a:noFill/>
          </a:ln>
        </p:spPr>
        <p:txBody>
          <a:bodyPr wrap="square" anchor="t">
            <a:spAutoFit/>
          </a:bodyPr>
          <a:lstStyle/>
          <a:p>
            <a:pPr lvl="0" indent="0"/>
            <a:r>
              <a:rPr lang="en-US" altLang="zh-CN" sz="2800" b="1">
                <a:solidFill>
                  <a:srgbClr val="FFFF00"/>
                </a:solidFill>
                <a:latin typeface="黑体" panose="02010600030101010101" pitchFamily="2" charset="-122"/>
                <a:ea typeface="黑体" panose="02010600030101010101" pitchFamily="2" charset="-122"/>
              </a:rPr>
              <a:t>4.</a:t>
            </a:r>
            <a:r>
              <a:rPr lang="zh-CN" altLang="en-US" sz="2800" b="1">
                <a:solidFill>
                  <a:srgbClr val="FFFF00"/>
                </a:solidFill>
                <a:latin typeface="黑体" panose="02010600030101010101" pitchFamily="2" charset="-122"/>
                <a:ea typeface="黑体" panose="02010600030101010101" pitchFamily="2" charset="-122"/>
              </a:rPr>
              <a:t>资产管理：总体情况尚好，但缺乏对于资产的高效利用，闲置浪费问题严重</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endParaRPr lang="zh-CN" altLang="en-US"/>
          </a:p>
        </p:txBody>
      </p:sp>
      <p:sp>
        <p:nvSpPr>
          <p:cNvPr id="46082"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42</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46083" name="图片 29" descr="QQ图片20150206140148"/>
          <p:cNvPicPr>
            <a:picLocks noChangeAspect="1"/>
          </p:cNvPicPr>
          <p:nvPr/>
        </p:nvPicPr>
        <p:blipFill>
          <a:blip r:embed="rId2"/>
          <a:srcRect t="5418" b="8629"/>
          <a:stretch>
            <a:fillRect/>
          </a:stretch>
        </p:blipFill>
        <p:spPr>
          <a:xfrm>
            <a:off x="323850" y="1123950"/>
            <a:ext cx="8377238" cy="4584700"/>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710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47107" name="文本框 99"/>
          <p:cNvSpPr txBox="1"/>
          <p:nvPr/>
        </p:nvSpPr>
        <p:spPr>
          <a:xfrm>
            <a:off x="323850" y="1268413"/>
            <a:ext cx="8572500" cy="944562"/>
          </a:xfrm>
          <a:prstGeom prst="rect">
            <a:avLst/>
          </a:prstGeom>
          <a:solidFill>
            <a:srgbClr val="FF0000"/>
          </a:solidFill>
          <a:ln w="9525">
            <a:noFill/>
          </a:ln>
        </p:spPr>
        <p:txBody>
          <a:bodyPr wrap="square" anchor="t">
            <a:spAutoFit/>
          </a:bodyPr>
          <a:lstStyle/>
          <a:p>
            <a:pPr lvl="0" indent="0"/>
            <a:r>
              <a:rPr lang="en-US" altLang="zh-CN" sz="2800">
                <a:solidFill>
                  <a:srgbClr val="FFFF00"/>
                </a:solidFill>
                <a:latin typeface="黑体" panose="02010600030101010101" pitchFamily="2" charset="-122"/>
                <a:ea typeface="黑体" panose="02010600030101010101" pitchFamily="2" charset="-122"/>
              </a:rPr>
              <a:t>5.</a:t>
            </a:r>
            <a:r>
              <a:rPr lang="zh-CN" altLang="en-US" sz="2800">
                <a:solidFill>
                  <a:srgbClr val="FFFF00"/>
                </a:solidFill>
                <a:latin typeface="黑体" panose="02010600030101010101" pitchFamily="2" charset="-122"/>
                <a:ea typeface="黑体" panose="02010600030101010101" pitchFamily="2" charset="-122"/>
              </a:rPr>
              <a:t>建设项目：整体目标实现程度较好，但建设项目资金控制和项目档案管理有待提高 </a:t>
            </a:r>
          </a:p>
        </p:txBody>
      </p:sp>
      <p:sp>
        <p:nvSpPr>
          <p:cNvPr id="47108" name="文本框 1"/>
          <p:cNvSpPr txBox="1"/>
          <p:nvPr/>
        </p:nvSpPr>
        <p:spPr>
          <a:xfrm>
            <a:off x="323850" y="2276475"/>
            <a:ext cx="8558213" cy="3932238"/>
          </a:xfrm>
          <a:prstGeom prst="rect">
            <a:avLst/>
          </a:prstGeom>
          <a:solidFill>
            <a:srgbClr val="006600"/>
          </a:solidFill>
          <a:ln w="9525">
            <a:noFill/>
          </a:ln>
        </p:spPr>
        <p:txBody>
          <a:bodyPr wrap="square" anchor="t">
            <a:spAutoFit/>
          </a:bodyPr>
          <a:lstStyle/>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a:t>
            </a:r>
            <a:r>
              <a:rPr lang="en-US" altLang="zh-CN" sz="2400" b="1">
                <a:solidFill>
                  <a:srgbClr val="FFFF00"/>
                </a:solidFill>
                <a:latin typeface="黑体" panose="02010600030101010101" pitchFamily="2" charset="-122"/>
                <a:ea typeface="黑体" panose="02010600030101010101" pitchFamily="2" charset="-122"/>
              </a:rPr>
              <a:t>1</a:t>
            </a:r>
            <a:r>
              <a:rPr lang="zh-CN" altLang="en-US" sz="2400" b="1">
                <a:solidFill>
                  <a:srgbClr val="FFFF00"/>
                </a:solidFill>
                <a:latin typeface="黑体" panose="02010600030101010101" pitchFamily="2" charset="-122"/>
                <a:ea typeface="黑体" panose="02010600030101010101" pitchFamily="2" charset="-122"/>
              </a:rPr>
              <a:t>：</a:t>
            </a:r>
            <a:r>
              <a:rPr lang="zh-CN" altLang="en-US" sz="2400" b="1">
                <a:solidFill>
                  <a:schemeClr val="bg1"/>
                </a:solidFill>
                <a:latin typeface="黑体" panose="02010600030101010101" pitchFamily="2" charset="-122"/>
                <a:ea typeface="黑体" panose="02010600030101010101" pitchFamily="2" charset="-122"/>
              </a:rPr>
              <a:t>所有建设项目的可行性研究、招标、方案设计、价款结算、项目变更、竣工验收等环节均合规合法；</a:t>
            </a:r>
          </a:p>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a:t>
            </a:r>
            <a:r>
              <a:rPr lang="en-US" altLang="zh-CN" sz="2400" b="1">
                <a:solidFill>
                  <a:srgbClr val="FFFF00"/>
                </a:solidFill>
                <a:latin typeface="黑体" panose="02010600030101010101" pitchFamily="2" charset="-122"/>
                <a:ea typeface="黑体" panose="02010600030101010101" pitchFamily="2" charset="-122"/>
              </a:rPr>
              <a:t>2</a:t>
            </a:r>
            <a:r>
              <a:rPr lang="zh-CN" altLang="en-US" sz="2400" b="1">
                <a:solidFill>
                  <a:srgbClr val="FFFF00"/>
                </a:solidFill>
                <a:latin typeface="黑体" panose="02010600030101010101" pitchFamily="2" charset="-122"/>
                <a:ea typeface="黑体" panose="02010600030101010101" pitchFamily="2" charset="-122"/>
              </a:rPr>
              <a:t>：</a:t>
            </a:r>
            <a:r>
              <a:rPr lang="zh-CN" altLang="en-US" sz="2400" b="1">
                <a:solidFill>
                  <a:schemeClr val="bg1"/>
                </a:solidFill>
                <a:latin typeface="黑体" panose="02010600030101010101" pitchFamily="2" charset="-122"/>
                <a:ea typeface="黑体" panose="02010600030101010101" pitchFamily="2" charset="-122"/>
              </a:rPr>
              <a:t>建设项目资金使用管理严格，不存在工程进度延迟、中断、资金损失等风险；</a:t>
            </a:r>
          </a:p>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a:t>
            </a:r>
            <a:r>
              <a:rPr lang="en-US" altLang="zh-CN" sz="2400" b="1">
                <a:solidFill>
                  <a:srgbClr val="FFFF00"/>
                </a:solidFill>
                <a:latin typeface="黑体" panose="02010600030101010101" pitchFamily="2" charset="-122"/>
                <a:ea typeface="黑体" panose="02010600030101010101" pitchFamily="2" charset="-122"/>
              </a:rPr>
              <a:t>3</a:t>
            </a:r>
            <a:r>
              <a:rPr lang="zh-CN" altLang="en-US" sz="2400" b="1">
                <a:solidFill>
                  <a:srgbClr val="FFFF00"/>
                </a:solidFill>
                <a:latin typeface="黑体" panose="02010600030101010101" pitchFamily="2" charset="-122"/>
                <a:ea typeface="黑体" panose="02010600030101010101" pitchFamily="2" charset="-122"/>
              </a:rPr>
              <a:t>：</a:t>
            </a:r>
            <a:r>
              <a:rPr lang="zh-CN" altLang="en-US" sz="2400" b="1">
                <a:solidFill>
                  <a:schemeClr val="bg1"/>
                </a:solidFill>
                <a:latin typeface="黑体" panose="02010600030101010101" pitchFamily="2" charset="-122"/>
                <a:ea typeface="黑体" panose="02010600030101010101" pitchFamily="2" charset="-122"/>
              </a:rPr>
              <a:t>项目决算中投资完成额、建设成本和结余资金等信息真实有效；</a:t>
            </a:r>
          </a:p>
          <a:p>
            <a:pPr lvl="0" indent="0">
              <a:lnSpc>
                <a:spcPct val="150000"/>
              </a:lnSpc>
            </a:pPr>
            <a:r>
              <a:rPr lang="zh-CN" altLang="en-US" sz="2400" b="1">
                <a:solidFill>
                  <a:srgbClr val="FFFF00"/>
                </a:solidFill>
                <a:latin typeface="黑体" panose="02010600030101010101" pitchFamily="2" charset="-122"/>
                <a:ea typeface="黑体" panose="02010600030101010101" pitchFamily="2" charset="-122"/>
              </a:rPr>
              <a:t>目标</a:t>
            </a:r>
            <a:r>
              <a:rPr lang="en-US" altLang="zh-CN" sz="2400" b="1">
                <a:solidFill>
                  <a:srgbClr val="FFFF00"/>
                </a:solidFill>
                <a:latin typeface="黑体" panose="02010600030101010101" pitchFamily="2" charset="-122"/>
                <a:ea typeface="黑体" panose="02010600030101010101" pitchFamily="2" charset="-122"/>
              </a:rPr>
              <a:t>4</a:t>
            </a:r>
            <a:r>
              <a:rPr lang="zh-CN" altLang="en-US" sz="2400" b="1">
                <a:solidFill>
                  <a:srgbClr val="FFFF00"/>
                </a:solidFill>
                <a:latin typeface="黑体" panose="02010600030101010101" pitchFamily="2" charset="-122"/>
                <a:ea typeface="黑体" panose="02010600030101010101" pitchFamily="2" charset="-122"/>
              </a:rPr>
              <a:t>：</a:t>
            </a:r>
            <a:r>
              <a:rPr lang="zh-CN" altLang="en-US" sz="2400" b="1">
                <a:solidFill>
                  <a:schemeClr val="bg1"/>
                </a:solidFill>
                <a:latin typeface="黑体" panose="02010600030101010101" pitchFamily="2" charset="-122"/>
                <a:ea typeface="黑体" panose="02010600030101010101" pitchFamily="2" charset="-122"/>
              </a:rPr>
              <a:t>建设项目档案管理记录真实、保管完善、完整准确。</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8130"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48131" name="图片 30" descr="QQ图片20150206140354"/>
          <p:cNvPicPr>
            <a:picLocks noChangeAspect="1"/>
          </p:cNvPicPr>
          <p:nvPr/>
        </p:nvPicPr>
        <p:blipFill>
          <a:blip r:embed="rId2"/>
          <a:srcRect t="9009" b="10355"/>
          <a:stretch>
            <a:fillRect/>
          </a:stretch>
        </p:blipFill>
        <p:spPr>
          <a:xfrm>
            <a:off x="127000" y="1123950"/>
            <a:ext cx="8772525" cy="4308475"/>
          </a:xfrm>
          <a:prstGeom prst="rect">
            <a:avLst/>
          </a:prstGeom>
          <a:noFill/>
          <a:ln w="9525">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49154"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49155" name="文本框 99"/>
          <p:cNvSpPr txBox="1"/>
          <p:nvPr/>
        </p:nvSpPr>
        <p:spPr>
          <a:xfrm>
            <a:off x="323850" y="1123950"/>
            <a:ext cx="8569325" cy="519113"/>
          </a:xfrm>
          <a:prstGeom prst="rect">
            <a:avLst/>
          </a:prstGeom>
          <a:solidFill>
            <a:srgbClr val="FF0000"/>
          </a:solidFill>
          <a:ln w="9525">
            <a:noFill/>
          </a:ln>
        </p:spPr>
        <p:txBody>
          <a:bodyPr wrap="square" anchor="t">
            <a:spAutoFit/>
          </a:bodyPr>
          <a:lstStyle/>
          <a:p>
            <a:pPr lvl="0" indent="0"/>
            <a:r>
              <a:rPr lang="en-US" altLang="zh-CN" sz="2800" b="1">
                <a:solidFill>
                  <a:srgbClr val="FFFF00"/>
                </a:solidFill>
                <a:latin typeface="黑体" panose="02010600030101010101" pitchFamily="2" charset="-122"/>
                <a:ea typeface="黑体" panose="02010600030101010101" pitchFamily="2" charset="-122"/>
              </a:rPr>
              <a:t>6.</a:t>
            </a:r>
            <a:r>
              <a:rPr lang="zh-CN" altLang="en-US" sz="2800" b="1">
                <a:solidFill>
                  <a:srgbClr val="FFFF00"/>
                </a:solidFill>
                <a:latin typeface="黑体" panose="02010600030101010101" pitchFamily="2" charset="-122"/>
                <a:ea typeface="黑体" panose="02010600030101010101" pitchFamily="2" charset="-122"/>
              </a:rPr>
              <a:t>合同管理：合同纠纷处理控制存在较大缺陷</a:t>
            </a:r>
          </a:p>
        </p:txBody>
      </p:sp>
      <p:sp>
        <p:nvSpPr>
          <p:cNvPr id="49156" name="文本框 1"/>
          <p:cNvSpPr txBox="1"/>
          <p:nvPr/>
        </p:nvSpPr>
        <p:spPr>
          <a:xfrm>
            <a:off x="323850" y="1916113"/>
            <a:ext cx="8582025" cy="4059237"/>
          </a:xfrm>
          <a:prstGeom prst="rect">
            <a:avLst/>
          </a:prstGeom>
          <a:solidFill>
            <a:srgbClr val="006600"/>
          </a:solidFill>
          <a:ln w="9525">
            <a:noFill/>
          </a:ln>
        </p:spPr>
        <p:txBody>
          <a:bodyPr wrap="square" anchor="t">
            <a:spAutoFit/>
          </a:bodyPr>
          <a:lstStyle/>
          <a:p>
            <a:pPr lvl="0" indent="0">
              <a:lnSpc>
                <a:spcPct val="115000"/>
              </a:lnSpc>
            </a:pP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1</a:t>
            </a:r>
            <a:r>
              <a:rPr lang="zh-CN" altLang="en-US" sz="2800" b="1">
                <a:solidFill>
                  <a:srgbClr val="FFFF00"/>
                </a:solidFill>
                <a:latin typeface="黑体" panose="02010600030101010101" pitchFamily="2" charset="-122"/>
                <a:ea typeface="黑体" panose="02010600030101010101" pitchFamily="2" charset="-122"/>
              </a:rPr>
              <a:t>：</a:t>
            </a:r>
            <a:r>
              <a:rPr lang="zh-CN" altLang="en-US" sz="2800" b="1">
                <a:solidFill>
                  <a:schemeClr val="bg1"/>
                </a:solidFill>
                <a:latin typeface="黑体" panose="02010600030101010101" pitchFamily="2" charset="-122"/>
                <a:ea typeface="黑体" panose="02010600030101010101" pitchFamily="2" charset="-122"/>
              </a:rPr>
              <a:t>所有合同的订立、履约、登记归档和纠纷处理均符合相关法律法规；</a:t>
            </a:r>
          </a:p>
          <a:p>
            <a:pPr lvl="0" indent="0"/>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2</a:t>
            </a:r>
            <a:r>
              <a:rPr lang="zh-CN" altLang="en-US" sz="2800" b="1">
                <a:solidFill>
                  <a:srgbClr val="FFFF00"/>
                </a:solidFill>
                <a:latin typeface="黑体" panose="02010600030101010101" pitchFamily="2" charset="-122"/>
                <a:ea typeface="黑体" panose="02010600030101010101" pitchFamily="2" charset="-122"/>
              </a:rPr>
              <a:t>：</a:t>
            </a:r>
            <a:r>
              <a:rPr lang="zh-CN" altLang="en-US" sz="2800" b="1">
                <a:solidFill>
                  <a:schemeClr val="bg1"/>
                </a:solidFill>
                <a:latin typeface="黑体" panose="02010600030101010101" pitchFamily="2" charset="-122"/>
                <a:ea typeface="黑体" panose="02010600030101010101" pitchFamily="2" charset="-122"/>
              </a:rPr>
              <a:t>合同订立范围和条件明确，不存在违规担保、投资和借贷合同；</a:t>
            </a:r>
          </a:p>
          <a:p>
            <a:pPr lvl="0" indent="0"/>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3</a:t>
            </a:r>
            <a:r>
              <a:rPr lang="zh-CN" altLang="en-US" sz="2800" b="1">
                <a:solidFill>
                  <a:srgbClr val="FFFF00"/>
                </a:solidFill>
                <a:latin typeface="黑体" panose="02010600030101010101" pitchFamily="2" charset="-122"/>
                <a:ea typeface="黑体" panose="02010600030101010101" pitchFamily="2" charset="-122"/>
              </a:rPr>
              <a:t>：</a:t>
            </a:r>
            <a:r>
              <a:rPr lang="zh-CN" altLang="en-US" sz="2800" b="1">
                <a:solidFill>
                  <a:schemeClr val="bg1"/>
                </a:solidFill>
                <a:latin typeface="黑体" panose="02010600030101010101" pitchFamily="2" charset="-122"/>
                <a:ea typeface="黑体" panose="02010600030101010101" pitchFamily="2" charset="-122"/>
              </a:rPr>
              <a:t>合同履行符合规定，监督持续有效；</a:t>
            </a:r>
          </a:p>
          <a:p>
            <a:pPr lvl="0" indent="0"/>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4:</a:t>
            </a:r>
            <a:r>
              <a:rPr lang="zh-CN" altLang="en-US" sz="2800" b="1">
                <a:solidFill>
                  <a:schemeClr val="bg1"/>
                </a:solidFill>
                <a:latin typeface="黑体" panose="02010600030101010101" pitchFamily="2" charset="-122"/>
                <a:ea typeface="黑体" panose="02010600030101010101" pitchFamily="2" charset="-122"/>
              </a:rPr>
              <a:t>合同相关资料记录真实，保管完善，完整准确；</a:t>
            </a:r>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5:</a:t>
            </a:r>
            <a:r>
              <a:rPr lang="zh-CN" altLang="en-US" sz="2800" b="1">
                <a:solidFill>
                  <a:schemeClr val="bg1"/>
                </a:solidFill>
                <a:latin typeface="黑体" panose="02010600030101010101" pitchFamily="2" charset="-122"/>
                <a:ea typeface="黑体" panose="02010600030101010101" pitchFamily="2" charset="-122"/>
              </a:rPr>
              <a:t>合同信息安全有效保证；</a:t>
            </a:r>
          </a:p>
          <a:p>
            <a:pPr lvl="0" indent="0"/>
            <a:r>
              <a:rPr lang="zh-CN" altLang="en-US" sz="2800" b="1">
                <a:solidFill>
                  <a:srgbClr val="FFFF00"/>
                </a:solidFill>
                <a:latin typeface="黑体" panose="02010600030101010101" pitchFamily="2" charset="-122"/>
                <a:ea typeface="黑体" panose="02010600030101010101" pitchFamily="2" charset="-122"/>
              </a:rPr>
              <a:t>目标</a:t>
            </a:r>
            <a:r>
              <a:rPr lang="en-US" altLang="zh-CN" sz="2800" b="1">
                <a:solidFill>
                  <a:srgbClr val="FFFF00"/>
                </a:solidFill>
                <a:latin typeface="黑体" panose="02010600030101010101" pitchFamily="2" charset="-122"/>
                <a:ea typeface="黑体" panose="02010600030101010101" pitchFamily="2" charset="-122"/>
              </a:rPr>
              <a:t>6:</a:t>
            </a:r>
            <a:r>
              <a:rPr lang="zh-CN" altLang="en-US" sz="2800" b="1">
                <a:solidFill>
                  <a:schemeClr val="bg1"/>
                </a:solidFill>
                <a:latin typeface="黑体" panose="02010600030101010101" pitchFamily="2" charset="-122"/>
                <a:ea typeface="黑体" panose="02010600030101010101" pitchFamily="2" charset="-122"/>
              </a:rPr>
              <a:t>合同纠纷处理得当，并能够及时追究对方的违约责任。</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5017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pic>
        <p:nvPicPr>
          <p:cNvPr id="50179" name="图片 31" descr="QQ图片20150206140545"/>
          <p:cNvPicPr>
            <a:picLocks noChangeAspect="1"/>
          </p:cNvPicPr>
          <p:nvPr/>
        </p:nvPicPr>
        <p:blipFill>
          <a:blip r:embed="rId2"/>
          <a:srcRect t="4512" b="11249"/>
          <a:stretch>
            <a:fillRect/>
          </a:stretch>
        </p:blipFill>
        <p:spPr>
          <a:xfrm>
            <a:off x="250825" y="1196975"/>
            <a:ext cx="8682038" cy="4171950"/>
          </a:xfrm>
          <a:prstGeom prst="rect">
            <a:avLst/>
          </a:prstGeom>
          <a:noFill/>
          <a:ln w="9525">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51202" name="内容占位符 2"/>
          <p:cNvSpPr>
            <a:spLocks noGrp="1"/>
          </p:cNvSpPr>
          <p:nvPr>
            <p:ph idx="1"/>
          </p:nvPr>
        </p:nvSpPr>
        <p:spPr/>
        <p:txBody>
          <a:bodyPr anchor="t"/>
          <a:lstStyle/>
          <a:p>
            <a:r>
              <a:rPr lang="en-US" altLang="zh-CN" sz="3600"/>
              <a:t> </a:t>
            </a:r>
            <a:r>
              <a:rPr lang="zh-CN" altLang="en-US" sz="3600" b="1">
                <a:solidFill>
                  <a:srgbClr val="FF0000"/>
                </a:solidFill>
              </a:rPr>
              <a:t>调查报告的建议：</a:t>
            </a:r>
          </a:p>
          <a:p>
            <a:r>
              <a:rPr lang="zh-CN" altLang="en-US" sz="3600"/>
              <a:t> 内部控制建设的</a:t>
            </a:r>
            <a:r>
              <a:rPr lang="zh-CN" altLang="en-US" sz="3600" b="1">
                <a:solidFill>
                  <a:srgbClr val="0000FF"/>
                </a:solidFill>
              </a:rPr>
              <a:t>核心是“控权”，难点是“制衡”，但关键是“一把手”</a:t>
            </a:r>
            <a:r>
              <a:rPr lang="zh-CN" altLang="en-US" sz="3600"/>
              <a:t>。内部控制建设能否取得实效，关键在领导。只有“一把手”的强势推进，各方面的积极性才够调动起来。</a:t>
            </a:r>
          </a:p>
          <a:p>
            <a:endParaRPr lang="zh-CN" altLang="en-US" sz="3600"/>
          </a:p>
        </p:txBody>
      </p:sp>
      <p:sp>
        <p:nvSpPr>
          <p:cNvPr id="5120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52226" name="内容占位符 2"/>
          <p:cNvSpPr>
            <a:spLocks noGrp="1"/>
          </p:cNvSpPr>
          <p:nvPr>
            <p:ph idx="1"/>
          </p:nvPr>
        </p:nvSpPr>
        <p:spPr/>
        <p:txBody>
          <a:bodyPr anchor="t"/>
          <a:lstStyle/>
          <a:p>
            <a:r>
              <a:rPr lang="en-US" altLang="zh-CN"/>
              <a:t> </a:t>
            </a:r>
            <a:r>
              <a:rPr lang="zh-CN" altLang="en-US" sz="2800" b="1">
                <a:solidFill>
                  <a:srgbClr val="FF0000"/>
                </a:solidFill>
              </a:rPr>
              <a:t>评价与监督</a:t>
            </a:r>
            <a:r>
              <a:rPr lang="zh-CN" altLang="en-US" sz="2800" b="1">
                <a:solidFill>
                  <a:srgbClr val="0000FF"/>
                </a:solidFill>
              </a:rPr>
              <a:t>是行政事业单位内部控制得以有效实施的重要保障机制</a:t>
            </a:r>
            <a:r>
              <a:rPr lang="zh-CN" altLang="en-US" sz="2800"/>
              <a:t>。</a:t>
            </a:r>
          </a:p>
          <a:p>
            <a:r>
              <a:rPr lang="zh-CN" altLang="en-US" sz="2800"/>
              <a:t> 通过对内部控制的建立与实施的有效性开展监督检查和评价，</a:t>
            </a:r>
            <a:r>
              <a:rPr lang="zh-CN" altLang="en-US" sz="2800">
                <a:solidFill>
                  <a:srgbClr val="FF0000"/>
                </a:solidFill>
              </a:rPr>
              <a:t>一方面</a:t>
            </a:r>
            <a:r>
              <a:rPr lang="zh-CN" altLang="en-US" sz="2800"/>
              <a:t>可以防范经济活动风险，及时堵塞管理漏洞；</a:t>
            </a:r>
            <a:r>
              <a:rPr lang="zh-CN" altLang="en-US" sz="2800">
                <a:solidFill>
                  <a:srgbClr val="FF0000"/>
                </a:solidFill>
              </a:rPr>
              <a:t>另一方面</a:t>
            </a:r>
            <a:r>
              <a:rPr lang="zh-CN" altLang="en-US" sz="2800"/>
              <a:t>有利于持续的完善单位内部控制体系，使内部控制在单位内部管理中发挥更大的作用。</a:t>
            </a:r>
          </a:p>
          <a:p>
            <a:r>
              <a:rPr lang="zh-CN" altLang="en-US" sz="2800"/>
              <a:t> </a:t>
            </a:r>
            <a:r>
              <a:rPr lang="zh-CN" altLang="en-US" sz="2800" b="1">
                <a:solidFill>
                  <a:srgbClr val="0000FF"/>
                </a:solidFill>
              </a:rPr>
              <a:t>内控评价可由审计部门或机构来完成，</a:t>
            </a:r>
            <a:r>
              <a:rPr lang="zh-CN" altLang="en-US" sz="2800" b="1">
                <a:solidFill>
                  <a:srgbClr val="FF0000"/>
                </a:solidFill>
              </a:rPr>
              <a:t>外部审计比内部审计更客观，但是内部审计人员更知情</a:t>
            </a:r>
            <a:r>
              <a:rPr lang="zh-CN" altLang="en-US" b="1">
                <a:solidFill>
                  <a:srgbClr val="0000FF"/>
                </a:solidFill>
              </a:rPr>
              <a:t>。</a:t>
            </a:r>
          </a:p>
        </p:txBody>
      </p:sp>
      <p:sp>
        <p:nvSpPr>
          <p:cNvPr id="5222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标题 1"/>
          <p:cNvSpPr>
            <a:spLocks noGrp="1"/>
          </p:cNvSpPr>
          <p:nvPr>
            <p:ph type="title"/>
          </p:nvPr>
        </p:nvSpPr>
        <p:spPr/>
        <p:txBody>
          <a:bodyPr anchor="ctr"/>
          <a:lstStyle/>
          <a:p>
            <a:r>
              <a:rPr lang="en-US" altLang="zh-CN" sz="2600" dirty="0">
                <a:sym typeface="黑体" panose="02010600030101010101" pitchFamily="2" charset="-122"/>
              </a:rPr>
              <a:t>2014</a:t>
            </a:r>
            <a:r>
              <a:rPr lang="zh-CN" altLang="en-US" sz="2600" dirty="0">
                <a:sym typeface="黑体" panose="02010600030101010101" pitchFamily="2" charset="-122"/>
              </a:rPr>
              <a:t>中国行政事业单位内部控制执行情况调查报告（摘要）</a:t>
            </a:r>
          </a:p>
        </p:txBody>
      </p:sp>
      <p:sp>
        <p:nvSpPr>
          <p:cNvPr id="53250" name="内容占位符 2"/>
          <p:cNvSpPr>
            <a:spLocks noGrp="1"/>
          </p:cNvSpPr>
          <p:nvPr>
            <p:ph idx="1"/>
          </p:nvPr>
        </p:nvSpPr>
        <p:spPr/>
        <p:txBody>
          <a:bodyPr anchor="t"/>
          <a:lstStyle/>
          <a:p>
            <a:r>
              <a:rPr lang="zh-CN" altLang="en-US" sz="2800" b="1">
                <a:solidFill>
                  <a:srgbClr val="FF0000"/>
                </a:solidFill>
              </a:rPr>
              <a:t>信息化建设对促进内控建设的意义：</a:t>
            </a:r>
          </a:p>
          <a:p>
            <a:r>
              <a:rPr lang="zh-CN" altLang="en-US" sz="2500"/>
              <a:t>信息系统对内控规范实施的作用体现在两个方面：</a:t>
            </a:r>
          </a:p>
          <a:p>
            <a:r>
              <a:rPr lang="zh-CN" altLang="en-US" sz="2500" b="1">
                <a:solidFill>
                  <a:srgbClr val="0000FF"/>
                </a:solidFill>
              </a:rPr>
              <a:t>一是固化流程，铁面无私地执行流程，</a:t>
            </a:r>
            <a:r>
              <a:rPr lang="zh-CN" altLang="en-US" sz="2500"/>
              <a:t>如预算控制，如果预算超额，就不允许报销，但现实中，如果领导签字了，财务人员就很难顶住不办，这时候信息系统就可以帮大忙，预算超支，信息系统将不允许提交报销单据。</a:t>
            </a:r>
          </a:p>
          <a:p>
            <a:r>
              <a:rPr lang="zh-CN" altLang="en-US" sz="2500" b="1">
                <a:solidFill>
                  <a:srgbClr val="0000FF"/>
                </a:solidFill>
              </a:rPr>
              <a:t>二是信息威慑，让人不敢违纪，</a:t>
            </a:r>
            <a:r>
              <a:rPr lang="zh-CN" altLang="en-US" sz="2500"/>
              <a:t>比如有人明明离开北京到外地出差了，却报销在北京的招待费用，没有信息系统的时候，分两次报销，财务人员根本发现不了这样的问题，但计算机可以把差旅报销与招待费报销进行相关分析，很快就可发现这类情况。</a:t>
            </a:r>
          </a:p>
          <a:p>
            <a:endParaRPr lang="zh-CN" altLang="en-US" sz="2500"/>
          </a:p>
        </p:txBody>
      </p:sp>
      <p:sp>
        <p:nvSpPr>
          <p:cNvPr id="5325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49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t> </a:t>
            </a:r>
            <a:r>
              <a:rPr lang="zh-CN" altLang="en-US" sz="2400" b="1">
                <a:solidFill>
                  <a:srgbClr val="FF0000"/>
                </a:solidFill>
              </a:rPr>
              <a:t>政策背景：</a:t>
            </a:r>
            <a:endParaRPr lang="zh-CN" altLang="en-US" sz="2400"/>
          </a:p>
          <a:p>
            <a:pPr algn="l"/>
            <a:r>
              <a:rPr lang="zh-CN" altLang="en-US" sz="2400" b="1">
                <a:solidFill>
                  <a:srgbClr val="0000FF"/>
                </a:solidFill>
                <a:sym typeface="+mn-ea"/>
              </a:rPr>
              <a:t>（3）预算公开和外界加大预算监督的压力不断加大。</a:t>
            </a:r>
          </a:p>
          <a:p>
            <a:pPr algn="l"/>
            <a:endParaRPr lang="zh-CN" altLang="en-US" sz="2400" b="1">
              <a:solidFill>
                <a:srgbClr val="0000FF"/>
              </a:solidFill>
              <a:sym typeface="+mn-ea"/>
            </a:endParaRP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5</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
        <p:nvSpPr>
          <p:cNvPr id="435202" name="Text Box 2"/>
          <p:cNvSpPr txBox="1">
            <a:spLocks noChangeArrowheads="1"/>
          </p:cNvSpPr>
          <p:nvPr/>
        </p:nvSpPr>
        <p:spPr bwMode="auto">
          <a:xfrm>
            <a:off x="539750" y="2176145"/>
            <a:ext cx="3168650" cy="2465388"/>
          </a:xfrm>
          <a:prstGeom prst="rect">
            <a:avLst/>
          </a:prstGeom>
          <a:noFill/>
          <a:ln w="38100" cmpd="dbl">
            <a:noFill/>
            <a:miter lim="800000"/>
            <a:headEnd type="none" w="sm" len="sm"/>
            <a:tailEnd type="none" w="sm" len="sm"/>
          </a:ln>
          <a:effectLst/>
        </p:spPr>
        <p:txBody>
          <a:bodyPr lIns="92075" tIns="46038" rIns="92075" bIns="46038" anchor="ctr">
            <a:spAutoFit/>
          </a:bodyPr>
          <a:lstStyle/>
          <a:p>
            <a:pPr algn="l" eaLnBrk="0" hangingPunct="0">
              <a:spcBef>
                <a:spcPct val="50000"/>
              </a:spcBef>
              <a:buClr>
                <a:srgbClr val="CC3300"/>
              </a:buClr>
              <a:buFont typeface="Wingdings" panose="05000000000000000000" pitchFamily="2" charset="2"/>
              <a:buChar char="u"/>
            </a:pPr>
            <a:r>
              <a:rPr lang="en-US" altLang="zh-CN" sz="2400" b="1" dirty="0">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广大纳税人越来越希望了解财政资金使用情况；</a:t>
            </a:r>
          </a:p>
          <a:p>
            <a:pPr algn="l" eaLnBrk="0" hangingPunct="0">
              <a:spcBef>
                <a:spcPct val="50000"/>
              </a:spcBef>
              <a:buClr>
                <a:srgbClr val="CC3300"/>
              </a:buClr>
              <a:buFont typeface="Wingdings" panose="05000000000000000000" pitchFamily="2" charset="2"/>
              <a:buChar char="u"/>
            </a:pPr>
            <a:r>
              <a:rPr lang="zh-CN" altLang="en-US" sz="2400" b="1" dirty="0">
                <a:solidFill>
                  <a:srgbClr val="080808"/>
                </a:solidFill>
                <a:latin typeface="黑体" panose="02010600030101010101" pitchFamily="2" charset="-122"/>
                <a:ea typeface="黑体" panose="02010600030101010101" pitchFamily="2" charset="-122"/>
              </a:rPr>
              <a:t> 人大代表对政府的财政公开施加了较大的压力。</a:t>
            </a:r>
          </a:p>
        </p:txBody>
      </p:sp>
      <p:sp>
        <p:nvSpPr>
          <p:cNvPr id="1214469" name="Rectangle 8"/>
          <p:cNvSpPr/>
          <p:nvPr/>
        </p:nvSpPr>
        <p:spPr>
          <a:xfrm>
            <a:off x="395288" y="4797425"/>
            <a:ext cx="3598862" cy="519113"/>
          </a:xfrm>
          <a:prstGeom prst="rect">
            <a:avLst/>
          </a:prstGeom>
          <a:noFill/>
          <a:ln w="9525">
            <a:noFill/>
          </a:ln>
        </p:spPr>
        <p:txBody>
          <a:bodyPr lIns="92075" tIns="46038" rIns="92075" bIns="46038">
            <a:spAutoFit/>
          </a:bodyPr>
          <a:lstStyle/>
          <a:p>
            <a:pPr algn="l" eaLnBrk="0" hangingPunct="0">
              <a:spcBef>
                <a:spcPct val="50000"/>
              </a:spcBef>
              <a:buClr>
                <a:srgbClr val="FF0000"/>
              </a:buClr>
            </a:pPr>
            <a:r>
              <a:rPr lang="zh-CN" altLang="en-US" sz="2800" b="1" dirty="0">
                <a:solidFill>
                  <a:srgbClr val="FF0000"/>
                </a:solidFill>
                <a:latin typeface="黑体" panose="02010600030101010101" pitchFamily="2" charset="-122"/>
                <a:ea typeface="黑体" panose="02010600030101010101" pitchFamily="2" charset="-122"/>
              </a:rPr>
              <a:t>预算公开是大势所趋</a:t>
            </a:r>
          </a:p>
        </p:txBody>
      </p:sp>
      <p:pic>
        <p:nvPicPr>
          <p:cNvPr id="1214470" name="图片 1214469" descr="F200910261837561304222837"/>
          <p:cNvPicPr>
            <a:picLocks noChangeAspect="1"/>
          </p:cNvPicPr>
          <p:nvPr/>
        </p:nvPicPr>
        <p:blipFill>
          <a:blip r:embed="rId2"/>
          <a:stretch>
            <a:fillRect/>
          </a:stretch>
        </p:blipFill>
        <p:spPr>
          <a:xfrm>
            <a:off x="3851275" y="2192655"/>
            <a:ext cx="4737100" cy="39497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35202">
                                            <p:txEl>
                                              <p:pRg st="0" end="0"/>
                                            </p:txEl>
                                          </p:spTgt>
                                        </p:tgtEl>
                                        <p:attrNameLst>
                                          <p:attrName>style.visibility</p:attrName>
                                        </p:attrNameLst>
                                      </p:cBhvr>
                                      <p:to>
                                        <p:strVal val="visible"/>
                                      </p:to>
                                    </p:set>
                                    <p:animEffect transition="in" filter="box(in)">
                                      <p:cBhvr>
                                        <p:cTn id="7" dur="500"/>
                                        <p:tgtEl>
                                          <p:spTgt spid="4352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35202">
                                            <p:txEl>
                                              <p:pRg st="1" end="1"/>
                                            </p:txEl>
                                          </p:spTgt>
                                        </p:tgtEl>
                                        <p:attrNameLst>
                                          <p:attrName>style.visibility</p:attrName>
                                        </p:attrNameLst>
                                      </p:cBhvr>
                                      <p:to>
                                        <p:strVal val="visible"/>
                                      </p:to>
                                    </p:set>
                                    <p:animEffect transition="in" filter="box(in)">
                                      <p:cBhvr>
                                        <p:cTn id="12" dur="500"/>
                                        <p:tgtEl>
                                          <p:spTgt spid="4352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214470"/>
                                        </p:tgtEl>
                                        <p:attrNameLst>
                                          <p:attrName>style.visibility</p:attrName>
                                        </p:attrNameLst>
                                      </p:cBhvr>
                                      <p:to>
                                        <p:strVal val="visible"/>
                                      </p:to>
                                    </p:set>
                                    <p:animEffect transition="in" filter="checkerboard(across)">
                                      <p:cBhvr>
                                        <p:cTn id="17" dur="500"/>
                                        <p:tgtEl>
                                          <p:spTgt spid="121447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14469"/>
                                        </p:tgtEl>
                                        <p:attrNameLst>
                                          <p:attrName>style.visibility</p:attrName>
                                        </p:attrNameLst>
                                      </p:cBhvr>
                                      <p:to>
                                        <p:strVal val="visible"/>
                                      </p:to>
                                    </p:set>
                                    <p:animEffect transition="in" filter="box(in)">
                                      <p:cBhvr>
                                        <p:cTn id="22" dur="500"/>
                                        <p:tgtEl>
                                          <p:spTgt spid="1214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446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50</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54274" name="标题 1"/>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sym typeface="黑体" panose="02010600030101010101" pitchFamily="2" charset="-122"/>
              </a:rPr>
              <a:t>一、财政部推行行政事业单位内控的背景和举措</a:t>
            </a:r>
          </a:p>
        </p:txBody>
      </p:sp>
      <p:sp>
        <p:nvSpPr>
          <p:cNvPr id="6" name="内容占位符 2"/>
          <p:cNvSpPr>
            <a:spLocks noGrp="1"/>
          </p:cNvSpPr>
          <p:nvPr/>
        </p:nvSpPr>
        <p:spPr>
          <a:xfrm>
            <a:off x="250825" y="1052513"/>
            <a:ext cx="8642350" cy="5256213"/>
          </a:xfrm>
          <a:prstGeom prst="rect">
            <a:avLst/>
          </a:prstGeom>
          <a:noFill/>
          <a:ln w="9525">
            <a:noFill/>
          </a:ln>
        </p:spPr>
        <p:txBody>
          <a:bodyPr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342900" indent="-342900" fontAlgn="base">
              <a:lnSpc>
                <a:spcPct val="130000"/>
              </a:lnSpc>
              <a:spcBef>
                <a:spcPts val="20"/>
              </a:spcBef>
              <a:spcAft>
                <a:spcPts val="0"/>
              </a:spcAft>
              <a:buFont typeface="Arial" panose="020B0604020202020204" pitchFamily="34" charset="0"/>
              <a:buChar char="•"/>
            </a:pPr>
            <a:r>
              <a:rPr lang="en-US" altLang="zh-CN" sz="3000" b="1" strike="noStrike" noProof="1">
                <a:solidFill>
                  <a:srgbClr val="FF0000"/>
                </a:solidFill>
                <a:latin typeface="黑体" panose="02010600030101010101" pitchFamily="2" charset="-122"/>
                <a:ea typeface="黑体" panose="02010600030101010101" pitchFamily="2" charset="-122"/>
                <a:cs typeface="+mn-cs"/>
                <a:sym typeface="+mn-ea"/>
              </a:rPr>
              <a:t>2015.11.10 </a:t>
            </a:r>
            <a:r>
              <a:rPr lang="zh-CN" altLang="en-US" sz="3000" b="1" strike="noStrike" noProof="1">
                <a:solidFill>
                  <a:schemeClr val="tx2">
                    <a:lumMod val="95000"/>
                    <a:lumOff val="5000"/>
                  </a:schemeClr>
                </a:solidFill>
                <a:latin typeface="+mn-lt"/>
                <a:ea typeface="+mn-ea"/>
                <a:cs typeface="+mn-cs"/>
                <a:sym typeface="+mn-ea"/>
              </a:rPr>
              <a:t>财政部办公厅就</a:t>
            </a:r>
            <a:r>
              <a:rPr lang="en-US" altLang="zh-CN" sz="3000" b="1" strike="noStrike" noProof="1">
                <a:solidFill>
                  <a:schemeClr val="tx2">
                    <a:lumMod val="95000"/>
                    <a:lumOff val="5000"/>
                  </a:schemeClr>
                </a:solidFill>
                <a:latin typeface="+mn-lt"/>
                <a:ea typeface="+mn-ea"/>
                <a:cs typeface="+mn-cs"/>
                <a:sym typeface="+mn-ea"/>
              </a:rPr>
              <a:t>《</a:t>
            </a:r>
            <a:r>
              <a:rPr lang="zh-CN" altLang="en-US" sz="3000" b="1" strike="noStrike" noProof="1">
                <a:solidFill>
                  <a:schemeClr val="tx2">
                    <a:lumMod val="95000"/>
                    <a:lumOff val="5000"/>
                  </a:schemeClr>
                </a:solidFill>
                <a:latin typeface="+mn-lt"/>
                <a:ea typeface="+mn-ea"/>
                <a:cs typeface="+mn-cs"/>
                <a:sym typeface="+mn-ea"/>
              </a:rPr>
              <a:t>全面推进行政事业单位内控建设的指导意见</a:t>
            </a:r>
            <a:r>
              <a:rPr lang="en-US" altLang="zh-CN" sz="3000" b="1" strike="noStrike" noProof="1">
                <a:solidFill>
                  <a:schemeClr val="tx2">
                    <a:lumMod val="95000"/>
                    <a:lumOff val="5000"/>
                  </a:schemeClr>
                </a:solidFill>
                <a:latin typeface="+mn-lt"/>
                <a:ea typeface="+mn-ea"/>
                <a:cs typeface="+mn-cs"/>
                <a:sym typeface="+mn-ea"/>
              </a:rPr>
              <a:t>》</a:t>
            </a:r>
            <a:r>
              <a:rPr lang="zh-CN" altLang="en-US" sz="3000" b="1" strike="noStrike" noProof="1">
                <a:solidFill>
                  <a:schemeClr val="tx2">
                    <a:lumMod val="95000"/>
                    <a:lumOff val="5000"/>
                  </a:schemeClr>
                </a:solidFill>
                <a:latin typeface="+mn-lt"/>
                <a:ea typeface="+mn-ea"/>
                <a:cs typeface="+mn-cs"/>
                <a:sym typeface="+mn-ea"/>
              </a:rPr>
              <a:t>征求意见</a:t>
            </a:r>
          </a:p>
          <a:p>
            <a:pPr marL="342900" indent="-342900" fontAlgn="base">
              <a:lnSpc>
                <a:spcPct val="130000"/>
              </a:lnSpc>
              <a:spcBef>
                <a:spcPts val="20"/>
              </a:spcBef>
              <a:spcAft>
                <a:spcPts val="0"/>
              </a:spcAft>
              <a:buFont typeface="Arial" panose="020B0604020202020204" pitchFamily="34" charset="0"/>
              <a:buChar char="•"/>
            </a:pPr>
            <a:r>
              <a:rPr lang="en-US" altLang="zh-CN" sz="3000" b="1" strike="noStrike" noProof="1">
                <a:solidFill>
                  <a:srgbClr val="FF0000"/>
                </a:solidFill>
                <a:latin typeface="黑体" panose="02010600030101010101" pitchFamily="2" charset="-122"/>
                <a:ea typeface="黑体" panose="02010600030101010101" pitchFamily="2" charset="-122"/>
                <a:cs typeface="+mn-cs"/>
                <a:sym typeface="+mn-ea"/>
              </a:rPr>
              <a:t>2015.12.21 </a:t>
            </a:r>
            <a:r>
              <a:rPr lang="zh-CN" altLang="en-US" sz="3000" b="1" strike="noStrike" noProof="1">
                <a:solidFill>
                  <a:schemeClr val="tx2">
                    <a:lumMod val="95000"/>
                    <a:lumOff val="5000"/>
                  </a:schemeClr>
                </a:solidFill>
                <a:latin typeface="+mn-lt"/>
                <a:ea typeface="+mn-ea"/>
                <a:cs typeface="+mn-cs"/>
                <a:sym typeface="+mn-ea"/>
              </a:rPr>
              <a:t> </a:t>
            </a:r>
            <a:r>
              <a:rPr lang="zh-CN" altLang="en-US" sz="3000" strike="noStrike" noProof="1">
                <a:solidFill>
                  <a:srgbClr val="0000FF"/>
                </a:solidFill>
                <a:latin typeface="+mn-lt"/>
                <a:ea typeface="+mn-ea"/>
                <a:cs typeface="+mn-cs"/>
                <a:sym typeface="+mn-ea"/>
              </a:rPr>
              <a:t>财政部关于全面推进行政事业单位内部控制建设的指导意见。财会</a:t>
            </a:r>
            <a:r>
              <a:rPr lang="en-US" altLang="zh-CN" sz="3000" strike="noStrike" noProof="1">
                <a:solidFill>
                  <a:srgbClr val="0000FF"/>
                </a:solidFill>
                <a:latin typeface="黑体" panose="02010600030101010101" pitchFamily="2" charset="-122"/>
                <a:ea typeface="黑体" panose="02010600030101010101" pitchFamily="2" charset="-122"/>
                <a:cs typeface="+mn-cs"/>
                <a:sym typeface="+mn-ea"/>
              </a:rPr>
              <a:t>[2015]24</a:t>
            </a:r>
            <a:r>
              <a:rPr lang="zh-CN" altLang="en-US" sz="3000" strike="noStrike" noProof="1">
                <a:solidFill>
                  <a:srgbClr val="0000FF"/>
                </a:solidFill>
                <a:latin typeface="+mn-lt"/>
                <a:ea typeface="+mn-ea"/>
                <a:cs typeface="+mn-cs"/>
                <a:sym typeface="+mn-ea"/>
              </a:rPr>
              <a:t>号</a:t>
            </a:r>
          </a:p>
          <a:p>
            <a:pPr marL="342900" indent="-342900" fontAlgn="base">
              <a:lnSpc>
                <a:spcPct val="130000"/>
              </a:lnSpc>
              <a:spcBef>
                <a:spcPts val="20"/>
              </a:spcBef>
              <a:spcAft>
                <a:spcPts val="0"/>
              </a:spcAft>
              <a:buFont typeface="Arial" panose="020B0604020202020204" pitchFamily="34" charset="0"/>
              <a:buChar char="•"/>
            </a:pPr>
            <a:r>
              <a:rPr lang="en-US" altLang="zh-CN" sz="3000" b="1" strike="noStrike" noProof="1">
                <a:solidFill>
                  <a:srgbClr val="FF0000"/>
                </a:solidFill>
                <a:latin typeface="黑体" panose="02010600030101010101" pitchFamily="2" charset="-122"/>
                <a:ea typeface="黑体" panose="02010600030101010101" pitchFamily="2" charset="-122"/>
                <a:cs typeface="+mn-cs"/>
                <a:sym typeface="+mn-ea"/>
              </a:rPr>
              <a:t>2016.6.24 </a:t>
            </a:r>
            <a:r>
              <a:rPr lang="en-US" altLang="zh-CN" sz="3000" b="1" strike="noStrike" noProof="1">
                <a:solidFill>
                  <a:schemeClr val="tx2">
                    <a:lumMod val="95000"/>
                    <a:lumOff val="5000"/>
                  </a:schemeClr>
                </a:solidFill>
                <a:latin typeface="+mn-lt"/>
                <a:ea typeface="+mn-ea"/>
                <a:cs typeface="+mn-cs"/>
                <a:sym typeface="+mn-ea"/>
              </a:rPr>
              <a:t>关于开展行政事业单位内部控制基础性评价工作的通知</a:t>
            </a:r>
            <a:r>
              <a:rPr lang="zh-CN" altLang="en-US" sz="3000" b="1" strike="noStrike" noProof="1">
                <a:solidFill>
                  <a:schemeClr val="tx2">
                    <a:lumMod val="95000"/>
                    <a:lumOff val="5000"/>
                  </a:schemeClr>
                </a:solidFill>
                <a:latin typeface="+mn-lt"/>
                <a:ea typeface="+mn-ea"/>
                <a:cs typeface="+mn-cs"/>
                <a:sym typeface="+mn-ea"/>
              </a:rPr>
              <a:t>。财会 </a:t>
            </a:r>
            <a:r>
              <a:rPr lang="en-US" altLang="zh-CN" sz="3000" b="1" strike="noStrike" noProof="1">
                <a:solidFill>
                  <a:schemeClr val="tx2">
                    <a:lumMod val="95000"/>
                    <a:lumOff val="5000"/>
                  </a:schemeClr>
                </a:solidFill>
                <a:latin typeface="黑体" panose="02010600030101010101" pitchFamily="2" charset="-122"/>
                <a:ea typeface="黑体" panose="02010600030101010101" pitchFamily="2" charset="-122"/>
                <a:cs typeface="+mn-cs"/>
                <a:sym typeface="+mn-ea"/>
              </a:rPr>
              <a:t>[2016]11</a:t>
            </a:r>
            <a:r>
              <a:rPr lang="zh-CN" altLang="en-US" sz="3000" b="1" strike="noStrike" noProof="1">
                <a:solidFill>
                  <a:schemeClr val="tx2">
                    <a:lumMod val="95000"/>
                    <a:lumOff val="5000"/>
                  </a:schemeClr>
                </a:solidFill>
                <a:latin typeface="+mn-lt"/>
                <a:ea typeface="+mn-ea"/>
                <a:cs typeface="+mn-cs"/>
                <a:sym typeface="+mn-ea"/>
              </a:rPr>
              <a:t>号 </a:t>
            </a:r>
            <a:r>
              <a:rPr lang="zh-CN" altLang="en-US" b="1" strike="noStrike" noProof="1">
                <a:solidFill>
                  <a:schemeClr val="tx2">
                    <a:lumMod val="95000"/>
                    <a:lumOff val="5000"/>
                  </a:schemeClr>
                </a:solidFill>
                <a:latin typeface="+mn-lt"/>
                <a:ea typeface="+mn-ea"/>
                <a:cs typeface="+mn-cs"/>
                <a:sym typeface="+mn-ea"/>
              </a:rPr>
              <a:t> </a:t>
            </a:r>
            <a:r>
              <a:rPr lang="zh-CN" altLang="en-US" sz="2400" b="1" strike="noStrike" noProof="1">
                <a:solidFill>
                  <a:srgbClr val="0000FF"/>
                </a:solidFill>
                <a:latin typeface="+mn-lt"/>
                <a:ea typeface="+mn-ea"/>
                <a:cs typeface="+mn-cs"/>
                <a:sym typeface="+mn-ea"/>
              </a:rPr>
              <a:t>（后面单讲）</a:t>
            </a:r>
          </a:p>
          <a:p>
            <a:pPr marL="342900" indent="-342900" fontAlgn="base">
              <a:lnSpc>
                <a:spcPct val="110000"/>
              </a:lnSpc>
              <a:spcBef>
                <a:spcPct val="20000"/>
              </a:spcBef>
              <a:buFont typeface="Arial" panose="020B0604020202020204" pitchFamily="34" charset="0"/>
              <a:buChar char="•"/>
            </a:pPr>
            <a:endParaRPr lang="zh-CN" altLang="en-US" sz="2400" b="1" strike="noStrike" noProof="1">
              <a:solidFill>
                <a:srgbClr val="0000FF"/>
              </a:solidFill>
              <a:latin typeface="+mn-lt"/>
              <a:ea typeface="+mn-ea"/>
              <a:cs typeface="+mn-cs"/>
              <a:sym typeface="+mn-ea"/>
            </a:endParaRPr>
          </a:p>
          <a:p>
            <a:pPr marL="342900" indent="-342900" fontAlgn="base">
              <a:spcBef>
                <a:spcPct val="20000"/>
              </a:spcBef>
              <a:buFont typeface="Arial" panose="020B0604020202020204" pitchFamily="34" charset="0"/>
              <a:buChar char="•"/>
            </a:pPr>
            <a:endParaRPr lang="zh-CN" altLang="en-US" sz="3600" b="1" strike="noStrike" noProof="1">
              <a:solidFill>
                <a:schemeClr val="tx2">
                  <a:lumMod val="95000"/>
                  <a:lumOff val="5000"/>
                </a:schemeClr>
              </a:solidFill>
              <a:latin typeface="+mn-lt"/>
              <a:ea typeface="+mn-ea"/>
              <a:cs typeface="+mn-cs"/>
              <a:sym typeface="+mn-ea"/>
            </a:endParaRPr>
          </a:p>
          <a:p>
            <a:pPr fontAlgn="base">
              <a:spcBef>
                <a:spcPct val="20000"/>
              </a:spcBef>
              <a:buNone/>
            </a:pPr>
            <a:endParaRPr lang="zh-CN" altLang="en-US" sz="2400" b="1"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2000"/>
                                        <p:tgtEl>
                                          <p:spTgt spid="6">
                                            <p:txEl>
                                              <p:pRg st="0" end="0"/>
                                            </p:txEl>
                                          </p:spTgt>
                                        </p:tgtEl>
                                      </p:cBhvr>
                                    </p:animEffect>
                                  </p:childTnLst>
                                  <p:subTnLst>
                                    <p:animClr clrSpc="rgb" dir="cw">
                                      <p:cBhvr override="childStyle">
                                        <p:cTn dur="65" fill="hold" display="1" masterRel="nextClick" afterEffect="1"/>
                                        <p:tgtEl>
                                          <p:spTgt spid="6">
                                            <p:txEl>
                                              <p:pRg st="0" end="0"/>
                                            </p:txEl>
                                          </p:spTgt>
                                        </p:tgtEl>
                                        <p:attrNameLst>
                                          <p:attrName>ppt_c</p:attrName>
                                        </p:attrNameLst>
                                      </p:cBhvr>
                                      <p:to>
                                        <a:srgbClr val="666699"/>
                                      </p:to>
                                    </p:animClr>
                                  </p:sub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2000"/>
                                        <p:tgtEl>
                                          <p:spTgt spid="6">
                                            <p:txEl>
                                              <p:pRg st="1" end="1"/>
                                            </p:txEl>
                                          </p:spTgt>
                                        </p:tgtEl>
                                      </p:cBhvr>
                                    </p:animEffect>
                                  </p:childTnLst>
                                  <p:subTnLst>
                                    <p:animClr clrSpc="rgb" dir="cw">
                                      <p:cBhvr override="childStyle">
                                        <p:cTn dur="65" fill="hold" display="1" masterRel="nextClick" afterEffect="1"/>
                                        <p:tgtEl>
                                          <p:spTgt spid="6">
                                            <p:txEl>
                                              <p:pRg st="1" end="1"/>
                                            </p:txEl>
                                          </p:spTgt>
                                        </p:tgtEl>
                                        <p:attrNameLst>
                                          <p:attrName>ppt_c</p:attrName>
                                        </p:attrNameLst>
                                      </p:cBhvr>
                                      <p:to>
                                        <a:srgbClr val="666699"/>
                                      </p:to>
                                    </p:animClr>
                                  </p:sub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charRg st="95" end="145"/>
                                            </p:txEl>
                                          </p:spTgt>
                                        </p:tgtEl>
                                        <p:attrNameLst>
                                          <p:attrName>style.visibility</p:attrName>
                                        </p:attrNameLst>
                                      </p:cBhvr>
                                      <p:to>
                                        <p:strVal val="visible"/>
                                      </p:to>
                                    </p:set>
                                    <p:animEffect transition="in" filter="box(in)">
                                      <p:cBhvr>
                                        <p:cTn id="17" dur="2000"/>
                                        <p:tgtEl>
                                          <p:spTgt spid="6">
                                            <p:txEl>
                                              <p:charRg st="95" end="145"/>
                                            </p:txEl>
                                          </p:spTgt>
                                        </p:tgtEl>
                                      </p:cBhvr>
                                    </p:animEffect>
                                  </p:childTnLst>
                                  <p:subTnLst>
                                    <p:animClr clrSpc="rgb" dir="cw">
                                      <p:cBhvr override="childStyle">
                                        <p:cTn dur="65" fill="hold" display="1" masterRel="nextClick" afterEffect="1"/>
                                        <p:tgtEl>
                                          <p:spTgt spid="6">
                                            <p:txEl>
                                              <p:charRg st="95" end="145"/>
                                            </p:txEl>
                                          </p:spTgt>
                                        </p:tgtEl>
                                        <p:attrNameLst>
                                          <p:attrName>ppt_c</p:attrName>
                                        </p:attrNameLst>
                                      </p:cBhvr>
                                      <p:to>
                                        <a:srgbClr val="6666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标题 340993"/>
          <p:cNvSpPr>
            <a:spLocks noGrp="1"/>
          </p:cNvSpPr>
          <p:nvPr>
            <p:ph type="title"/>
          </p:nvPr>
        </p:nvSpPr>
        <p:spPr/>
        <p:txBody>
          <a:bodyPr wrap="square" lIns="0" tIns="0" rIns="0" bIns="0" anchor="ctr"/>
          <a:lstStyle/>
          <a:p>
            <a:r>
              <a:rPr lang="zh-CN" altLang="en-US" sz="2800" dirty="0"/>
              <a:t>财政部出台意见全面推进行政事业单位内部控制建设</a:t>
            </a:r>
          </a:p>
        </p:txBody>
      </p:sp>
      <p:sp>
        <p:nvSpPr>
          <p:cNvPr id="55298" name="文本占位符 340994"/>
          <p:cNvSpPr>
            <a:spLocks noGrp="1"/>
          </p:cNvSpPr>
          <p:nvPr>
            <p:ph idx="1"/>
          </p:nvPr>
        </p:nvSpPr>
        <p:spPr/>
        <p:txBody>
          <a:bodyPr lIns="0" tIns="0" rIns="0" bIns="0" anchor="t"/>
          <a:lstStyle/>
          <a:p>
            <a:pPr indent="0"/>
            <a:r>
              <a:rPr lang="zh-CN" altLang="en-US" sz="1700" b="1" dirty="0"/>
              <a:t>                       </a:t>
            </a:r>
            <a:r>
              <a:rPr lang="zh-CN" altLang="en-US" sz="2000" b="1" dirty="0">
                <a:latin typeface="黑体" panose="02010600030101010101" pitchFamily="2" charset="-122"/>
              </a:rPr>
              <a:t>关于全面推进行政事业单位内部控制建设的指导意见</a:t>
            </a:r>
            <a:r>
              <a:rPr lang="zh-CN" altLang="en-US" sz="1700" b="1" dirty="0">
                <a:latin typeface="黑体" panose="02010600030101010101" pitchFamily="2" charset="-122"/>
              </a:rPr>
              <a:t>    </a:t>
            </a:r>
            <a:endParaRPr lang="zh-CN" altLang="en-US" sz="1700" dirty="0">
              <a:latin typeface="黑体" panose="02010600030101010101" pitchFamily="2" charset="-122"/>
            </a:endParaRPr>
          </a:p>
          <a:p>
            <a:pPr indent="0"/>
            <a:r>
              <a:rPr lang="zh-CN" altLang="en-US" sz="1700" dirty="0">
                <a:latin typeface="黑体" panose="02010600030101010101" pitchFamily="2" charset="-122"/>
              </a:rPr>
              <a:t>                                 财会</a:t>
            </a:r>
            <a:r>
              <a:rPr lang="en-US" altLang="zh-CN" sz="1700">
                <a:latin typeface="黑体" panose="02010600030101010101" pitchFamily="2" charset="-122"/>
              </a:rPr>
              <a:t>[2015]24</a:t>
            </a:r>
            <a:r>
              <a:rPr lang="zh-CN" altLang="en-US" sz="1700" dirty="0">
                <a:latin typeface="黑体" panose="02010600030101010101" pitchFamily="2" charset="-122"/>
              </a:rPr>
              <a:t>号 </a:t>
            </a:r>
          </a:p>
          <a:p>
            <a:pPr indent="0"/>
            <a:r>
              <a:rPr lang="zh-CN" altLang="en-US" sz="1700" dirty="0"/>
              <a:t> </a:t>
            </a:r>
          </a:p>
          <a:p>
            <a:pPr indent="0"/>
            <a:r>
              <a:rPr lang="zh-CN" altLang="en-US" sz="1900" b="1" dirty="0">
                <a:solidFill>
                  <a:srgbClr val="0000FF"/>
                </a:solidFill>
                <a:latin typeface="黑体" panose="02010600030101010101" pitchFamily="2" charset="-122"/>
              </a:rPr>
              <a:t>党中央有关部门，国务院各部委、各直属机构，全国人大常委会办公厅，全国政协办公厅，高法院，高检院，各民主党派中央，有关人民团体，各省、自治区、直辖市、计划单列市财政厅（局），新疆生产建设兵团财务局：</a:t>
            </a:r>
          </a:p>
          <a:p>
            <a:pPr indent="0"/>
            <a:r>
              <a:rPr lang="zh-CN" altLang="en-US" sz="1900" dirty="0">
                <a:latin typeface="黑体" panose="02010600030101010101" pitchFamily="2" charset="-122"/>
              </a:rPr>
              <a:t>　　内部控制是保障组织权力规范有序、科学高效运行的有效手段，也是组织目标实现的长效保障机制。自</a:t>
            </a:r>
            <a:r>
              <a:rPr lang="en-US" altLang="zh-CN" sz="1900">
                <a:latin typeface="黑体" panose="02010600030101010101" pitchFamily="2" charset="-122"/>
              </a:rPr>
              <a:t>《</a:t>
            </a:r>
            <a:r>
              <a:rPr lang="zh-CN" altLang="en-US" sz="1900" dirty="0">
                <a:latin typeface="黑体" panose="02010600030101010101" pitchFamily="2" charset="-122"/>
              </a:rPr>
              <a:t>行政事业单位内部控制规范（试行）</a:t>
            </a:r>
            <a:r>
              <a:rPr lang="en-US" altLang="zh-CN" sz="1900">
                <a:latin typeface="黑体" panose="02010600030101010101" pitchFamily="2" charset="-122"/>
              </a:rPr>
              <a:t>》</a:t>
            </a:r>
            <a:r>
              <a:rPr lang="zh-CN" altLang="en-US" sz="1900" dirty="0">
                <a:latin typeface="黑体" panose="02010600030101010101" pitchFamily="2" charset="-122"/>
              </a:rPr>
              <a:t>（财会</a:t>
            </a:r>
            <a:r>
              <a:rPr lang="en-US" altLang="zh-CN" sz="1900">
                <a:latin typeface="黑体" panose="02010600030101010101" pitchFamily="2" charset="-122"/>
              </a:rPr>
              <a:t>〔2012〕21</a:t>
            </a:r>
            <a:r>
              <a:rPr lang="zh-CN" altLang="en-US" sz="1900" dirty="0">
                <a:latin typeface="黑体" panose="02010600030101010101" pitchFamily="2" charset="-122"/>
              </a:rPr>
              <a:t>号，以下简称</a:t>
            </a:r>
            <a:r>
              <a:rPr lang="en-US" altLang="zh-CN" sz="1900">
                <a:latin typeface="黑体" panose="02010600030101010101" pitchFamily="2" charset="-122"/>
              </a:rPr>
              <a:t>《</a:t>
            </a:r>
            <a:r>
              <a:rPr lang="zh-CN" altLang="en-US" sz="1900" dirty="0">
                <a:latin typeface="黑体" panose="02010600030101010101" pitchFamily="2" charset="-122"/>
              </a:rPr>
              <a:t>单位内控规范</a:t>
            </a:r>
            <a:r>
              <a:rPr lang="en-US" altLang="zh-CN" sz="1900">
                <a:latin typeface="黑体" panose="02010600030101010101" pitchFamily="2" charset="-122"/>
              </a:rPr>
              <a:t>》</a:t>
            </a:r>
            <a:r>
              <a:rPr lang="zh-CN" altLang="en-US" sz="1900" dirty="0">
                <a:latin typeface="黑体" panose="02010600030101010101" pitchFamily="2" charset="-122"/>
              </a:rPr>
              <a:t>）发布实施以来，各行政事业单位积极推进内部控制建设，取得了初步成效。但也存在部分单位重视不够、制度建设不健全、发展水平不平衡等问题。</a:t>
            </a:r>
            <a:r>
              <a:rPr lang="zh-CN" altLang="en-US" sz="1900" b="1" dirty="0">
                <a:solidFill>
                  <a:srgbClr val="FF0000"/>
                </a:solidFill>
                <a:latin typeface="黑体" panose="02010600030101010101" pitchFamily="2" charset="-122"/>
              </a:rPr>
              <a:t>党的十八届四中全会通过的</a:t>
            </a:r>
            <a:r>
              <a:rPr lang="en-US" altLang="zh-CN" sz="1900" b="1">
                <a:solidFill>
                  <a:srgbClr val="FF0000"/>
                </a:solidFill>
                <a:latin typeface="黑体" panose="02010600030101010101" pitchFamily="2" charset="-122"/>
              </a:rPr>
              <a:t>《</a:t>
            </a:r>
            <a:r>
              <a:rPr lang="zh-CN" altLang="en-US" sz="1900" b="1" dirty="0">
                <a:solidFill>
                  <a:srgbClr val="FF0000"/>
                </a:solidFill>
                <a:latin typeface="黑体" panose="02010600030101010101" pitchFamily="2" charset="-122"/>
              </a:rPr>
              <a:t>中共中央关于全面推进依法治国若干重大问题的决定</a:t>
            </a:r>
            <a:r>
              <a:rPr lang="en-US" altLang="zh-CN" sz="1900" b="1">
                <a:solidFill>
                  <a:srgbClr val="FF0000"/>
                </a:solidFill>
                <a:latin typeface="黑体" panose="02010600030101010101" pitchFamily="2" charset="-122"/>
              </a:rPr>
              <a:t>》</a:t>
            </a:r>
            <a:r>
              <a:rPr lang="zh-CN" altLang="en-US" sz="1900" b="1" dirty="0">
                <a:solidFill>
                  <a:srgbClr val="FF0000"/>
                </a:solidFill>
                <a:latin typeface="黑体" panose="02010600030101010101" pitchFamily="2" charset="-122"/>
              </a:rPr>
              <a:t>明确提出：“对财政资金分配使用、国有资产监管、政府投资、政府采购、公共资源转让、公共工程建设等权力集中的部门和岗位实行分事行权、分岗设权、分级授权，定期轮岗，强化内部流程控制，防止权力滥用”</a:t>
            </a:r>
            <a:r>
              <a:rPr lang="zh-CN" altLang="en-US" sz="1900" dirty="0">
                <a:latin typeface="黑体" panose="02010600030101010101" pitchFamily="2" charset="-122"/>
              </a:rPr>
              <a:t>，</a:t>
            </a:r>
            <a:r>
              <a:rPr lang="zh-CN" altLang="en-US" sz="1900" b="1" dirty="0">
                <a:solidFill>
                  <a:srgbClr val="FF0000"/>
                </a:solidFill>
                <a:latin typeface="黑体" panose="02010600030101010101" pitchFamily="2" charset="-122"/>
              </a:rPr>
              <a:t>为行政事业单位加强内部控制建设指明了方向。</a:t>
            </a:r>
            <a:r>
              <a:rPr lang="zh-CN" altLang="en-US" sz="1900" dirty="0">
                <a:latin typeface="黑体" panose="02010600030101010101" pitchFamily="2" charset="-122"/>
              </a:rPr>
              <a:t>为认真贯彻落实党的十八届四中全会精神，现对全面推进行政事业单位内部控制建设提出以下指导意见。</a:t>
            </a:r>
          </a:p>
        </p:txBody>
      </p:sp>
      <p:sp>
        <p:nvSpPr>
          <p:cNvPr id="55299" name="矩形 340995"/>
          <p:cNvSpPr/>
          <p:nvPr/>
        </p:nvSpPr>
        <p:spPr>
          <a:xfrm>
            <a:off x="5795963" y="1384300"/>
            <a:ext cx="1943100" cy="366713"/>
          </a:xfrm>
          <a:prstGeom prst="rect">
            <a:avLst/>
          </a:prstGeom>
          <a:noFill/>
          <a:ln w="9525">
            <a:noFill/>
          </a:ln>
          <a:effectLst>
            <a:prstShdw prst="shdw17" dist="17961" dir="13499999">
              <a:srgbClr val="999999"/>
            </a:prstShdw>
          </a:effectLst>
        </p:spPr>
        <p:txBody>
          <a:bodyPr anchor="ctr">
            <a:spAutoFit/>
          </a:bodyPr>
          <a:lstStyle/>
          <a:p>
            <a:pPr lvl="0" indent="0" algn="r" eaLnBrk="0" hangingPunct="0"/>
            <a:r>
              <a:rPr lang="en-US" altLang="zh-CN" b="1">
                <a:solidFill>
                  <a:srgbClr val="FF0000"/>
                </a:solidFill>
                <a:latin typeface="Arial" panose="020B0604020202020204" pitchFamily="34" charset="0"/>
                <a:ea typeface="宋体" panose="02010600030101010101" pitchFamily="2" charset="-122"/>
              </a:rPr>
              <a:t>2015</a:t>
            </a:r>
            <a:r>
              <a:rPr lang="zh-CN" altLang="en-US" b="1" dirty="0">
                <a:solidFill>
                  <a:srgbClr val="FF0000"/>
                </a:solidFill>
                <a:latin typeface="Arial" panose="020B0604020202020204" pitchFamily="34" charset="0"/>
                <a:ea typeface="宋体" panose="02010600030101010101" pitchFamily="2" charset="-122"/>
              </a:rPr>
              <a:t>年</a:t>
            </a:r>
            <a:r>
              <a:rPr lang="en-US" altLang="zh-CN" b="1">
                <a:solidFill>
                  <a:srgbClr val="FF0000"/>
                </a:solidFill>
                <a:latin typeface="Arial" panose="020B0604020202020204" pitchFamily="34" charset="0"/>
                <a:ea typeface="宋体" panose="02010600030101010101" pitchFamily="2" charset="-122"/>
              </a:rPr>
              <a:t>12</a:t>
            </a:r>
            <a:r>
              <a:rPr lang="zh-CN" altLang="en-US" b="1" dirty="0">
                <a:solidFill>
                  <a:srgbClr val="FF0000"/>
                </a:solidFill>
                <a:latin typeface="Arial" panose="020B0604020202020204" pitchFamily="34" charset="0"/>
                <a:ea typeface="宋体" panose="02010600030101010101" pitchFamily="2" charset="-122"/>
              </a:rPr>
              <a:t>月</a:t>
            </a:r>
            <a:r>
              <a:rPr lang="en-US" altLang="zh-CN" b="1">
                <a:solidFill>
                  <a:srgbClr val="FF0000"/>
                </a:solidFill>
                <a:latin typeface="Arial" panose="020B0604020202020204" pitchFamily="34" charset="0"/>
                <a:ea typeface="宋体" panose="02010600030101010101" pitchFamily="2" charset="-122"/>
              </a:rPr>
              <a:t>21</a:t>
            </a:r>
            <a:r>
              <a:rPr lang="zh-CN" altLang="en-US" b="1" dirty="0">
                <a:solidFill>
                  <a:srgbClr val="FF0000"/>
                </a:solidFill>
                <a:latin typeface="Arial" panose="020B0604020202020204" pitchFamily="34" charset="0"/>
                <a:ea typeface="宋体" panose="02010600030101010101" pitchFamily="2" charset="-122"/>
              </a:rPr>
              <a:t>日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标题 1"/>
          <p:cNvSpPr>
            <a:spLocks noGrp="1"/>
          </p:cNvSpPr>
          <p:nvPr>
            <p:ph type="title"/>
          </p:nvPr>
        </p:nvSpPr>
        <p:spPr/>
        <p:txBody>
          <a:bodyPr anchor="ctr"/>
          <a:lstStyle/>
          <a:p>
            <a:r>
              <a:rPr lang="zh-CN" altLang="en-US" sz="2400" dirty="0">
                <a:sym typeface="Arial" panose="020B0604020202020204" pitchFamily="34" charset="0"/>
              </a:rPr>
              <a:t>关于全面推进行政事业单位内部控制建设的指导意见【摘选】</a:t>
            </a:r>
            <a:endParaRPr lang="zh-CN" altLang="en-US" sz="2400"/>
          </a:p>
        </p:txBody>
      </p:sp>
      <p:sp>
        <p:nvSpPr>
          <p:cNvPr id="3" name="内容占位符 2"/>
          <p:cNvSpPr>
            <a:spLocks noGrp="1"/>
          </p:cNvSpPr>
          <p:nvPr>
            <p:ph idx="1"/>
          </p:nvPr>
        </p:nvSpPr>
        <p:spPr>
          <a:xfrm>
            <a:off x="250825" y="1052513"/>
            <a:ext cx="8642350" cy="5256213"/>
          </a:xfrm>
        </p:spPr>
        <p:txBody>
          <a:bodyPr/>
          <a:lstStyle/>
          <a:p>
            <a:pPr algn="l" fontAlgn="base"/>
            <a:r>
              <a:rPr lang="zh-CN" altLang="en-US" sz="2000" b="1" strike="noStrike" noProof="1">
                <a:latin typeface="黑体" panose="02010600030101010101" pitchFamily="2" charset="-122"/>
                <a:ea typeface="黑体" panose="02010600030101010101" pitchFamily="2" charset="-122"/>
                <a:sym typeface="+mn-ea"/>
              </a:rPr>
              <a:t>一、总体要求</a:t>
            </a:r>
            <a:endParaRPr lang="zh-CN" altLang="en-US" sz="2000" strike="noStrike" noProof="1">
              <a:latin typeface="黑体" panose="02010600030101010101" pitchFamily="2" charset="-122"/>
              <a:ea typeface="黑体" panose="02010600030101010101" pitchFamily="2" charset="-122"/>
            </a:endParaRPr>
          </a:p>
          <a:p>
            <a:pPr algn="l" fontAlgn="base"/>
            <a:r>
              <a:rPr lang="zh-CN" altLang="en-US" sz="2400" b="1" strike="noStrike" noProof="1">
                <a:solidFill>
                  <a:schemeClr val="hlink"/>
                </a:solidFill>
                <a:latin typeface="黑体" panose="02010600030101010101" pitchFamily="2" charset="-122"/>
                <a:ea typeface="黑体" panose="02010600030101010101" pitchFamily="2" charset="-122"/>
                <a:sym typeface="+mn-ea"/>
              </a:rPr>
              <a:t>（一）指导思想。</a:t>
            </a:r>
          </a:p>
          <a:p>
            <a:pPr algn="l" fontAlgn="base"/>
            <a:r>
              <a:rPr lang="zh-CN" altLang="en-US" sz="2400" strike="noStrike" noProof="1">
                <a:latin typeface="黑体" panose="02010600030101010101" pitchFamily="2" charset="-122"/>
                <a:ea typeface="黑体" panose="02010600030101010101" pitchFamily="2" charset="-122"/>
                <a:sym typeface="+mn-ea"/>
              </a:rPr>
              <a:t>全面推进行政事业单位内部控制建设，规范行政事业单位内部经济和业务活动，</a:t>
            </a:r>
            <a:r>
              <a:rPr lang="zh-CN" altLang="en-US" sz="2400" strike="noStrike" noProof="1">
                <a:solidFill>
                  <a:srgbClr val="FF0000"/>
                </a:solidFill>
                <a:latin typeface="黑体" panose="02010600030101010101" pitchFamily="2" charset="-122"/>
                <a:ea typeface="黑体" panose="02010600030101010101" pitchFamily="2" charset="-122"/>
                <a:sym typeface="+mn-ea"/>
              </a:rPr>
              <a:t>强化对内部权力运行的制约，防止内部权力滥用</a:t>
            </a:r>
          </a:p>
          <a:p>
            <a:pPr algn="l" fontAlgn="base"/>
            <a:r>
              <a:rPr lang="zh-CN" altLang="en-US" sz="2400" b="1" strike="noStrike" noProof="1">
                <a:solidFill>
                  <a:schemeClr val="hlink"/>
                </a:solidFill>
                <a:latin typeface="黑体" panose="02010600030101010101" pitchFamily="2" charset="-122"/>
                <a:ea typeface="黑体" panose="02010600030101010101" pitchFamily="2" charset="-122"/>
                <a:sym typeface="+mn-ea"/>
              </a:rPr>
              <a:t>（二）基本原则。</a:t>
            </a:r>
          </a:p>
          <a:p>
            <a:pPr algn="l" fontAlgn="base"/>
            <a:r>
              <a:rPr lang="en-US" altLang="zh-CN" sz="2400" strike="noStrike" noProof="1">
                <a:solidFill>
                  <a:srgbClr val="FF0000"/>
                </a:solidFill>
                <a:latin typeface="黑体" panose="02010600030101010101" pitchFamily="2" charset="-122"/>
                <a:ea typeface="黑体" panose="02010600030101010101" pitchFamily="2" charset="-122"/>
                <a:sym typeface="+mn-ea"/>
              </a:rPr>
              <a:t>1.</a:t>
            </a:r>
            <a:r>
              <a:rPr lang="zh-CN" altLang="en-US" sz="2400" strike="noStrike" noProof="1">
                <a:solidFill>
                  <a:srgbClr val="FF0000"/>
                </a:solidFill>
                <a:latin typeface="黑体" panose="02010600030101010101" pitchFamily="2" charset="-122"/>
                <a:ea typeface="黑体" panose="02010600030101010101" pitchFamily="2" charset="-122"/>
                <a:sym typeface="+mn-ea"/>
              </a:rPr>
              <a:t>坚持全面推进。</a:t>
            </a:r>
            <a:r>
              <a:rPr lang="zh-CN" altLang="en-US" sz="2400" strike="noStrike" noProof="1">
                <a:latin typeface="黑体" panose="02010600030101010101" pitchFamily="2" charset="-122"/>
                <a:ea typeface="黑体" panose="02010600030101010101" pitchFamily="2" charset="-122"/>
                <a:sym typeface="+mn-ea"/>
              </a:rPr>
              <a:t>全面建立、有效实施内部控制，确保内部控制覆盖单位经济和业务活动的全范围，贯穿内部权力运行的决策、执行和监督全过程，规范单位内部各层级的全体人员。</a:t>
            </a:r>
          </a:p>
          <a:p>
            <a:pPr indent="0" algn="l" fontAlgn="base"/>
            <a:r>
              <a:rPr lang="en-US" altLang="zh-CN" sz="2400" strike="noStrike" noProof="1">
                <a:solidFill>
                  <a:srgbClr val="FF0000"/>
                </a:solidFill>
                <a:latin typeface="黑体" panose="02010600030101010101" pitchFamily="2" charset="-122"/>
                <a:ea typeface="黑体" panose="02010600030101010101" pitchFamily="2" charset="-122"/>
                <a:sym typeface="+mn-ea"/>
              </a:rPr>
              <a:t>    2.</a:t>
            </a:r>
            <a:r>
              <a:rPr lang="zh-CN" altLang="en-US" sz="2400" strike="noStrike" noProof="1">
                <a:solidFill>
                  <a:srgbClr val="FF0000"/>
                </a:solidFill>
                <a:latin typeface="黑体" panose="02010600030101010101" pitchFamily="2" charset="-122"/>
                <a:ea typeface="黑体" panose="02010600030101010101" pitchFamily="2" charset="-122"/>
                <a:sym typeface="+mn-ea"/>
              </a:rPr>
              <a:t>坚持科学规划。</a:t>
            </a:r>
            <a:r>
              <a:rPr lang="zh-CN" altLang="en-US" sz="2400" strike="noStrike" noProof="1">
                <a:latin typeface="黑体" panose="02010600030101010101" pitchFamily="2" charset="-122"/>
                <a:ea typeface="黑体" panose="02010600030101010101" pitchFamily="2" charset="-122"/>
                <a:sym typeface="+mn-ea"/>
              </a:rPr>
              <a:t>单位应当结合自身的业务性质、业务范围、管理架构，合理界定岗位职责、业务流程和内部权力运行结构，依托制度规范和信息系统，将制约内部权力运行嵌入内部控制的各个层级、各个方面、各个环节。</a:t>
            </a:r>
          </a:p>
          <a:p>
            <a:pPr indent="0" algn="l" fontAlgn="base"/>
            <a:r>
              <a:rPr lang="zh-CN" altLang="en-US" sz="2000" strike="noStrike" noProof="1">
                <a:latin typeface="黑体" panose="02010600030101010101" pitchFamily="2" charset="-122"/>
                <a:ea typeface="黑体" panose="02010600030101010101" pitchFamily="2" charset="-122"/>
                <a:sym typeface="+mn-ea"/>
              </a:rPr>
              <a:t>　</a:t>
            </a:r>
            <a:r>
              <a:rPr lang="zh-CN" altLang="en-US" sz="2000" strike="noStrike" noProof="1">
                <a:solidFill>
                  <a:srgbClr val="FF0000"/>
                </a:solidFill>
                <a:latin typeface="黑体" panose="02010600030101010101" pitchFamily="2" charset="-122"/>
                <a:ea typeface="黑体" panose="02010600030101010101" pitchFamily="2" charset="-122"/>
                <a:sym typeface="+mn-ea"/>
              </a:rPr>
              <a:t>　</a:t>
            </a:r>
            <a:r>
              <a:rPr lang="zh-CN" altLang="en-US" sz="2000" strike="noStrike" noProof="1">
                <a:latin typeface="黑体" panose="02010600030101010101" pitchFamily="2" charset="-122"/>
                <a:ea typeface="黑体" panose="02010600030101010101" pitchFamily="2" charset="-122"/>
                <a:sym typeface="+mn-ea"/>
              </a:rPr>
              <a:t>　　</a:t>
            </a:r>
            <a:endParaRPr lang="zh-CN" altLang="en-US" sz="2000" strike="noStrike" noProof="1">
              <a:latin typeface="黑体" panose="02010600030101010101" pitchFamily="2" charset="-122"/>
              <a:ea typeface="黑体" panose="02010600030101010101" pitchFamily="2" charset="-122"/>
            </a:endParaRPr>
          </a:p>
          <a:p>
            <a:pPr fontAlgn="base"/>
            <a:endParaRPr lang="zh-CN" altLang="en-US" strike="noStrike" noProof="1"/>
          </a:p>
        </p:txBody>
      </p:sp>
      <p:sp>
        <p:nvSpPr>
          <p:cNvPr id="5632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52</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sz="2400"/>
          </a:p>
        </p:txBody>
      </p:sp>
      <p:sp>
        <p:nvSpPr>
          <p:cNvPr id="3" name="内容占位符 2"/>
          <p:cNvSpPr>
            <a:spLocks noGrp="1"/>
          </p:cNvSpPr>
          <p:nvPr>
            <p:ph idx="1"/>
          </p:nvPr>
        </p:nvSpPr>
        <p:spPr>
          <a:xfrm>
            <a:off x="250825" y="987425"/>
            <a:ext cx="8642350" cy="5321300"/>
          </a:xfrm>
        </p:spPr>
        <p:txBody>
          <a:bodyPr/>
          <a:lstStyle/>
          <a:p>
            <a:pPr indent="0" algn="l" fontAlgn="base">
              <a:lnSpc>
                <a:spcPct val="110000"/>
              </a:lnSpc>
            </a:pPr>
            <a:r>
              <a:rPr lang="en-US" altLang="zh-CN" sz="2200" strike="noStrike" noProof="1">
                <a:solidFill>
                  <a:srgbClr val="FF0000"/>
                </a:solidFill>
                <a:latin typeface="黑体" panose="02010600030101010101" pitchFamily="2" charset="-122"/>
                <a:ea typeface="黑体" panose="02010600030101010101" pitchFamily="2" charset="-122"/>
                <a:sym typeface="+mn-ea"/>
              </a:rPr>
              <a:t>     3.</a:t>
            </a:r>
            <a:r>
              <a:rPr lang="zh-CN" altLang="en-US" sz="2200" strike="noStrike" noProof="1">
                <a:solidFill>
                  <a:srgbClr val="FF0000"/>
                </a:solidFill>
                <a:latin typeface="黑体" panose="02010600030101010101" pitchFamily="2" charset="-122"/>
                <a:ea typeface="黑体" panose="02010600030101010101" pitchFamily="2" charset="-122"/>
                <a:sym typeface="+mn-ea"/>
              </a:rPr>
              <a:t>坚持问题导向。</a:t>
            </a:r>
            <a:r>
              <a:rPr lang="zh-CN" altLang="en-US" sz="2200" strike="noStrike" noProof="1">
                <a:latin typeface="黑体" panose="02010600030101010101" pitchFamily="2" charset="-122"/>
                <a:ea typeface="黑体" panose="02010600030101010101" pitchFamily="2" charset="-122"/>
                <a:sym typeface="+mn-ea"/>
              </a:rPr>
              <a:t>单位应当针对内部管理薄弱环节和风险隐患，特别是涉及内部权力集中的财政资金分配使用、国有资产监管、政府投资、政府采购、公共资源转让、公共工程建设等重点领域和关键岗位，合理配置权责，细化权力运行流程，明确关键控制节点和风险评估要求，提高内部控制的针对性和有效性。</a:t>
            </a:r>
            <a:endParaRPr lang="zh-CN" altLang="en-US" sz="2200" strike="noStrike" noProof="1">
              <a:latin typeface="黑体" panose="02010600030101010101" pitchFamily="2" charset="-122"/>
              <a:ea typeface="黑体" panose="02010600030101010101" pitchFamily="2" charset="-122"/>
            </a:endParaRPr>
          </a:p>
          <a:p>
            <a:pPr indent="0" algn="l" fontAlgn="base">
              <a:lnSpc>
                <a:spcPct val="110000"/>
              </a:lnSpc>
            </a:pPr>
            <a:r>
              <a:rPr lang="en-US" altLang="zh-CN" sz="2200" strike="noStrike" noProof="1">
                <a:latin typeface="黑体" panose="02010600030101010101" pitchFamily="2" charset="-122"/>
                <a:ea typeface="黑体" panose="02010600030101010101" pitchFamily="2" charset="-122"/>
                <a:sym typeface="+mn-ea"/>
              </a:rPr>
              <a:t>    </a:t>
            </a:r>
            <a:r>
              <a:rPr lang="en-US" altLang="zh-CN" sz="2200" strike="noStrike" noProof="1">
                <a:solidFill>
                  <a:srgbClr val="FF0000"/>
                </a:solidFill>
                <a:latin typeface="黑体" panose="02010600030101010101" pitchFamily="2" charset="-122"/>
                <a:ea typeface="黑体" panose="02010600030101010101" pitchFamily="2" charset="-122"/>
                <a:sym typeface="+mn-ea"/>
              </a:rPr>
              <a:t>4.</a:t>
            </a:r>
            <a:r>
              <a:rPr lang="zh-CN" altLang="en-US" sz="2200" strike="noStrike" noProof="1">
                <a:solidFill>
                  <a:srgbClr val="FF0000"/>
                </a:solidFill>
                <a:latin typeface="黑体" panose="02010600030101010101" pitchFamily="2" charset="-122"/>
                <a:ea typeface="黑体" panose="02010600030101010101" pitchFamily="2" charset="-122"/>
                <a:sym typeface="+mn-ea"/>
              </a:rPr>
              <a:t>坚持共同治理。</a:t>
            </a:r>
            <a:r>
              <a:rPr lang="zh-CN" altLang="en-US" sz="2200" strike="noStrike" noProof="1">
                <a:latin typeface="黑体" panose="02010600030101010101" pitchFamily="2" charset="-122"/>
                <a:ea typeface="黑体" panose="02010600030101010101" pitchFamily="2" charset="-122"/>
                <a:sym typeface="+mn-ea"/>
              </a:rPr>
              <a:t>充分发挥内部控制与其他内部监督机制的相互促进作用，形成监管合力，优化监督效果；</a:t>
            </a:r>
            <a:r>
              <a:rPr lang="zh-CN" altLang="en-US" sz="2200" strike="noStrike" noProof="1">
                <a:solidFill>
                  <a:srgbClr val="FF0000"/>
                </a:solidFill>
                <a:latin typeface="黑体" panose="02010600030101010101" pitchFamily="2" charset="-122"/>
                <a:ea typeface="黑体" panose="02010600030101010101" pitchFamily="2" charset="-122"/>
                <a:sym typeface="+mn-ea"/>
              </a:rPr>
              <a:t>充分发挥政府、单位、社会和市场的各自作用，各级财政部门要加强统筹规划、督促指导，主动争取审计、监察等部门的支持，共同推动内部控制建设和有效实施</a:t>
            </a:r>
            <a:r>
              <a:rPr lang="zh-CN" altLang="en-US" sz="2200" strike="noStrike" noProof="1">
                <a:latin typeface="黑体" panose="02010600030101010101" pitchFamily="2" charset="-122"/>
                <a:ea typeface="黑体" panose="02010600030101010101" pitchFamily="2" charset="-122"/>
                <a:sym typeface="+mn-ea"/>
              </a:rPr>
              <a:t>；单位要切实履行内部控制建设的</a:t>
            </a:r>
            <a:r>
              <a:rPr lang="zh-CN" altLang="en-US" sz="2200" strike="noStrike" noProof="1">
                <a:solidFill>
                  <a:srgbClr val="FF0000"/>
                </a:solidFill>
                <a:latin typeface="黑体" panose="02010600030101010101" pitchFamily="2" charset="-122"/>
                <a:ea typeface="黑体" panose="02010600030101010101" pitchFamily="2" charset="-122"/>
                <a:sym typeface="+mn-ea"/>
              </a:rPr>
              <a:t>主体责任</a:t>
            </a:r>
            <a:r>
              <a:rPr lang="zh-CN" altLang="en-US" sz="2200" strike="noStrike" noProof="1">
                <a:latin typeface="黑体" panose="02010600030101010101" pitchFamily="2" charset="-122"/>
                <a:ea typeface="黑体" panose="02010600030101010101" pitchFamily="2" charset="-122"/>
                <a:sym typeface="+mn-ea"/>
              </a:rPr>
              <a:t>；要建立公平、公开、公正的市场竞争和激励机制，鼓励社会第三方参与单位内部控制建设和发挥外部监督作用，形成单位内部控制建设的合力。</a:t>
            </a:r>
            <a:endParaRPr lang="zh-CN" altLang="en-US" sz="2200" strike="noStrike" noProof="1">
              <a:latin typeface="黑体" panose="02010600030101010101" pitchFamily="2" charset="-122"/>
              <a:ea typeface="黑体" panose="02010600030101010101" pitchFamily="2" charset="-122"/>
            </a:endParaRPr>
          </a:p>
          <a:p>
            <a:pPr fontAlgn="base"/>
            <a:endParaRPr lang="zh-CN" altLang="en-US" strike="noStrike" noProof="1"/>
          </a:p>
        </p:txBody>
      </p:sp>
      <p:sp>
        <p:nvSpPr>
          <p:cNvPr id="5734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53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sz="2400"/>
          </a:p>
        </p:txBody>
      </p:sp>
      <p:sp>
        <p:nvSpPr>
          <p:cNvPr id="3" name="内容占位符 2"/>
          <p:cNvSpPr>
            <a:spLocks noGrp="1"/>
          </p:cNvSpPr>
          <p:nvPr>
            <p:ph idx="1"/>
          </p:nvPr>
        </p:nvSpPr>
        <p:spPr>
          <a:xfrm>
            <a:off x="250825" y="1052513"/>
            <a:ext cx="8642350" cy="5256213"/>
          </a:xfrm>
        </p:spPr>
        <p:txBody>
          <a:bodyPr/>
          <a:lstStyle/>
          <a:p>
            <a:pPr indent="0" algn="l" fontAlgn="base"/>
            <a:r>
              <a:rPr lang="zh-CN" altLang="en-US" sz="2400" b="1" strike="noStrike" noProof="1">
                <a:latin typeface="黑体" panose="02010600030101010101" pitchFamily="2" charset="-122"/>
                <a:ea typeface="黑体" panose="02010600030101010101" pitchFamily="2" charset="-122"/>
                <a:sym typeface="+mn-ea"/>
              </a:rPr>
              <a:t>一、总体要求</a:t>
            </a:r>
            <a:endParaRPr lang="zh-CN" altLang="en-US" sz="2400" strike="noStrike" noProof="1">
              <a:latin typeface="黑体" panose="02010600030101010101" pitchFamily="2" charset="-122"/>
              <a:ea typeface="黑体" panose="02010600030101010101" pitchFamily="2" charset="-122"/>
            </a:endParaRPr>
          </a:p>
          <a:p>
            <a:pPr indent="0" algn="l" fontAlgn="base"/>
            <a:r>
              <a:rPr lang="zh-CN" altLang="en-US" sz="2400" strike="noStrike" noProof="1">
                <a:latin typeface="黑体" panose="02010600030101010101" pitchFamily="2" charset="-122"/>
                <a:ea typeface="黑体" panose="02010600030101010101" pitchFamily="2" charset="-122"/>
                <a:sym typeface="+mn-ea"/>
              </a:rPr>
              <a:t>　　</a:t>
            </a:r>
            <a:r>
              <a:rPr lang="zh-CN" altLang="en-US" sz="2400" b="1" strike="noStrike" noProof="1">
                <a:solidFill>
                  <a:schemeClr val="hlink"/>
                </a:solidFill>
                <a:latin typeface="黑体" panose="02010600030101010101" pitchFamily="2" charset="-122"/>
                <a:ea typeface="黑体" panose="02010600030101010101" pitchFamily="2" charset="-122"/>
                <a:sym typeface="+mn-ea"/>
              </a:rPr>
              <a:t>（三）总体目标。</a:t>
            </a:r>
            <a:endParaRPr lang="zh-CN" altLang="en-US" sz="2400" b="1" strike="noStrike" noProof="1">
              <a:solidFill>
                <a:schemeClr val="hlink"/>
              </a:solidFill>
              <a:latin typeface="黑体" panose="02010600030101010101" pitchFamily="2" charset="-122"/>
              <a:ea typeface="黑体" panose="02010600030101010101" pitchFamily="2" charset="-122"/>
            </a:endParaRPr>
          </a:p>
          <a:p>
            <a:pPr indent="0" algn="l" fontAlgn="base"/>
            <a:r>
              <a:rPr lang="zh-CN" altLang="en-US" sz="2400" b="1" strike="noStrike" noProof="1">
                <a:latin typeface="黑体" panose="02010600030101010101" pitchFamily="2" charset="-122"/>
                <a:ea typeface="黑体" panose="02010600030101010101" pitchFamily="2" charset="-122"/>
                <a:sym typeface="+mn-ea"/>
              </a:rPr>
              <a:t>     </a:t>
            </a:r>
            <a:r>
              <a:rPr lang="zh-CN" altLang="en-US" sz="2400" strike="noStrike" noProof="1">
                <a:latin typeface="黑体" panose="02010600030101010101" pitchFamily="2" charset="-122"/>
                <a:ea typeface="黑体" panose="02010600030101010101" pitchFamily="2" charset="-122"/>
                <a:sym typeface="+mn-ea"/>
              </a:rPr>
              <a:t>以单位全面执行</a:t>
            </a:r>
            <a:r>
              <a:rPr lang="en-US" altLang="zh-CN" sz="2400" strike="noStrike" noProof="1">
                <a:latin typeface="黑体" panose="02010600030101010101" pitchFamily="2" charset="-122"/>
                <a:ea typeface="黑体" panose="02010600030101010101" pitchFamily="2" charset="-122"/>
                <a:sym typeface="+mn-ea"/>
              </a:rPr>
              <a:t>《</a:t>
            </a:r>
            <a:r>
              <a:rPr lang="zh-CN" altLang="en-US" sz="2400" strike="noStrike" noProof="1">
                <a:latin typeface="黑体" panose="02010600030101010101" pitchFamily="2" charset="-122"/>
                <a:ea typeface="黑体" panose="02010600030101010101" pitchFamily="2" charset="-122"/>
                <a:sym typeface="+mn-ea"/>
              </a:rPr>
              <a:t>单位内控规范</a:t>
            </a:r>
            <a:r>
              <a:rPr lang="en-US" altLang="zh-CN" sz="2400" strike="noStrike" noProof="1">
                <a:latin typeface="黑体" panose="02010600030101010101" pitchFamily="2" charset="-122"/>
                <a:ea typeface="黑体" panose="02010600030101010101" pitchFamily="2" charset="-122"/>
                <a:sym typeface="+mn-ea"/>
              </a:rPr>
              <a:t>》</a:t>
            </a:r>
            <a:r>
              <a:rPr lang="zh-CN" altLang="en-US" sz="2400" b="1" strike="noStrike" noProof="1">
                <a:solidFill>
                  <a:srgbClr val="FF0000"/>
                </a:solidFill>
                <a:latin typeface="黑体" panose="02010600030101010101" pitchFamily="2" charset="-122"/>
                <a:ea typeface="黑体" panose="02010600030101010101" pitchFamily="2" charset="-122"/>
                <a:sym typeface="+mn-ea"/>
              </a:rPr>
              <a:t>为抓手</a:t>
            </a:r>
            <a:r>
              <a:rPr lang="zh-CN" altLang="en-US" sz="2400" strike="noStrike" noProof="1">
                <a:latin typeface="黑体" panose="02010600030101010101" pitchFamily="2" charset="-122"/>
                <a:ea typeface="黑体" panose="02010600030101010101" pitchFamily="2" charset="-122"/>
                <a:sym typeface="+mn-ea"/>
              </a:rPr>
              <a:t>，以规范单位经济和业务活动有序运行</a:t>
            </a:r>
            <a:r>
              <a:rPr lang="zh-CN" altLang="en-US" sz="2400" b="1" strike="noStrike" noProof="1">
                <a:solidFill>
                  <a:srgbClr val="FF0000"/>
                </a:solidFill>
                <a:latin typeface="黑体" panose="02010600030101010101" pitchFamily="2" charset="-122"/>
                <a:ea typeface="黑体" panose="02010600030101010101" pitchFamily="2" charset="-122"/>
                <a:sym typeface="+mn-ea"/>
              </a:rPr>
              <a:t>为主线</a:t>
            </a:r>
            <a:r>
              <a:rPr lang="zh-CN" altLang="en-US" sz="2400" strike="noStrike" noProof="1">
                <a:latin typeface="黑体" panose="02010600030101010101" pitchFamily="2" charset="-122"/>
                <a:ea typeface="黑体" panose="02010600030101010101" pitchFamily="2" charset="-122"/>
                <a:sym typeface="+mn-ea"/>
              </a:rPr>
              <a:t>，以内部控制量化评价</a:t>
            </a:r>
            <a:r>
              <a:rPr lang="zh-CN" altLang="en-US" sz="2400" b="1" strike="noStrike" noProof="1">
                <a:solidFill>
                  <a:srgbClr val="FF0000"/>
                </a:solidFill>
                <a:latin typeface="黑体" panose="02010600030101010101" pitchFamily="2" charset="-122"/>
                <a:ea typeface="黑体" panose="02010600030101010101" pitchFamily="2" charset="-122"/>
                <a:sym typeface="+mn-ea"/>
              </a:rPr>
              <a:t>为导向</a:t>
            </a:r>
            <a:r>
              <a:rPr lang="zh-CN" altLang="en-US" sz="2400" strike="noStrike" noProof="1">
                <a:latin typeface="黑体" panose="02010600030101010101" pitchFamily="2" charset="-122"/>
                <a:ea typeface="黑体" panose="02010600030101010101" pitchFamily="2" charset="-122"/>
                <a:sym typeface="+mn-ea"/>
              </a:rPr>
              <a:t>，以信息系统</a:t>
            </a:r>
            <a:r>
              <a:rPr lang="zh-CN" altLang="en-US" sz="2400" b="1" strike="noStrike" noProof="1">
                <a:solidFill>
                  <a:srgbClr val="FF0000"/>
                </a:solidFill>
                <a:latin typeface="黑体" panose="02010600030101010101" pitchFamily="2" charset="-122"/>
                <a:ea typeface="黑体" panose="02010600030101010101" pitchFamily="2" charset="-122"/>
                <a:sym typeface="+mn-ea"/>
              </a:rPr>
              <a:t>为支撑</a:t>
            </a:r>
            <a:r>
              <a:rPr lang="zh-CN" altLang="en-US" sz="2400" strike="noStrike" noProof="1">
                <a:latin typeface="黑体" panose="02010600030101010101" pitchFamily="2" charset="-122"/>
                <a:ea typeface="黑体" panose="02010600030101010101" pitchFamily="2" charset="-122"/>
                <a:sym typeface="+mn-ea"/>
              </a:rPr>
              <a:t>，突出规范重点领域、关键岗位的经济和业务活动运行流程、制约措施，逐步将控制对象从经济活动层面拓展到全部业务活动和内部权力运行，</a:t>
            </a:r>
            <a:r>
              <a:rPr lang="zh-CN" altLang="en-US" sz="2400" b="1" strike="noStrike" noProof="1">
                <a:solidFill>
                  <a:srgbClr val="FF0000"/>
                </a:solidFill>
                <a:latin typeface="黑体" panose="02010600030101010101" pitchFamily="2" charset="-122"/>
                <a:ea typeface="黑体" panose="02010600030101010101" pitchFamily="2" charset="-122"/>
                <a:sym typeface="+mn-ea"/>
              </a:rPr>
              <a:t>到</a:t>
            </a:r>
            <a:r>
              <a:rPr lang="en-US" altLang="zh-CN" sz="2400" b="1" strike="noStrike" noProof="1">
                <a:solidFill>
                  <a:srgbClr val="FF0000"/>
                </a:solidFill>
                <a:latin typeface="黑体" panose="02010600030101010101" pitchFamily="2" charset="-122"/>
                <a:ea typeface="黑体" panose="02010600030101010101" pitchFamily="2" charset="-122"/>
                <a:sym typeface="+mn-ea"/>
              </a:rPr>
              <a:t>2020</a:t>
            </a:r>
            <a:r>
              <a:rPr lang="zh-CN" altLang="en-US" sz="2400" b="1" strike="noStrike" noProof="1">
                <a:solidFill>
                  <a:srgbClr val="FF0000"/>
                </a:solidFill>
                <a:latin typeface="黑体" panose="02010600030101010101" pitchFamily="2" charset="-122"/>
                <a:ea typeface="黑体" panose="02010600030101010101" pitchFamily="2" charset="-122"/>
                <a:sym typeface="+mn-ea"/>
              </a:rPr>
              <a:t>年，基本建成与国家治理体系和治理能力现代化相适应的，权责一致、制衡有效、运行顺畅、执行有力、管理科学的内部控制体系</a:t>
            </a:r>
            <a:r>
              <a:rPr lang="zh-CN" altLang="en-US" sz="2400" strike="noStrike" noProof="1">
                <a:latin typeface="黑体" panose="02010600030101010101" pitchFamily="2" charset="-122"/>
                <a:ea typeface="黑体" panose="02010600030101010101" pitchFamily="2" charset="-122"/>
                <a:sym typeface="+mn-ea"/>
              </a:rPr>
              <a:t>，更好发挥内部控制在提升内部治理水平、规范内部权力运行、促进依法行政、推进廉政建设中的重要作用。</a:t>
            </a:r>
            <a:endParaRPr lang="zh-CN" altLang="en-US" sz="2400" strike="noStrike" noProof="1">
              <a:latin typeface="黑体" panose="02010600030101010101" pitchFamily="2" charset="-122"/>
              <a:ea typeface="黑体" panose="02010600030101010101" pitchFamily="2" charset="-122"/>
            </a:endParaRPr>
          </a:p>
          <a:p>
            <a:pPr fontAlgn="base"/>
            <a:endParaRPr lang="zh-CN" altLang="en-US" strike="noStrike" noProof="1"/>
          </a:p>
        </p:txBody>
      </p:sp>
      <p:sp>
        <p:nvSpPr>
          <p:cNvPr id="5837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54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a:p>
        </p:txBody>
      </p:sp>
      <p:sp>
        <p:nvSpPr>
          <p:cNvPr id="59394" name="内容占位符 2"/>
          <p:cNvSpPr>
            <a:spLocks noGrp="1"/>
          </p:cNvSpPr>
          <p:nvPr>
            <p:ph idx="1"/>
          </p:nvPr>
        </p:nvSpPr>
        <p:spPr/>
        <p:txBody>
          <a:bodyPr anchor="t"/>
          <a:lstStyle/>
          <a:p>
            <a:pPr indent="0">
              <a:lnSpc>
                <a:spcPct val="110000"/>
              </a:lnSpc>
            </a:pPr>
            <a:r>
              <a:rPr lang="zh-CN" altLang="en-US" sz="2000" b="1" dirty="0">
                <a:latin typeface="黑体" panose="02010600030101010101" pitchFamily="2" charset="-122"/>
                <a:sym typeface="Arial" panose="020B0604020202020204" pitchFamily="34" charset="0"/>
              </a:rPr>
              <a:t>二、主要任务</a:t>
            </a:r>
            <a:endParaRPr lang="zh-CN" altLang="en-US" sz="2000" dirty="0">
              <a:latin typeface="黑体" panose="02010600030101010101" pitchFamily="2" charset="-122"/>
            </a:endParaRPr>
          </a:p>
          <a:p>
            <a:pPr indent="0">
              <a:lnSpc>
                <a:spcPct val="110000"/>
              </a:lnSpc>
            </a:pPr>
            <a:r>
              <a:rPr lang="zh-CN" altLang="en-US" sz="2000" dirty="0">
                <a:latin typeface="黑体" panose="02010600030101010101" pitchFamily="2" charset="-122"/>
                <a:sym typeface="Arial" panose="020B0604020202020204" pitchFamily="34" charset="0"/>
              </a:rPr>
              <a:t>　</a:t>
            </a:r>
            <a:r>
              <a:rPr lang="zh-CN" altLang="en-US" sz="2000" dirty="0">
                <a:solidFill>
                  <a:srgbClr val="FF3300"/>
                </a:solidFill>
                <a:latin typeface="黑体" panose="02010600030101010101" pitchFamily="2" charset="-122"/>
                <a:sym typeface="Arial" panose="020B0604020202020204" pitchFamily="34" charset="0"/>
              </a:rPr>
              <a:t>　</a:t>
            </a:r>
            <a:r>
              <a:rPr lang="zh-CN" altLang="en-US" sz="2000" b="1" dirty="0">
                <a:solidFill>
                  <a:srgbClr val="FF3300"/>
                </a:solidFill>
                <a:latin typeface="黑体" panose="02010600030101010101" pitchFamily="2" charset="-122"/>
                <a:sym typeface="Arial" panose="020B0604020202020204" pitchFamily="34" charset="0"/>
              </a:rPr>
              <a:t>（一）健全内部控制体系，强化内部流程控制。</a:t>
            </a:r>
            <a:endParaRPr lang="zh-CN" altLang="en-US" sz="2000" b="1" dirty="0">
              <a:solidFill>
                <a:srgbClr val="FF3300"/>
              </a:solidFill>
              <a:latin typeface="黑体" panose="02010600030101010101" pitchFamily="2" charset="-122"/>
            </a:endParaRPr>
          </a:p>
          <a:p>
            <a:pPr indent="0">
              <a:lnSpc>
                <a:spcPct val="110000"/>
              </a:lnSpc>
            </a:pPr>
            <a:r>
              <a:rPr lang="zh-CN" altLang="en-US" sz="2000" dirty="0">
                <a:latin typeface="黑体" panose="02010600030101010101" pitchFamily="2" charset="-122"/>
                <a:sym typeface="Arial" panose="020B0604020202020204" pitchFamily="34" charset="0"/>
              </a:rPr>
              <a:t>    在单位主要负责人直接领导下，建立适合本单位实际情况的内部控制体系，全面梳理业务流程，明确业务环节，分析风险隐患，完善风险评估机制，制定风险应对策略；有效运用不相容岗位相互分离、内部授权审批控制、归口管理、预算控制、财产保护控制、会计控制、单据控制、信息内部公开等内部控制基本方法，加强对单位层面和业务层面的内部控制，实现内部控制体系全面、有效实施。</a:t>
            </a:r>
            <a:endParaRPr lang="zh-CN" altLang="en-US" sz="2000" dirty="0">
              <a:latin typeface="黑体" panose="02010600030101010101" pitchFamily="2" charset="-122"/>
            </a:endParaRPr>
          </a:p>
          <a:p>
            <a:pPr indent="0">
              <a:lnSpc>
                <a:spcPct val="110000"/>
              </a:lnSpc>
            </a:pPr>
            <a:r>
              <a:rPr lang="zh-CN" altLang="en-US" sz="2000" dirty="0">
                <a:latin typeface="黑体" panose="02010600030101010101" pitchFamily="2" charset="-122"/>
                <a:sym typeface="Arial" panose="020B0604020202020204" pitchFamily="34" charset="0"/>
              </a:rPr>
              <a:t>　　已经建立并实施内部控制的单位，应当按照本指导意见和</a:t>
            </a:r>
            <a:r>
              <a:rPr lang="en-US" altLang="zh-CN" sz="2000">
                <a:latin typeface="黑体" panose="02010600030101010101" pitchFamily="2" charset="-122"/>
                <a:sym typeface="Arial" panose="020B0604020202020204" pitchFamily="34" charset="0"/>
              </a:rPr>
              <a:t>《</a:t>
            </a:r>
            <a:r>
              <a:rPr lang="zh-CN" altLang="en-US" sz="2000" dirty="0">
                <a:latin typeface="黑体" panose="02010600030101010101" pitchFamily="2" charset="-122"/>
                <a:sym typeface="Arial" panose="020B0604020202020204" pitchFamily="34" charset="0"/>
              </a:rPr>
              <a:t>单位内控规范</a:t>
            </a:r>
            <a:r>
              <a:rPr lang="en-US" altLang="zh-CN" sz="2000">
                <a:latin typeface="黑体" panose="02010600030101010101" pitchFamily="2" charset="-122"/>
                <a:sym typeface="Arial" panose="020B0604020202020204" pitchFamily="34" charset="0"/>
              </a:rPr>
              <a:t>》</a:t>
            </a:r>
            <a:r>
              <a:rPr lang="zh-CN" altLang="en-US" sz="2000" dirty="0">
                <a:latin typeface="黑体" panose="02010600030101010101" pitchFamily="2" charset="-122"/>
                <a:sym typeface="Arial" panose="020B0604020202020204" pitchFamily="34" charset="0"/>
              </a:rPr>
              <a:t>要求，对本单位内部控制制度的全面性、重要性、制衡性、适应性和有效性进行</a:t>
            </a:r>
            <a:r>
              <a:rPr lang="zh-CN" altLang="en-US" sz="2000" b="1" dirty="0">
                <a:solidFill>
                  <a:srgbClr val="FF0000"/>
                </a:solidFill>
                <a:latin typeface="黑体" panose="02010600030101010101" pitchFamily="2" charset="-122"/>
                <a:sym typeface="Arial" panose="020B0604020202020204" pitchFamily="34" charset="0"/>
              </a:rPr>
              <a:t>自我评价、</a:t>
            </a:r>
            <a:r>
              <a:rPr lang="zh-CN" altLang="en-US" sz="2000" dirty="0">
                <a:latin typeface="黑体" panose="02010600030101010101" pitchFamily="2" charset="-122"/>
                <a:sym typeface="Arial" panose="020B0604020202020204" pitchFamily="34" charset="0"/>
              </a:rPr>
              <a:t>对照检查，并针对存在的问题，抓好整改落实，进一步健全制度，提高执行力，完善监督措施，确保内部控制有效实施。</a:t>
            </a:r>
            <a:r>
              <a:rPr lang="zh-CN" altLang="en-US" sz="2000" b="1" dirty="0">
                <a:solidFill>
                  <a:srgbClr val="FF0000"/>
                </a:solidFill>
                <a:latin typeface="黑体" panose="02010600030101010101" pitchFamily="2" charset="-122"/>
                <a:sym typeface="Arial" panose="020B0604020202020204" pitchFamily="34" charset="0"/>
              </a:rPr>
              <a:t>内部控制尚未建立或内部控制制度不健全的单位，必须于</a:t>
            </a:r>
            <a:r>
              <a:rPr lang="en-US" altLang="zh-CN" sz="2000" b="1">
                <a:solidFill>
                  <a:srgbClr val="FF0000"/>
                </a:solidFill>
                <a:latin typeface="黑体" panose="02010600030101010101" pitchFamily="2" charset="-122"/>
                <a:sym typeface="Arial" panose="020B0604020202020204" pitchFamily="34" charset="0"/>
              </a:rPr>
              <a:t>2016</a:t>
            </a:r>
            <a:r>
              <a:rPr lang="zh-CN" altLang="en-US" sz="2000" b="1" dirty="0">
                <a:solidFill>
                  <a:srgbClr val="FF0000"/>
                </a:solidFill>
                <a:latin typeface="黑体" panose="02010600030101010101" pitchFamily="2" charset="-122"/>
                <a:sym typeface="Arial" panose="020B0604020202020204" pitchFamily="34" charset="0"/>
              </a:rPr>
              <a:t>年底前完成内部控制的建立和实施工作。</a:t>
            </a:r>
          </a:p>
        </p:txBody>
      </p:sp>
      <p:sp>
        <p:nvSpPr>
          <p:cNvPr id="5939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55</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a:p>
        </p:txBody>
      </p:sp>
      <p:sp>
        <p:nvSpPr>
          <p:cNvPr id="3" name="内容占位符 2"/>
          <p:cNvSpPr>
            <a:spLocks noGrp="1"/>
          </p:cNvSpPr>
          <p:nvPr>
            <p:ph idx="1"/>
          </p:nvPr>
        </p:nvSpPr>
        <p:spPr>
          <a:xfrm>
            <a:off x="250825" y="1052513"/>
            <a:ext cx="8642350" cy="5256213"/>
          </a:xfrm>
        </p:spPr>
        <p:txBody>
          <a:bodyPr/>
          <a:lstStyle/>
          <a:p>
            <a:pPr indent="0" algn="l" fontAlgn="base"/>
            <a:r>
              <a:rPr lang="zh-CN" altLang="en-US" sz="2000" b="1" strike="noStrike" noProof="1">
                <a:solidFill>
                  <a:srgbClr val="FF3300"/>
                </a:solidFill>
                <a:latin typeface="黑体" panose="02010600030101010101" pitchFamily="2" charset="-122"/>
                <a:ea typeface="黑体" panose="02010600030101010101" pitchFamily="2" charset="-122"/>
                <a:sym typeface="+mn-ea"/>
              </a:rPr>
              <a:t>（二）加强内部权力制衡，规范内部权力运行。</a:t>
            </a:r>
            <a:endParaRPr lang="zh-CN" altLang="en-US" sz="2000" b="1" strike="noStrike" noProof="1">
              <a:solidFill>
                <a:srgbClr val="FF3300"/>
              </a:solidFill>
              <a:latin typeface="黑体" panose="02010600030101010101" pitchFamily="2" charset="-122"/>
              <a:ea typeface="黑体" panose="02010600030101010101" pitchFamily="2" charset="-122"/>
            </a:endParaRPr>
          </a:p>
          <a:p>
            <a:pPr indent="0" algn="l" fontAlgn="base"/>
            <a:r>
              <a:rPr lang="zh-CN" altLang="en-US" sz="1800" strike="noStrike" noProof="1">
                <a:latin typeface="黑体" panose="02010600030101010101" pitchFamily="2" charset="-122"/>
                <a:ea typeface="黑体" panose="02010600030101010101" pitchFamily="2" charset="-122"/>
                <a:sym typeface="+mn-ea"/>
              </a:rPr>
              <a:t>   单位应当根据自身的业务性质、业务范围、管理架构，按照决策、执行、监督相互分离、相互制衡的要求，科学设置内设机构、管理层级、岗位职责权限、权力运行规程，切实做到分事行权、分岗设权、分级授权，并定期轮岗。</a:t>
            </a:r>
            <a:endParaRPr lang="zh-CN" altLang="en-US" sz="1800" strike="noStrike" noProof="1">
              <a:latin typeface="黑体" panose="02010600030101010101" pitchFamily="2" charset="-122"/>
              <a:ea typeface="黑体" panose="02010600030101010101" pitchFamily="2" charset="-122"/>
            </a:endParaRPr>
          </a:p>
          <a:p>
            <a:pPr indent="0" algn="l" fontAlgn="base"/>
            <a:r>
              <a:rPr lang="zh-CN" altLang="en-US" sz="1800" strike="noStrike" noProof="1">
                <a:latin typeface="黑体" panose="02010600030101010101" pitchFamily="2" charset="-122"/>
                <a:ea typeface="黑体" panose="02010600030101010101" pitchFamily="2" charset="-122"/>
                <a:sym typeface="+mn-ea"/>
              </a:rPr>
              <a:t>    </a:t>
            </a:r>
            <a:r>
              <a:rPr lang="zh-CN" altLang="en-US" sz="1800" strike="noStrike" noProof="1">
                <a:solidFill>
                  <a:srgbClr val="FF0000"/>
                </a:solidFill>
                <a:latin typeface="黑体" panose="02010600030101010101" pitchFamily="2" charset="-122"/>
                <a:ea typeface="黑体" panose="02010600030101010101" pitchFamily="2" charset="-122"/>
                <a:sym typeface="+mn-ea"/>
              </a:rPr>
              <a:t>分事行权，</a:t>
            </a:r>
            <a:r>
              <a:rPr lang="zh-CN" altLang="en-US" sz="1800" strike="noStrike" noProof="1">
                <a:latin typeface="黑体" panose="02010600030101010101" pitchFamily="2" charset="-122"/>
                <a:ea typeface="黑体" panose="02010600030101010101" pitchFamily="2" charset="-122"/>
                <a:sym typeface="+mn-ea"/>
              </a:rPr>
              <a:t>就是对经济和业务活动的决策、执行、监督，必须明确分工、相互分离、分别行权，</a:t>
            </a:r>
            <a:r>
              <a:rPr lang="zh-CN" altLang="en-US" sz="1800" b="1" strike="noStrike" noProof="1">
                <a:solidFill>
                  <a:srgbClr val="0000FF"/>
                </a:solidFill>
                <a:latin typeface="黑体" panose="02010600030101010101" pitchFamily="2" charset="-122"/>
                <a:ea typeface="黑体" panose="02010600030101010101" pitchFamily="2" charset="-122"/>
                <a:sym typeface="+mn-ea"/>
              </a:rPr>
              <a:t>防止职责混淆、权限交叉；</a:t>
            </a:r>
          </a:p>
          <a:p>
            <a:pPr indent="0" algn="l" fontAlgn="base"/>
            <a:r>
              <a:rPr lang="zh-CN" altLang="en-US" sz="1800" strike="noStrike" noProof="1">
                <a:latin typeface="黑体" panose="02010600030101010101" pitchFamily="2" charset="-122"/>
                <a:ea typeface="黑体" panose="02010600030101010101" pitchFamily="2" charset="-122"/>
                <a:sym typeface="+mn-ea"/>
              </a:rPr>
              <a:t>    </a:t>
            </a:r>
            <a:r>
              <a:rPr lang="zh-CN" altLang="en-US" sz="1800" strike="noStrike" noProof="1">
                <a:solidFill>
                  <a:srgbClr val="FF0000"/>
                </a:solidFill>
                <a:latin typeface="黑体" panose="02010600030101010101" pitchFamily="2" charset="-122"/>
                <a:ea typeface="黑体" panose="02010600030101010101" pitchFamily="2" charset="-122"/>
                <a:sym typeface="+mn-ea"/>
              </a:rPr>
              <a:t>分岗设权，</a:t>
            </a:r>
            <a:r>
              <a:rPr lang="zh-CN" altLang="en-US" sz="1800" strike="noStrike" noProof="1">
                <a:latin typeface="黑体" panose="02010600030101010101" pitchFamily="2" charset="-122"/>
                <a:ea typeface="黑体" panose="02010600030101010101" pitchFamily="2" charset="-122"/>
                <a:sym typeface="+mn-ea"/>
              </a:rPr>
              <a:t>就是对涉及经济和业务活动的相关岗位，必须依职定岗、分岗定权、权责明确，</a:t>
            </a:r>
            <a:r>
              <a:rPr lang="zh-CN" altLang="en-US" sz="1800" b="1" strike="noStrike" noProof="1">
                <a:solidFill>
                  <a:srgbClr val="0000FF"/>
                </a:solidFill>
                <a:latin typeface="黑体" panose="02010600030101010101" pitchFamily="2" charset="-122"/>
                <a:ea typeface="黑体" panose="02010600030101010101" pitchFamily="2" charset="-122"/>
                <a:sym typeface="+mn-ea"/>
              </a:rPr>
              <a:t>防止岗位职责不清、设权界限混乱；</a:t>
            </a:r>
            <a:endParaRPr lang="zh-CN" altLang="en-US" sz="1800" strike="noStrike" noProof="1">
              <a:latin typeface="黑体" panose="02010600030101010101" pitchFamily="2" charset="-122"/>
              <a:ea typeface="黑体" panose="02010600030101010101" pitchFamily="2" charset="-122"/>
            </a:endParaRPr>
          </a:p>
          <a:p>
            <a:pPr indent="0" algn="l" fontAlgn="base"/>
            <a:r>
              <a:rPr lang="zh-CN" altLang="en-US" sz="1800" strike="noStrike" noProof="1">
                <a:latin typeface="黑体" panose="02010600030101010101" pitchFamily="2" charset="-122"/>
                <a:ea typeface="黑体" panose="02010600030101010101" pitchFamily="2" charset="-122"/>
                <a:sym typeface="+mn-ea"/>
              </a:rPr>
              <a:t>    </a:t>
            </a:r>
            <a:r>
              <a:rPr lang="zh-CN" altLang="en-US" sz="1800" strike="noStrike" noProof="1">
                <a:solidFill>
                  <a:srgbClr val="FF0000"/>
                </a:solidFill>
                <a:latin typeface="黑体" panose="02010600030101010101" pitchFamily="2" charset="-122"/>
                <a:ea typeface="黑体" panose="02010600030101010101" pitchFamily="2" charset="-122"/>
                <a:sym typeface="+mn-ea"/>
              </a:rPr>
              <a:t>分级授权</a:t>
            </a:r>
            <a:r>
              <a:rPr lang="zh-CN" altLang="en-US" sz="1800" strike="noStrike" noProof="1">
                <a:latin typeface="黑体" panose="02010600030101010101" pitchFamily="2" charset="-122"/>
                <a:ea typeface="黑体" panose="02010600030101010101" pitchFamily="2" charset="-122"/>
                <a:sym typeface="+mn-ea"/>
              </a:rPr>
              <a:t>，就是对各管理层级和各工作岗位，必须依法依规分别授权，明确授权范围、授权对象、授权期限、授权与行权责任、一般授权与特殊授权界限，</a:t>
            </a:r>
            <a:r>
              <a:rPr lang="zh-CN" altLang="en-US" sz="1800" b="1" strike="noStrike" noProof="1">
                <a:solidFill>
                  <a:srgbClr val="0000FF"/>
                </a:solidFill>
                <a:latin typeface="黑体" panose="02010600030101010101" pitchFamily="2" charset="-122"/>
                <a:ea typeface="黑体" panose="02010600030101010101" pitchFamily="2" charset="-122"/>
                <a:sym typeface="+mn-ea"/>
              </a:rPr>
              <a:t>防止授权不当、越权办事。</a:t>
            </a:r>
            <a:endParaRPr lang="zh-CN" altLang="en-US" sz="1800" b="1" strike="noStrike" noProof="1">
              <a:solidFill>
                <a:srgbClr val="0000FF"/>
              </a:solidFill>
              <a:latin typeface="黑体" panose="02010600030101010101" pitchFamily="2" charset="-122"/>
              <a:ea typeface="黑体" panose="02010600030101010101" pitchFamily="2" charset="-122"/>
            </a:endParaRPr>
          </a:p>
          <a:p>
            <a:pPr indent="0" algn="l" fontAlgn="base"/>
            <a:r>
              <a:rPr lang="zh-CN" altLang="en-US" sz="1800" strike="noStrike" noProof="1">
                <a:latin typeface="黑体" panose="02010600030101010101" pitchFamily="2" charset="-122"/>
                <a:ea typeface="黑体" panose="02010600030101010101" pitchFamily="2" charset="-122"/>
                <a:sym typeface="+mn-ea"/>
              </a:rPr>
              <a:t>    </a:t>
            </a:r>
            <a:r>
              <a:rPr lang="zh-CN" altLang="en-US" sz="1800" strike="noStrike" noProof="1">
                <a:solidFill>
                  <a:srgbClr val="FF0000"/>
                </a:solidFill>
                <a:latin typeface="黑体" panose="02010600030101010101" pitchFamily="2" charset="-122"/>
                <a:ea typeface="黑体" panose="02010600030101010101" pitchFamily="2" charset="-122"/>
                <a:sym typeface="+mn-ea"/>
              </a:rPr>
              <a:t>定期轮岗，</a:t>
            </a:r>
            <a:r>
              <a:rPr lang="zh-CN" altLang="en-US" sz="1800" strike="noStrike" noProof="1">
                <a:latin typeface="黑体" panose="02010600030101010101" pitchFamily="2" charset="-122"/>
                <a:ea typeface="黑体" panose="02010600030101010101" pitchFamily="2" charset="-122"/>
                <a:sym typeface="+mn-ea"/>
              </a:rPr>
              <a:t>对重点领域的关键岗位，在健全岗位设置、规范岗位管理、加强岗位胜任能力评估的基础上，通过明确轮岗范围、轮岗条件、轮岗周期、交接流程、责任追溯等要求，建立干部交流和定期轮岗制度，</a:t>
            </a:r>
            <a:r>
              <a:rPr lang="zh-CN" altLang="en-US" sz="1800" b="1" strike="noStrike" noProof="1">
                <a:solidFill>
                  <a:srgbClr val="0000FF"/>
                </a:solidFill>
                <a:latin typeface="黑体" panose="02010600030101010101" pitchFamily="2" charset="-122"/>
                <a:ea typeface="黑体" panose="02010600030101010101" pitchFamily="2" charset="-122"/>
                <a:sym typeface="+mn-ea"/>
              </a:rPr>
              <a:t>不具备轮岗条件的单位应当采用专项审计等控制措施。对轮岗后发现原工作岗位存在失职或违法违纪行为的，应当按国家有关规定追责。 </a:t>
            </a:r>
            <a:endParaRPr lang="zh-CN" altLang="en-US" sz="1800" b="1" strike="noStrike" noProof="1">
              <a:solidFill>
                <a:srgbClr val="0000FF"/>
              </a:solidFill>
              <a:latin typeface="黑体" panose="02010600030101010101" pitchFamily="2" charset="-122"/>
              <a:ea typeface="黑体" panose="02010600030101010101" pitchFamily="2" charset="-122"/>
            </a:endParaRPr>
          </a:p>
          <a:p>
            <a:pPr fontAlgn="base"/>
            <a:endParaRPr lang="zh-CN" altLang="en-US" strike="noStrike" noProof="1"/>
          </a:p>
        </p:txBody>
      </p:sp>
      <p:sp>
        <p:nvSpPr>
          <p:cNvPr id="6041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56</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a:p>
        </p:txBody>
      </p:sp>
      <p:sp>
        <p:nvSpPr>
          <p:cNvPr id="3" name="内容占位符 2"/>
          <p:cNvSpPr>
            <a:spLocks noGrp="1"/>
          </p:cNvSpPr>
          <p:nvPr>
            <p:ph idx="1"/>
          </p:nvPr>
        </p:nvSpPr>
        <p:spPr>
          <a:xfrm>
            <a:off x="250825" y="1052513"/>
            <a:ext cx="8642350" cy="5256213"/>
          </a:xfrm>
        </p:spPr>
        <p:txBody>
          <a:bodyPr/>
          <a:lstStyle/>
          <a:p>
            <a:pPr indent="0" algn="l" fontAlgn="base">
              <a:lnSpc>
                <a:spcPct val="110000"/>
              </a:lnSpc>
            </a:pPr>
            <a:r>
              <a:rPr lang="en-US" altLang="zh-CN" sz="2000" b="1" strike="noStrike" noProof="1">
                <a:solidFill>
                  <a:srgbClr val="FF3300"/>
                </a:solidFill>
                <a:latin typeface="黑体" panose="02010600030101010101" pitchFamily="2" charset="-122"/>
                <a:ea typeface="黑体" panose="02010600030101010101" pitchFamily="2" charset="-122"/>
                <a:sym typeface="+mn-ea"/>
              </a:rPr>
              <a:t>   </a:t>
            </a:r>
            <a:r>
              <a:rPr lang="zh-CN" altLang="en-US" sz="2000" b="1" strike="noStrike" noProof="1">
                <a:solidFill>
                  <a:srgbClr val="FF3300"/>
                </a:solidFill>
                <a:latin typeface="黑体" panose="02010600030101010101" pitchFamily="2" charset="-122"/>
                <a:ea typeface="黑体" panose="02010600030101010101" pitchFamily="2" charset="-122"/>
                <a:sym typeface="+mn-ea"/>
              </a:rPr>
              <a:t>（三）建立内控报告制度，促进内控信息公开。</a:t>
            </a:r>
            <a:endParaRPr lang="zh-CN" altLang="en-US" sz="2000" b="1" strike="noStrike" noProof="1">
              <a:solidFill>
                <a:srgbClr val="FF3300"/>
              </a:solidFill>
              <a:latin typeface="黑体" panose="02010600030101010101" pitchFamily="2" charset="-122"/>
              <a:ea typeface="黑体" panose="02010600030101010101" pitchFamily="2" charset="-122"/>
            </a:endParaRPr>
          </a:p>
          <a:p>
            <a:pPr indent="0" algn="l" fontAlgn="base">
              <a:lnSpc>
                <a:spcPct val="110000"/>
              </a:lnSpc>
            </a:pPr>
            <a:r>
              <a:rPr lang="zh-CN" altLang="en-US" sz="2000" b="1" strike="noStrike" noProof="1">
                <a:solidFill>
                  <a:srgbClr val="FF3300"/>
                </a:solidFill>
                <a:latin typeface="黑体" panose="02010600030101010101" pitchFamily="2" charset="-122"/>
                <a:ea typeface="黑体" panose="02010600030101010101" pitchFamily="2" charset="-122"/>
                <a:sym typeface="+mn-ea"/>
              </a:rPr>
              <a:t>    </a:t>
            </a:r>
            <a:r>
              <a:rPr lang="zh-CN" altLang="en-US" sz="2000" strike="noStrike" noProof="1">
                <a:latin typeface="黑体" panose="02010600030101010101" pitchFamily="2" charset="-122"/>
                <a:ea typeface="黑体" panose="02010600030101010101" pitchFamily="2" charset="-122"/>
                <a:sym typeface="+mn-ea"/>
              </a:rPr>
              <a:t>单位内部控制自我评价情况应当作为部门决算报告和财务报告的重要组成内容进行报告。积极推进内部控制信息公开，通过面向单位内部和外部定期公开内部控制相关信息，逐步建立规范有序、及时可靠的内部控制信息公开机制，更好发挥信息公开对内部控制建设的促进和监督作用。</a:t>
            </a:r>
            <a:endParaRPr lang="zh-CN" altLang="en-US" sz="2000" strike="noStrike" noProof="1">
              <a:latin typeface="黑体" panose="02010600030101010101" pitchFamily="2" charset="-122"/>
              <a:ea typeface="黑体" panose="02010600030101010101" pitchFamily="2" charset="-122"/>
            </a:endParaRPr>
          </a:p>
          <a:p>
            <a:pPr indent="0" algn="l" fontAlgn="base">
              <a:lnSpc>
                <a:spcPct val="110000"/>
              </a:lnSpc>
            </a:pPr>
            <a:r>
              <a:rPr lang="zh-CN" altLang="en-US" sz="2000" strike="noStrike" noProof="1">
                <a:latin typeface="黑体" panose="02010600030101010101" pitchFamily="2" charset="-122"/>
                <a:ea typeface="黑体" panose="02010600030101010101" pitchFamily="2" charset="-122"/>
                <a:sym typeface="+mn-ea"/>
              </a:rPr>
              <a:t>　</a:t>
            </a:r>
            <a:r>
              <a:rPr lang="zh-CN" altLang="en-US" sz="2000" strike="noStrike" noProof="1">
                <a:solidFill>
                  <a:srgbClr val="FF3300"/>
                </a:solidFill>
                <a:latin typeface="黑体" panose="02010600030101010101" pitchFamily="2" charset="-122"/>
                <a:ea typeface="黑体" panose="02010600030101010101" pitchFamily="2" charset="-122"/>
                <a:sym typeface="+mn-ea"/>
              </a:rPr>
              <a:t>　</a:t>
            </a:r>
            <a:r>
              <a:rPr lang="zh-CN" altLang="en-US" sz="2000" b="1" strike="noStrike" noProof="1">
                <a:solidFill>
                  <a:srgbClr val="FF3300"/>
                </a:solidFill>
                <a:latin typeface="黑体" panose="02010600030101010101" pitchFamily="2" charset="-122"/>
                <a:ea typeface="黑体" panose="02010600030101010101" pitchFamily="2" charset="-122"/>
                <a:sym typeface="+mn-ea"/>
              </a:rPr>
              <a:t>（四）加强监督检查工作，加大考评问责力度。</a:t>
            </a:r>
            <a:endParaRPr lang="zh-CN" altLang="en-US" sz="2000" b="1" strike="noStrike" noProof="1">
              <a:solidFill>
                <a:srgbClr val="FF3300"/>
              </a:solidFill>
              <a:latin typeface="黑体" panose="02010600030101010101" pitchFamily="2" charset="-122"/>
              <a:ea typeface="黑体" panose="02010600030101010101" pitchFamily="2" charset="-122"/>
            </a:endParaRPr>
          </a:p>
          <a:p>
            <a:pPr indent="0" algn="l" fontAlgn="base">
              <a:lnSpc>
                <a:spcPct val="110000"/>
              </a:lnSpc>
            </a:pPr>
            <a:r>
              <a:rPr lang="zh-CN" altLang="en-US" sz="2000" b="1" strike="noStrike" noProof="1">
                <a:solidFill>
                  <a:srgbClr val="FF3300"/>
                </a:solidFill>
                <a:latin typeface="黑体" panose="02010600030101010101" pitchFamily="2" charset="-122"/>
                <a:ea typeface="黑体" panose="02010600030101010101" pitchFamily="2" charset="-122"/>
                <a:sym typeface="+mn-ea"/>
              </a:rPr>
              <a:t>    </a:t>
            </a:r>
            <a:r>
              <a:rPr lang="zh-CN" altLang="en-US" sz="2000" strike="noStrike" noProof="1">
                <a:latin typeface="黑体" panose="02010600030101010101" pitchFamily="2" charset="-122"/>
                <a:ea typeface="黑体" panose="02010600030101010101" pitchFamily="2" charset="-122"/>
                <a:sym typeface="+mn-ea"/>
              </a:rPr>
              <a:t>单位应当建立健全内部控制的监督检查和自我评价制度，通过日常监督和专项监督，检查内部控制实施过程中存在的突出问题、管理漏洞和薄弱环节，进一步改进和加强内部控制；</a:t>
            </a:r>
            <a:r>
              <a:rPr lang="zh-CN" altLang="en-US" sz="2000" b="1" strike="noStrike" noProof="1">
                <a:solidFill>
                  <a:srgbClr val="FF0000"/>
                </a:solidFill>
                <a:latin typeface="黑体" panose="02010600030101010101" pitchFamily="2" charset="-122"/>
                <a:ea typeface="黑体" panose="02010600030101010101" pitchFamily="2" charset="-122"/>
                <a:sym typeface="+mn-ea"/>
              </a:rPr>
              <a:t>通过自我评价</a:t>
            </a:r>
            <a:r>
              <a:rPr lang="zh-CN" altLang="en-US" sz="2000" strike="noStrike" noProof="1">
                <a:latin typeface="黑体" panose="02010600030101010101" pitchFamily="2" charset="-122"/>
                <a:ea typeface="黑体" panose="02010600030101010101" pitchFamily="2" charset="-122"/>
                <a:sym typeface="+mn-ea"/>
              </a:rPr>
              <a:t>，评估内部控制的全面性、重要性、制衡性、适应性和有效性，进一步改进和完善内部控制。同时，单位</a:t>
            </a:r>
            <a:r>
              <a:rPr lang="zh-CN" altLang="en-US" sz="2000" b="1" strike="noStrike" noProof="1">
                <a:solidFill>
                  <a:srgbClr val="FF0000"/>
                </a:solidFill>
                <a:latin typeface="黑体" panose="02010600030101010101" pitchFamily="2" charset="-122"/>
                <a:ea typeface="黑体" panose="02010600030101010101" pitchFamily="2" charset="-122"/>
                <a:sym typeface="+mn-ea"/>
              </a:rPr>
              <a:t>要将内部监督、自我评价与干部考核、追责问责结合起来，并将内部监督、自我评价结果采取适当的方式予以内部公开</a:t>
            </a:r>
            <a:r>
              <a:rPr lang="zh-CN" altLang="en-US" sz="2000" strike="noStrike" noProof="1">
                <a:latin typeface="黑体" panose="02010600030101010101" pitchFamily="2" charset="-122"/>
                <a:ea typeface="黑体" panose="02010600030101010101" pitchFamily="2" charset="-122"/>
                <a:sym typeface="+mn-ea"/>
              </a:rPr>
              <a:t>，强化自我监督、自我约束的自觉性，促进自我监督、自我约束机制的不断完善。</a:t>
            </a:r>
            <a:endParaRPr lang="zh-CN" altLang="en-US" sz="2000" strike="noStrike" noProof="1">
              <a:latin typeface="黑体" panose="02010600030101010101" pitchFamily="2" charset="-122"/>
              <a:ea typeface="黑体" panose="02010600030101010101" pitchFamily="2" charset="-122"/>
            </a:endParaRPr>
          </a:p>
          <a:p>
            <a:pPr fontAlgn="base"/>
            <a:endParaRPr lang="zh-CN" altLang="en-US" strike="noStrike" noProof="1"/>
          </a:p>
        </p:txBody>
      </p:sp>
      <p:sp>
        <p:nvSpPr>
          <p:cNvPr id="6144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57</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标题 1"/>
          <p:cNvSpPr>
            <a:spLocks noGrp="1"/>
          </p:cNvSpPr>
          <p:nvPr>
            <p:ph type="title"/>
          </p:nvPr>
        </p:nvSpPr>
        <p:spPr/>
        <p:txBody>
          <a:bodyPr anchor="ctr"/>
          <a:lstStyle/>
          <a:p>
            <a:r>
              <a:rPr lang="zh-CN" altLang="en-US" sz="2400" dirty="0">
                <a:sym typeface="黑体" panose="02010600030101010101" pitchFamily="2" charset="-122"/>
              </a:rPr>
              <a:t>关于全面推进行政事业单位内部控制建设的指导意见【摘选】</a:t>
            </a:r>
            <a:endParaRPr lang="zh-CN" altLang="en-US"/>
          </a:p>
        </p:txBody>
      </p:sp>
      <p:sp>
        <p:nvSpPr>
          <p:cNvPr id="62466" name="内容占位符 2"/>
          <p:cNvSpPr>
            <a:spLocks noGrp="1"/>
          </p:cNvSpPr>
          <p:nvPr>
            <p:ph idx="1"/>
          </p:nvPr>
        </p:nvSpPr>
        <p:spPr/>
        <p:txBody>
          <a:bodyPr anchor="t"/>
          <a:lstStyle/>
          <a:p>
            <a:pPr indent="0"/>
            <a:r>
              <a:rPr lang="zh-CN" altLang="en-US" sz="2200" b="1" dirty="0">
                <a:sym typeface="黑体" panose="02010600030101010101" pitchFamily="2" charset="-122"/>
              </a:rPr>
              <a:t>三、保障措施</a:t>
            </a:r>
            <a:endParaRPr lang="zh-CN" altLang="en-US" sz="2200" dirty="0"/>
          </a:p>
          <a:p>
            <a:pPr indent="0"/>
            <a:r>
              <a:rPr lang="zh-CN" altLang="en-US" sz="2200" dirty="0">
                <a:sym typeface="黑体" panose="02010600030101010101" pitchFamily="2" charset="-122"/>
              </a:rPr>
              <a:t>　　</a:t>
            </a:r>
            <a:r>
              <a:rPr lang="zh-CN" altLang="en-US" sz="2200" b="1" dirty="0">
                <a:solidFill>
                  <a:srgbClr val="FF3300"/>
                </a:solidFill>
                <a:sym typeface="黑体" panose="02010600030101010101" pitchFamily="2" charset="-122"/>
              </a:rPr>
              <a:t>（一）加强组织领导。</a:t>
            </a:r>
          </a:p>
          <a:p>
            <a:pPr indent="0"/>
            <a:r>
              <a:rPr lang="zh-CN" altLang="en-US" sz="2200" b="1" dirty="0">
                <a:solidFill>
                  <a:srgbClr val="FF3300"/>
                </a:solidFill>
                <a:sym typeface="黑体" panose="02010600030101010101" pitchFamily="2" charset="-122"/>
              </a:rPr>
              <a:t>     </a:t>
            </a:r>
            <a:r>
              <a:rPr lang="zh-CN" altLang="en-US" sz="2200" dirty="0">
                <a:sym typeface="黑体" panose="02010600030101010101" pitchFamily="2" charset="-122"/>
              </a:rPr>
              <a:t>各地区、各部门要把制约内部权力运行、强化内部控制，作为当前和今后一个时期的重要工作来抓，切实加强对单位内部控制建设的组织领导，建立健全由财政、审计、监察等部门参与的协调机制，协同推进内部控制建设和监督检查工作。</a:t>
            </a:r>
            <a:r>
              <a:rPr lang="zh-CN" altLang="en-US" sz="2200" dirty="0">
                <a:solidFill>
                  <a:schemeClr val="hlink"/>
                </a:solidFill>
                <a:sym typeface="黑体" panose="02010600030101010101" pitchFamily="2" charset="-122"/>
              </a:rPr>
              <a:t>同时，积极探索建立单位</a:t>
            </a:r>
            <a:r>
              <a:rPr lang="zh-CN" altLang="en-US" sz="2200" b="1" dirty="0">
                <a:solidFill>
                  <a:srgbClr val="FF3300"/>
                </a:solidFill>
                <a:ea typeface="华文琥珀" pitchFamily="2" charset="-122"/>
                <a:sym typeface="黑体" panose="02010600030101010101" pitchFamily="2" charset="-122"/>
              </a:rPr>
              <a:t>财务报告</a:t>
            </a:r>
            <a:r>
              <a:rPr lang="zh-CN" altLang="en-US" sz="2200" dirty="0">
                <a:solidFill>
                  <a:schemeClr val="hlink"/>
                </a:solidFill>
                <a:sym typeface="黑体" panose="02010600030101010101" pitchFamily="2" charset="-122"/>
              </a:rPr>
              <a:t>内部控制实施情况注册会计师审计制度，</a:t>
            </a:r>
            <a:r>
              <a:rPr lang="zh-CN" altLang="en-US" sz="2200" dirty="0">
                <a:sym typeface="黑体" panose="02010600030101010101" pitchFamily="2" charset="-122"/>
              </a:rPr>
              <a:t>将单位内部控制建设纳入制度化、规范化轨道。</a:t>
            </a:r>
          </a:p>
          <a:p>
            <a:pPr indent="0"/>
            <a:r>
              <a:rPr lang="zh-CN" altLang="en-US" sz="2200" dirty="0">
                <a:sym typeface="黑体" panose="02010600030101010101" pitchFamily="2" charset="-122"/>
              </a:rPr>
              <a:t>     </a:t>
            </a:r>
            <a:r>
              <a:rPr lang="en-US" altLang="zh-CN" sz="2200">
                <a:solidFill>
                  <a:srgbClr val="FF3300"/>
                </a:solidFill>
                <a:sym typeface="黑体" panose="02010600030101010101" pitchFamily="2" charset="-122"/>
              </a:rPr>
              <a:t>【</a:t>
            </a:r>
            <a:r>
              <a:rPr lang="zh-CN" altLang="en-US" sz="2200" dirty="0">
                <a:solidFill>
                  <a:srgbClr val="FF3300"/>
                </a:solidFill>
                <a:sym typeface="黑体" panose="02010600030101010101" pitchFamily="2" charset="-122"/>
              </a:rPr>
              <a:t>政府会计制度改革</a:t>
            </a:r>
            <a:r>
              <a:rPr lang="en-US" altLang="zh-CN" sz="2200">
                <a:solidFill>
                  <a:srgbClr val="FF3300"/>
                </a:solidFill>
                <a:sym typeface="黑体" panose="02010600030101010101" pitchFamily="2" charset="-122"/>
              </a:rPr>
              <a:t>2017.1</a:t>
            </a:r>
            <a:r>
              <a:rPr lang="zh-CN" altLang="en-US" sz="2200">
                <a:solidFill>
                  <a:srgbClr val="FF3300"/>
                </a:solidFill>
                <a:sym typeface="黑体" panose="02010600030101010101" pitchFamily="2" charset="-122"/>
              </a:rPr>
              <a:t>执行，权责发生制、绩效考评</a:t>
            </a:r>
            <a:r>
              <a:rPr lang="en-US" altLang="zh-CN" sz="2200">
                <a:solidFill>
                  <a:srgbClr val="FF3300"/>
                </a:solidFill>
                <a:sym typeface="黑体" panose="02010600030101010101" pitchFamily="2" charset="-122"/>
              </a:rPr>
              <a:t>】</a:t>
            </a:r>
            <a:endParaRPr lang="en-US" altLang="zh-CN" sz="2200">
              <a:solidFill>
                <a:srgbClr val="FF3300"/>
              </a:solidFill>
            </a:endParaRPr>
          </a:p>
          <a:p>
            <a:pPr indent="0"/>
            <a:r>
              <a:rPr lang="zh-CN" altLang="en-US" sz="2200" dirty="0">
                <a:sym typeface="黑体" panose="02010600030101010101" pitchFamily="2" charset="-122"/>
              </a:rPr>
              <a:t>　　</a:t>
            </a:r>
          </a:p>
        </p:txBody>
      </p:sp>
      <p:sp>
        <p:nvSpPr>
          <p:cNvPr id="6246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58</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1"/>
          <p:cNvSpPr>
            <a:spLocks noGrp="1"/>
          </p:cNvSpPr>
          <p:nvPr>
            <p:ph type="title"/>
          </p:nvPr>
        </p:nvSpPr>
        <p:spPr/>
        <p:txBody>
          <a:bodyPr anchor="ctr"/>
          <a:lstStyle/>
          <a:p>
            <a:r>
              <a:rPr lang="zh-CN" altLang="en-US" sz="2200" dirty="0">
                <a:sym typeface="黑体" panose="02010600030101010101" pitchFamily="2" charset="-122"/>
              </a:rPr>
              <a:t>关于全面推进行政事业单位内部控制建设的指导意见【摘选】</a:t>
            </a:r>
          </a:p>
        </p:txBody>
      </p:sp>
      <p:sp>
        <p:nvSpPr>
          <p:cNvPr id="3" name="内容占位符 2"/>
          <p:cNvSpPr>
            <a:spLocks noGrp="1"/>
          </p:cNvSpPr>
          <p:nvPr>
            <p:ph idx="1"/>
          </p:nvPr>
        </p:nvSpPr>
        <p:spPr>
          <a:xfrm>
            <a:off x="250825" y="1052513"/>
            <a:ext cx="8642350" cy="5256213"/>
          </a:xfrm>
        </p:spPr>
        <p:txBody>
          <a:bodyPr/>
          <a:lstStyle/>
          <a:p>
            <a:pPr indent="0" algn="l" fontAlgn="base"/>
            <a:r>
              <a:rPr lang="zh-CN" altLang="en-US" sz="2200" b="1" strike="noStrike" noProof="1">
                <a:ea typeface="黑体" panose="02010600030101010101" pitchFamily="2" charset="-122"/>
                <a:sym typeface="+mn-ea"/>
              </a:rPr>
              <a:t>三、保障措施</a:t>
            </a:r>
            <a:endParaRPr lang="zh-CN" altLang="en-US" sz="2200" strike="noStrike" noProof="1">
              <a:ea typeface="黑体" panose="02010600030101010101" pitchFamily="2" charset="-122"/>
            </a:endParaRPr>
          </a:p>
          <a:p>
            <a:pPr indent="0" algn="l" fontAlgn="base"/>
            <a:r>
              <a:rPr lang="zh-CN" altLang="en-US" sz="2200" strike="noStrike" noProof="1">
                <a:ea typeface="黑体" panose="02010600030101010101" pitchFamily="2" charset="-122"/>
                <a:sym typeface="+mn-ea"/>
              </a:rPr>
              <a:t>　　</a:t>
            </a:r>
            <a:r>
              <a:rPr lang="zh-CN" altLang="en-US" sz="2400" b="1" strike="noStrike" noProof="1">
                <a:solidFill>
                  <a:srgbClr val="FF3300"/>
                </a:solidFill>
                <a:ea typeface="黑体" panose="02010600030101010101" pitchFamily="2" charset="-122"/>
                <a:sym typeface="+mn-ea"/>
              </a:rPr>
              <a:t>（二）抓好贯彻落实。</a:t>
            </a:r>
          </a:p>
          <a:p>
            <a:pPr indent="0" algn="l" fontAlgn="base"/>
            <a:r>
              <a:rPr lang="zh-CN" altLang="en-US" sz="2400" b="1" strike="noStrike" noProof="1">
                <a:solidFill>
                  <a:srgbClr val="FF3300"/>
                </a:solidFill>
                <a:ea typeface="黑体" panose="02010600030101010101" pitchFamily="2" charset="-122"/>
                <a:sym typeface="+mn-ea"/>
              </a:rPr>
              <a:t>     </a:t>
            </a:r>
            <a:r>
              <a:rPr lang="zh-CN" altLang="en-US" sz="2400" strike="noStrike" noProof="1">
                <a:ea typeface="黑体" panose="02010600030101010101" pitchFamily="2" charset="-122"/>
                <a:sym typeface="+mn-ea"/>
              </a:rPr>
              <a:t>单位主要负责人应当主持制定工作方案，明确工作分工，配备工作人员，健全工作机制，充分利用信息化手段，组织、推动本单位内部控制建设，并对建立与实施内部控制的有效性承担领导责任。</a:t>
            </a:r>
          </a:p>
          <a:p>
            <a:pPr indent="0" algn="l" fontAlgn="base"/>
            <a:r>
              <a:rPr lang="zh-CN" altLang="en-US" sz="2400" b="1" strike="noStrike" noProof="1">
                <a:solidFill>
                  <a:srgbClr val="FF3300"/>
                </a:solidFill>
                <a:latin typeface="黑体" panose="02010600030101010101" pitchFamily="2" charset="-122"/>
                <a:ea typeface="黑体" panose="02010600030101010101" pitchFamily="2" charset="-122"/>
                <a:sym typeface="+mn-ea"/>
              </a:rPr>
              <a:t>    （三）强化督导检查。</a:t>
            </a:r>
            <a:endParaRPr lang="zh-CN" altLang="en-US" sz="2400" b="1" strike="noStrike" noProof="1">
              <a:solidFill>
                <a:srgbClr val="FF3300"/>
              </a:solidFill>
              <a:latin typeface="黑体" panose="02010600030101010101" pitchFamily="2" charset="-122"/>
              <a:ea typeface="黑体" panose="02010600030101010101" pitchFamily="2" charset="-122"/>
            </a:endParaRPr>
          </a:p>
          <a:p>
            <a:pPr indent="0" algn="l" fontAlgn="base"/>
            <a:r>
              <a:rPr lang="zh-CN" altLang="en-US" sz="2400" b="1" strike="noStrike" noProof="1">
                <a:solidFill>
                  <a:srgbClr val="FF3300"/>
                </a:solidFill>
                <a:latin typeface="黑体" panose="02010600030101010101" pitchFamily="2" charset="-122"/>
                <a:ea typeface="黑体" panose="02010600030101010101" pitchFamily="2" charset="-122"/>
                <a:sym typeface="+mn-ea"/>
              </a:rPr>
              <a:t>    </a:t>
            </a:r>
            <a:r>
              <a:rPr lang="zh-CN" altLang="en-US" sz="2400" strike="noStrike" noProof="1">
                <a:latin typeface="黑体" panose="02010600030101010101" pitchFamily="2" charset="-122"/>
                <a:ea typeface="黑体" panose="02010600030101010101" pitchFamily="2" charset="-122"/>
                <a:sym typeface="+mn-ea"/>
              </a:rPr>
              <a:t>各级财政部门要加强对单位内部控制建立与实施情况的监督检查，公开监督检查结果，</a:t>
            </a:r>
            <a:r>
              <a:rPr lang="zh-CN" altLang="en-US" sz="2400" strike="noStrike" noProof="1">
                <a:solidFill>
                  <a:srgbClr val="0000FF"/>
                </a:solidFill>
                <a:latin typeface="黑体" panose="02010600030101010101" pitchFamily="2" charset="-122"/>
                <a:ea typeface="黑体" panose="02010600030101010101" pitchFamily="2" charset="-122"/>
                <a:sym typeface="+mn-ea"/>
              </a:rPr>
              <a:t>并将监督检查结果、内部控制自我评价情况和注册会计师审计情况作为安排财政预算、实施预算绩效评价与中期财政规划的参考依据。</a:t>
            </a:r>
            <a:r>
              <a:rPr lang="zh-CN" altLang="en-US" sz="2400" strike="noStrike" noProof="1">
                <a:latin typeface="黑体" panose="02010600030101010101" pitchFamily="2" charset="-122"/>
                <a:ea typeface="黑体" panose="02010600030101010101" pitchFamily="2" charset="-122"/>
                <a:sym typeface="+mn-ea"/>
              </a:rPr>
              <a:t>同时，</a:t>
            </a:r>
            <a:r>
              <a:rPr lang="zh-CN" altLang="en-US" sz="2400" strike="noStrike" noProof="1">
                <a:solidFill>
                  <a:schemeClr val="hlink"/>
                </a:solidFill>
                <a:latin typeface="黑体" panose="02010600030101010101" pitchFamily="2" charset="-122"/>
                <a:ea typeface="黑体" panose="02010600030101010101" pitchFamily="2" charset="-122"/>
                <a:sym typeface="+mn-ea"/>
              </a:rPr>
              <a:t>加强与</a:t>
            </a:r>
            <a:r>
              <a:rPr lang="zh-CN" altLang="en-US" sz="2400" strike="noStrike" noProof="1">
                <a:solidFill>
                  <a:srgbClr val="FF0000"/>
                </a:solidFill>
                <a:latin typeface="黑体" panose="02010600030101010101" pitchFamily="2" charset="-122"/>
                <a:ea typeface="黑体" panose="02010600030101010101" pitchFamily="2" charset="-122"/>
                <a:sym typeface="+mn-ea"/>
              </a:rPr>
              <a:t>审计、监察</a:t>
            </a:r>
            <a:r>
              <a:rPr lang="zh-CN" altLang="en-US" sz="2400" strike="noStrike" noProof="1">
                <a:solidFill>
                  <a:schemeClr val="hlink"/>
                </a:solidFill>
                <a:latin typeface="黑体" panose="02010600030101010101" pitchFamily="2" charset="-122"/>
                <a:ea typeface="黑体" panose="02010600030101010101" pitchFamily="2" charset="-122"/>
                <a:sym typeface="+mn-ea"/>
              </a:rPr>
              <a:t>等部门的沟通协调和信息共享，形成监督合力，避免重复检查。</a:t>
            </a:r>
            <a:endParaRPr lang="zh-CN" altLang="en-US" sz="2400" strike="noStrike" noProof="1">
              <a:solidFill>
                <a:schemeClr val="hlink"/>
              </a:solidFill>
              <a:latin typeface="黑体" panose="02010600030101010101" pitchFamily="2" charset="-122"/>
              <a:ea typeface="黑体" panose="02010600030101010101" pitchFamily="2" charset="-122"/>
            </a:endParaRPr>
          </a:p>
          <a:p>
            <a:pPr indent="0" algn="l" fontAlgn="base"/>
            <a:endParaRPr lang="zh-CN" altLang="en-US" sz="2400" strike="noStrike" noProof="1">
              <a:ea typeface="黑体" panose="02010600030101010101" pitchFamily="2" charset="-122"/>
            </a:endParaRPr>
          </a:p>
          <a:p>
            <a:pPr fontAlgn="base"/>
            <a:endParaRPr lang="zh-CN" altLang="en-US" strike="noStrike" noProof="1"/>
          </a:p>
        </p:txBody>
      </p:sp>
      <p:sp>
        <p:nvSpPr>
          <p:cNvPr id="6349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59</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1378" name="标题 1381377"/>
          <p:cNvSpPr>
            <a:spLocks noGrp="1"/>
          </p:cNvSpPr>
          <p:nvPr>
            <p:ph type="title"/>
          </p:nvPr>
        </p:nvSpPr>
        <p:spPr/>
        <p:txBody>
          <a:bodyPr lIns="0" tIns="0" rIns="0" bIns="0" anchor="ctr"/>
          <a:lstStyle/>
          <a:p>
            <a:r>
              <a:rPr lang="zh-CN" altLang="en-US" dirty="0"/>
              <a:t>中央单位晒账单引发争议</a:t>
            </a:r>
          </a:p>
        </p:txBody>
      </p:sp>
      <p:sp>
        <p:nvSpPr>
          <p:cNvPr id="1381379" name="文本占位符 1381378"/>
          <p:cNvSpPr>
            <a:spLocks noGrp="1"/>
          </p:cNvSpPr>
          <p:nvPr>
            <p:ph type="body" idx="1"/>
          </p:nvPr>
        </p:nvSpPr>
        <p:spPr/>
        <p:txBody>
          <a:bodyPr lIns="0" tIns="0" rIns="0" bIns="0"/>
          <a:lstStyle/>
          <a:p>
            <a:pPr marL="0" indent="536575"/>
            <a:r>
              <a:rPr lang="zh-CN" altLang="en-US" sz="2800" dirty="0">
                <a:solidFill>
                  <a:srgbClr val="FF0000"/>
                </a:solidFill>
                <a:latin typeface="黑体" panose="02010600030101010101" pitchFamily="2" charset="-122"/>
                <a:ea typeface="黑体" panose="02010600030101010101" pitchFamily="2" charset="-122"/>
              </a:rPr>
              <a:t>住建部</a:t>
            </a:r>
            <a:r>
              <a:rPr lang="zh-CN" altLang="en-US" sz="2800" dirty="0">
                <a:latin typeface="黑体" panose="02010600030101010101" pitchFamily="2" charset="-122"/>
                <a:ea typeface="黑体" panose="02010600030101010101" pitchFamily="2" charset="-122"/>
              </a:rPr>
              <a:t>（住房和城乡建设部），</a:t>
            </a:r>
            <a:r>
              <a:rPr lang="en-US" altLang="zh-CN" sz="2800" dirty="0">
                <a:latin typeface="黑体" panose="02010600030101010101" pitchFamily="2" charset="-122"/>
                <a:ea typeface="黑体" panose="02010600030101010101" pitchFamily="2" charset="-122"/>
              </a:rPr>
              <a:t>2010</a:t>
            </a:r>
            <a:r>
              <a:rPr lang="zh-CN" altLang="en-US" sz="2800" dirty="0">
                <a:latin typeface="黑体" panose="02010600030101010101" pitchFamily="2" charset="-122"/>
                <a:ea typeface="黑体" panose="02010600030101010101" pitchFamily="2" charset="-122"/>
              </a:rPr>
              <a:t>年决算三公经费</a:t>
            </a:r>
            <a:r>
              <a:rPr lang="en-US" altLang="zh-CN" sz="2800" dirty="0">
                <a:latin typeface="黑体" panose="02010600030101010101" pitchFamily="2" charset="-122"/>
                <a:ea typeface="黑体" panose="02010600030101010101" pitchFamily="2" charset="-122"/>
              </a:rPr>
              <a:t>26.07</a:t>
            </a:r>
            <a:r>
              <a:rPr lang="zh-CN" altLang="en-US" sz="2800" dirty="0">
                <a:latin typeface="黑体" panose="02010600030101010101" pitchFamily="2" charset="-122"/>
                <a:ea typeface="黑体" panose="02010600030101010101" pitchFamily="2" charset="-122"/>
              </a:rPr>
              <a:t>万元，</a:t>
            </a:r>
            <a:r>
              <a:rPr lang="en-US" altLang="zh-CN" sz="2800" dirty="0">
                <a:latin typeface="黑体" panose="02010600030101010101" pitchFamily="2" charset="-122"/>
                <a:ea typeface="黑体" panose="02010600030101010101" pitchFamily="2" charset="-122"/>
              </a:rPr>
              <a:t>2011</a:t>
            </a:r>
            <a:r>
              <a:rPr lang="zh-CN" altLang="en-US" sz="2800" dirty="0">
                <a:latin typeface="黑体" panose="02010600030101010101" pitchFamily="2" charset="-122"/>
                <a:ea typeface="黑体" panose="02010600030101010101" pitchFamily="2" charset="-122"/>
              </a:rPr>
              <a:t>年预算</a:t>
            </a:r>
            <a:r>
              <a:rPr lang="en-US" altLang="zh-CN" sz="2800" dirty="0">
                <a:latin typeface="黑体" panose="02010600030101010101" pitchFamily="2" charset="-122"/>
                <a:ea typeface="黑体" panose="02010600030101010101" pitchFamily="2" charset="-122"/>
              </a:rPr>
              <a:t>13.95</a:t>
            </a:r>
            <a:r>
              <a:rPr lang="zh-CN" altLang="en-US" sz="2800" dirty="0">
                <a:latin typeface="黑体" panose="02010600030101010101" pitchFamily="2" charset="-122"/>
                <a:ea typeface="黑体" panose="02010600030101010101" pitchFamily="2" charset="-122"/>
              </a:rPr>
              <a:t>万元。</a:t>
            </a:r>
          </a:p>
          <a:p>
            <a:pPr marL="0" indent="536575"/>
            <a:endParaRPr lang="zh-CN" altLang="en-US" sz="2800" dirty="0">
              <a:latin typeface="黑体" panose="02010600030101010101" pitchFamily="2" charset="-122"/>
              <a:ea typeface="黑体" panose="02010600030101010101" pitchFamily="2" charset="-122"/>
            </a:endParaRPr>
          </a:p>
          <a:p>
            <a:pPr marL="0" indent="536575"/>
            <a:r>
              <a:rPr lang="zh-CN" altLang="en-US" sz="2800" dirty="0">
                <a:solidFill>
                  <a:srgbClr val="FF0000"/>
                </a:solidFill>
                <a:latin typeface="黑体" panose="02010600030101010101" pitchFamily="2" charset="-122"/>
                <a:ea typeface="黑体" panose="02010600030101010101" pitchFamily="2" charset="-122"/>
              </a:rPr>
              <a:t>中科院</a:t>
            </a:r>
            <a:r>
              <a:rPr lang="en-US" altLang="zh-CN" sz="2800" dirty="0">
                <a:latin typeface="黑体" panose="02010600030101010101" pitchFamily="2" charset="-122"/>
                <a:ea typeface="黑体" panose="02010600030101010101" pitchFamily="2" charset="-122"/>
              </a:rPr>
              <a:t>2010</a:t>
            </a:r>
            <a:r>
              <a:rPr lang="zh-CN" altLang="en-US" sz="2800" dirty="0">
                <a:latin typeface="黑体" panose="02010600030101010101" pitchFamily="2" charset="-122"/>
                <a:ea typeface="黑体" panose="02010600030101010101" pitchFamily="2" charset="-122"/>
              </a:rPr>
              <a:t>年公务接待费用</a:t>
            </a:r>
            <a:r>
              <a:rPr lang="en-US" altLang="zh-CN" sz="2800" dirty="0">
                <a:latin typeface="黑体" panose="02010600030101010101" pitchFamily="2" charset="-122"/>
                <a:ea typeface="黑体" panose="02010600030101010101" pitchFamily="2" charset="-122"/>
              </a:rPr>
              <a:t>9995</a:t>
            </a:r>
            <a:r>
              <a:rPr lang="zh-CN" altLang="en-US" sz="2800" dirty="0">
                <a:latin typeface="黑体" panose="02010600030101010101" pitchFamily="2" charset="-122"/>
                <a:ea typeface="黑体" panose="02010600030101010101" pitchFamily="2" charset="-122"/>
              </a:rPr>
              <a:t>万元，平均每天</a:t>
            </a:r>
            <a:r>
              <a:rPr lang="en-US" altLang="zh-CN" sz="2800" dirty="0">
                <a:latin typeface="黑体" panose="02010600030101010101" pitchFamily="2" charset="-122"/>
                <a:ea typeface="黑体" panose="02010600030101010101" pitchFamily="2" charset="-122"/>
              </a:rPr>
              <a:t>27</a:t>
            </a:r>
            <a:r>
              <a:rPr lang="zh-CN" altLang="en-US" sz="2800" dirty="0">
                <a:latin typeface="黑体" panose="02010600030101010101" pitchFamily="2" charset="-122"/>
                <a:ea typeface="黑体" panose="02010600030101010101" pitchFamily="2" charset="-122"/>
              </a:rPr>
              <a:t>万元，比住建部全年三公经费还多</a:t>
            </a:r>
            <a:r>
              <a:rPr lang="en-US" altLang="zh-CN" sz="2800" dirty="0">
                <a:latin typeface="黑体" panose="02010600030101010101" pitchFamily="2" charset="-122"/>
                <a:ea typeface="黑体" panose="02010600030101010101" pitchFamily="2" charset="-122"/>
              </a:rPr>
              <a:t>1</a:t>
            </a:r>
            <a:r>
              <a:rPr lang="zh-CN" altLang="en-US" sz="2800" dirty="0">
                <a:latin typeface="黑体" panose="02010600030101010101" pitchFamily="2" charset="-122"/>
                <a:ea typeface="黑体" panose="02010600030101010101" pitchFamily="2" charset="-122"/>
              </a:rPr>
              <a:t>万元。</a:t>
            </a:r>
          </a:p>
          <a:p>
            <a:pPr marL="0" indent="536575"/>
            <a:endParaRPr lang="zh-CN" altLang="en-US" sz="2800" b="1" dirty="0">
              <a:solidFill>
                <a:schemeClr val="hlink"/>
              </a:solidFill>
              <a:latin typeface="黑体" panose="02010600030101010101" pitchFamily="2" charset="-122"/>
              <a:ea typeface="黑体" panose="02010600030101010101" pitchFamily="2" charset="-122"/>
            </a:endParaRPr>
          </a:p>
          <a:p>
            <a:pPr marL="0" indent="536575"/>
            <a:r>
              <a:rPr lang="zh-CN" altLang="en-US" sz="2800" b="1" dirty="0">
                <a:solidFill>
                  <a:schemeClr val="hlink"/>
                </a:solidFill>
                <a:latin typeface="黑体" panose="02010600030101010101" pitchFamily="2" charset="-122"/>
                <a:ea typeface="黑体" panose="02010600030101010101" pitchFamily="2" charset="-122"/>
              </a:rPr>
              <a:t>一个是天天在太空聚餐，一个是吃喝有房地产埋单。</a:t>
            </a:r>
          </a:p>
        </p:txBody>
      </p:sp>
      <p:sp>
        <p:nvSpPr>
          <p:cNvPr id="2" name="灯片编号占位符 1"/>
          <p:cNvSpPr>
            <a:spLocks noGrp="1"/>
          </p:cNvSpPr>
          <p:nvPr>
            <p:ph type="sldNum" sz="quarter" idx="12"/>
          </p:nvPr>
        </p:nvSpPr>
        <p:spPr>
          <a:xfrm>
            <a:off x="4067175" y="6491288"/>
            <a:ext cx="4465638" cy="177800"/>
          </a:xfrm>
        </p:spPr>
        <p:txBody>
          <a:bodyPr/>
          <a:lstStyle/>
          <a:p>
            <a:pPr lvl="0">
              <a:buClr>
                <a:schemeClr val="bg1"/>
              </a:buClr>
            </a:pPr>
            <a:r>
              <a:rPr lang="zh-CN" altLang="en-US" dirty="0"/>
              <a:t>周兴荣          </a:t>
            </a:r>
            <a:r>
              <a:rPr lang="en-US" altLang="zh-CN" sz="1000" b="1">
                <a:solidFill>
                  <a:schemeClr val="hlink"/>
                </a:solidFill>
                <a:latin typeface="华文楷体" pitchFamily="2" charset="-122"/>
                <a:ea typeface="华文楷体" pitchFamily="2" charset="-122"/>
                <a:sym typeface="Wingdings" panose="05000000000000000000" pitchFamily="2" charset="2"/>
              </a:rPr>
              <a:t></a:t>
            </a:r>
            <a:r>
              <a:rPr lang="en-US" altLang="zh-CN" sz="1000" b="1" dirty="0">
                <a:solidFill>
                  <a:schemeClr val="hlink"/>
                </a:solidFill>
                <a:latin typeface="华文楷体" pitchFamily="2" charset="-122"/>
                <a:ea typeface="华文楷体" pitchFamily="2" charset="-122"/>
              </a:rPr>
              <a:t> </a:t>
            </a:r>
            <a:fld id="{9A0DB2DC-4C9A-4742-B13C-FB6460FD3503}" type="slidenum">
              <a:rPr lang="zh-CN" altLang="en-US" sz="1000" b="1" dirty="0">
                <a:solidFill>
                  <a:schemeClr val="hlink"/>
                </a:solidFill>
                <a:latin typeface="华文楷体" pitchFamily="2" charset="-122"/>
                <a:ea typeface="华文楷体" pitchFamily="2" charset="-122"/>
              </a:rPr>
              <a:t>6</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381379">
                                            <p:txEl>
                                              <p:pRg st="0" end="0"/>
                                            </p:txEl>
                                          </p:spTgt>
                                        </p:tgtEl>
                                        <p:attrNameLst>
                                          <p:attrName>style.visibility</p:attrName>
                                        </p:attrNameLst>
                                      </p:cBhvr>
                                      <p:to>
                                        <p:strVal val="visible"/>
                                      </p:to>
                                    </p:set>
                                    <p:animEffect transition="in" filter="diamond(in)">
                                      <p:cBhvr>
                                        <p:cTn id="7" dur="2000"/>
                                        <p:tgtEl>
                                          <p:spTgt spid="138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381379">
                                            <p:txEl>
                                              <p:charRg st="96" end="120"/>
                                            </p:txEl>
                                          </p:spTgt>
                                        </p:tgtEl>
                                        <p:attrNameLst>
                                          <p:attrName>style.visibility</p:attrName>
                                        </p:attrNameLst>
                                      </p:cBhvr>
                                      <p:to>
                                        <p:strVal val="visible"/>
                                      </p:to>
                                    </p:set>
                                    <p:animEffect transition="in" filter="diamond(in)">
                                      <p:cBhvr>
                                        <p:cTn id="12" dur="2000"/>
                                        <p:tgtEl>
                                          <p:spTgt spid="1381379">
                                            <p:txEl>
                                              <p:charRg st="96" end="12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381379">
                                            <p:txEl>
                                              <p:charRg st="3" end="3"/>
                                            </p:txEl>
                                          </p:spTgt>
                                        </p:tgtEl>
                                        <p:attrNameLst>
                                          <p:attrName>style.visibility</p:attrName>
                                        </p:attrNameLst>
                                      </p:cBhvr>
                                      <p:to>
                                        <p:strVal val="visible"/>
                                      </p:to>
                                    </p:set>
                                    <p:animEffect transition="in" filter="diamond(in)">
                                      <p:cBhvr>
                                        <p:cTn id="17" dur="2000"/>
                                        <p:tgtEl>
                                          <p:spTgt spid="1381379">
                                            <p:txEl>
                                              <p:char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1"/>
          <p:cNvSpPr>
            <a:spLocks noGrp="1"/>
          </p:cNvSpPr>
          <p:nvPr>
            <p:ph type="title"/>
          </p:nvPr>
        </p:nvSpPr>
        <p:spPr/>
        <p:txBody>
          <a:bodyPr anchor="ctr"/>
          <a:lstStyle/>
          <a:p>
            <a:r>
              <a:rPr lang="zh-CN" altLang="en-US" sz="2200" dirty="0">
                <a:sym typeface="黑体" panose="02010600030101010101" pitchFamily="2" charset="-122"/>
              </a:rPr>
              <a:t>关于全面推进行政事业单位内部控制建设的指导意见【摘选】</a:t>
            </a:r>
          </a:p>
        </p:txBody>
      </p:sp>
      <p:sp>
        <p:nvSpPr>
          <p:cNvPr id="3" name="内容占位符 2"/>
          <p:cNvSpPr>
            <a:spLocks noGrp="1"/>
          </p:cNvSpPr>
          <p:nvPr>
            <p:ph idx="1"/>
          </p:nvPr>
        </p:nvSpPr>
        <p:spPr>
          <a:xfrm>
            <a:off x="250825" y="1052513"/>
            <a:ext cx="8642350" cy="5256213"/>
          </a:xfrm>
        </p:spPr>
        <p:txBody>
          <a:bodyPr/>
          <a:lstStyle/>
          <a:p>
            <a:pPr indent="0" algn="l" fontAlgn="base"/>
            <a:r>
              <a:rPr lang="en-US" altLang="zh-CN" sz="2200" b="1" strike="noStrike" noProof="1">
                <a:solidFill>
                  <a:srgbClr val="FF3300"/>
                </a:solidFill>
                <a:latin typeface="黑体" panose="02010600030101010101" pitchFamily="2" charset="-122"/>
                <a:ea typeface="黑体" panose="02010600030101010101" pitchFamily="2" charset="-122"/>
                <a:sym typeface="+mn-ea"/>
              </a:rPr>
              <a:t>   </a:t>
            </a:r>
            <a:r>
              <a:rPr lang="zh-CN" altLang="en-US" sz="2400" b="1" strike="noStrike" noProof="1">
                <a:solidFill>
                  <a:srgbClr val="FF3300"/>
                </a:solidFill>
                <a:latin typeface="黑体" panose="02010600030101010101" pitchFamily="2" charset="-122"/>
                <a:ea typeface="黑体" panose="02010600030101010101" pitchFamily="2" charset="-122"/>
                <a:sym typeface="+mn-ea"/>
              </a:rPr>
              <a:t> （四）深入宣传教育。</a:t>
            </a:r>
            <a:endParaRPr lang="zh-CN" altLang="en-US" sz="2800" b="1" strike="noStrike" noProof="1">
              <a:solidFill>
                <a:srgbClr val="FF3300"/>
              </a:solidFill>
              <a:latin typeface="黑体" panose="02010600030101010101" pitchFamily="2" charset="-122"/>
              <a:ea typeface="黑体" panose="02010600030101010101" pitchFamily="2" charset="-122"/>
              <a:sym typeface="+mn-ea"/>
            </a:endParaRPr>
          </a:p>
          <a:p>
            <a:pPr indent="0" algn="l" fontAlgn="base"/>
            <a:r>
              <a:rPr lang="zh-CN" altLang="en-US" sz="2400" b="1" strike="noStrike" noProof="1">
                <a:solidFill>
                  <a:srgbClr val="FF3300"/>
                </a:solidFill>
                <a:latin typeface="黑体" panose="02010600030101010101" pitchFamily="2" charset="-122"/>
                <a:ea typeface="黑体" panose="02010600030101010101" pitchFamily="2" charset="-122"/>
                <a:sym typeface="+mn-ea"/>
              </a:rPr>
              <a:t>    </a:t>
            </a:r>
            <a:r>
              <a:rPr lang="zh-CN" altLang="en-US" sz="2400" strike="noStrike" noProof="1">
                <a:latin typeface="黑体" panose="02010600030101010101" pitchFamily="2" charset="-122"/>
                <a:ea typeface="黑体" panose="02010600030101010101" pitchFamily="2" charset="-122"/>
                <a:sym typeface="+mn-ea"/>
              </a:rPr>
              <a:t>各地区、各部门、各单位要加大宣传教育力度，广泛宣传制约内部权力运行、强化内部控制的必要性和紧迫性，广泛宣传相关先进经验和典型做法，引导单位广大干部职工自觉提高风险防范和抵制权力滥用意识，确保权力规范有序运行。</a:t>
            </a:r>
          </a:p>
          <a:p>
            <a:pPr indent="0" algn="l" fontAlgn="base"/>
            <a:r>
              <a:rPr lang="zh-CN" altLang="en-US" sz="2400" strike="noStrike" noProof="1">
                <a:latin typeface="黑体" panose="02010600030101010101" pitchFamily="2" charset="-122"/>
                <a:ea typeface="黑体" panose="02010600030101010101" pitchFamily="2" charset="-122"/>
                <a:sym typeface="+mn-ea"/>
              </a:rPr>
              <a:t>    同时，要加强对单位领导干部和工作人员有关制约内部权力运行、强化内部控制方面的教育培训，为全面推进行政事业单位内部控制建设营造良好的环境和氛围。</a:t>
            </a:r>
          </a:p>
          <a:p>
            <a:pPr fontAlgn="base"/>
            <a:endParaRPr lang="zh-CN" altLang="en-US" sz="2400" strike="noStrike" noProof="1">
              <a:latin typeface="黑体" panose="02010600030101010101" pitchFamily="2" charset="-122"/>
              <a:ea typeface="黑体" panose="02010600030101010101" pitchFamily="2" charset="-122"/>
              <a:sym typeface="+mn-ea"/>
            </a:endParaRPr>
          </a:p>
        </p:txBody>
      </p:sp>
      <p:sp>
        <p:nvSpPr>
          <p:cNvPr id="6451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60</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39" name=" 339">
            <a:hlinkClick r:id="rId2" action="ppaction://hlinksldjump"/>
          </p:cNvPr>
          <p:cNvSpPr/>
          <p:nvPr/>
        </p:nvSpPr>
        <p:spPr>
          <a:xfrm rot="180000">
            <a:off x="8233410" y="305435"/>
            <a:ext cx="506730" cy="366395"/>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00B050"/>
          </a:solidFill>
          <a:ln w="9525" cap="flat" cmpd="sng" algn="ctr">
            <a:solidFill>
              <a:srgbClr val="00B050"/>
            </a:solidFill>
            <a:prstDash val="solid"/>
          </a:ln>
          <a:effectLst>
            <a:outerShdw blurRad="40000" dist="23000" dir="5400000" rotWithShape="0">
              <a:srgbClr val="000000">
                <a:alpha val="35000"/>
              </a:srgbClr>
            </a:outerShdw>
          </a:effectLst>
        </p:spPr>
        <p:style>
          <a:lnRef idx="1">
            <a:srgbClr val="174579"/>
          </a:lnRef>
          <a:fillRef idx="3">
            <a:srgbClr val="174579"/>
          </a:fillRef>
          <a:effectRef idx="2">
            <a:srgbClr val="174579"/>
          </a:effectRef>
          <a:fontRef idx="minor">
            <a:srgbClr val="FFFFFF"/>
          </a:fontRef>
        </p:style>
        <p:txBody>
          <a:bodyPr anchor="ct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1" nodeType="afterEffect">
                                  <p:stCondLst>
                                    <p:cond delay="0"/>
                                  </p:stCondLst>
                                  <p:endCondLst>
                                    <p:cond evt="onNext" delay="0">
                                      <p:tgtEl>
                                        <p:sldTgt/>
                                      </p:tgtEl>
                                    </p:cond>
                                  </p:endCondLst>
                                  <p:childTnLst>
                                    <p:set>
                                      <p:cBhvr>
                                        <p:cTn id="6" dur="1" fill="hold">
                                          <p:stCondLst>
                                            <p:cond delay="0"/>
                                          </p:stCondLst>
                                        </p:cTn>
                                        <p:tgtEl>
                                          <p:spTgt spid="339"/>
                                        </p:tgtEl>
                                        <p:attrNameLst>
                                          <p:attrName>style.visibility</p:attrName>
                                        </p:attrNameLst>
                                      </p:cBhvr>
                                      <p:to>
                                        <p:strVal val="visible"/>
                                      </p:to>
                                    </p:set>
                                    <p:animEffect transition="in" filter="plus(in)">
                                      <p:cBhvr>
                                        <p:cTn id="7" dur="10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animBg="1"/>
      <p:bldP spid="339" grpId="1"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内容占位符 2"/>
          <p:cNvSpPr>
            <a:spLocks noGrp="1"/>
          </p:cNvSpPr>
          <p:nvPr>
            <p:ph idx="1"/>
          </p:nvPr>
        </p:nvSpPr>
        <p:spPr>
          <a:xfrm>
            <a:off x="250825" y="936625"/>
            <a:ext cx="8642350" cy="5461000"/>
          </a:xfrm>
        </p:spPr>
        <p:txBody>
          <a:bodyPr anchor="t"/>
          <a:lstStyle/>
          <a:p>
            <a:r>
              <a:rPr lang="en-US" altLang="zh-CN" sz="2000" b="1" dirty="0">
                <a:solidFill>
                  <a:srgbClr val="0D0D0D"/>
                </a:solidFill>
                <a:sym typeface="黑体" panose="02010600030101010101" pitchFamily="2" charset="-122"/>
              </a:rPr>
              <a:t>1</a:t>
            </a:r>
            <a:r>
              <a:rPr lang="zh-CN" altLang="en-US" sz="2000" b="1" dirty="0">
                <a:solidFill>
                  <a:srgbClr val="0D0D0D"/>
                </a:solidFill>
                <a:sym typeface="黑体" panose="02010600030101010101" pitchFamily="2" charset="-122"/>
              </a:rPr>
              <a:t>. </a:t>
            </a:r>
            <a:r>
              <a:rPr lang="en-US" altLang="zh-CN" sz="2000" b="1">
                <a:solidFill>
                  <a:srgbClr val="FF0000"/>
                </a:solidFill>
                <a:latin typeface="黑体" panose="02010600030101010101" pitchFamily="2" charset="-122"/>
                <a:sym typeface="黑体" panose="02010600030101010101" pitchFamily="2" charset="-122"/>
              </a:rPr>
              <a:t>2014年4月21日</a:t>
            </a:r>
            <a:r>
              <a:rPr lang="zh-CN" altLang="en-US" sz="2000" b="1" dirty="0">
                <a:solidFill>
                  <a:srgbClr val="0D0D0D"/>
                </a:solidFill>
                <a:sym typeface="黑体" panose="02010600030101010101" pitchFamily="2" charset="-122"/>
              </a:rPr>
              <a:t>省财政厅会计处在涿州会计人员服务基地组织全省学习《规范》，</a:t>
            </a:r>
            <a:r>
              <a:rPr lang="en-US" altLang="zh-CN" sz="2000" b="1">
                <a:solidFill>
                  <a:srgbClr val="FF0000"/>
                </a:solidFill>
                <a:latin typeface="黑体" panose="02010600030101010101" pitchFamily="2" charset="-122"/>
                <a:sym typeface="黑体" panose="02010600030101010101" pitchFamily="2" charset="-122"/>
              </a:rPr>
              <a:t>4月23日</a:t>
            </a:r>
            <a:r>
              <a:rPr lang="zh-CN" altLang="en-US" sz="2000" b="1" dirty="0">
                <a:solidFill>
                  <a:srgbClr val="0D0D0D"/>
                </a:solidFill>
                <a:sym typeface="黑体" panose="02010600030101010101" pitchFamily="2" charset="-122"/>
              </a:rPr>
              <a:t>在石家庄再次组织学习。</a:t>
            </a:r>
          </a:p>
          <a:p>
            <a:r>
              <a:rPr lang="en-US" altLang="zh-CN" sz="2000" b="1" dirty="0">
                <a:solidFill>
                  <a:srgbClr val="0D0D0D"/>
                </a:solidFill>
                <a:sym typeface="黑体" panose="02010600030101010101" pitchFamily="2" charset="-122"/>
              </a:rPr>
              <a:t>2</a:t>
            </a:r>
            <a:r>
              <a:rPr lang="zh-CN" altLang="en-US" sz="2000" b="1" dirty="0">
                <a:solidFill>
                  <a:srgbClr val="0D0D0D"/>
                </a:solidFill>
                <a:sym typeface="黑体" panose="02010600030101010101" pitchFamily="2" charset="-122"/>
              </a:rPr>
              <a:t>. </a:t>
            </a:r>
            <a:r>
              <a:rPr lang="en-US" altLang="zh-CN" sz="2000" b="1">
                <a:solidFill>
                  <a:srgbClr val="FF0000"/>
                </a:solidFill>
                <a:latin typeface="黑体" panose="02010600030101010101" pitchFamily="2" charset="-122"/>
                <a:sym typeface="黑体" panose="02010600030101010101" pitchFamily="2" charset="-122"/>
              </a:rPr>
              <a:t>2014年2月至8月</a:t>
            </a:r>
            <a:r>
              <a:rPr lang="zh-CN" altLang="en-US" sz="2000" b="1" dirty="0">
                <a:solidFill>
                  <a:srgbClr val="0D0D0D"/>
                </a:solidFill>
                <a:sym typeface="黑体" panose="02010600030101010101" pitchFamily="2" charset="-122"/>
              </a:rPr>
              <a:t>省财政厅会计处郭处长、齐处长带队到北京市财政局学习取经，并多次召开专家组研讨会，商议如何推进河北省落实推荐行政事业单位内控制度建设。</a:t>
            </a:r>
          </a:p>
          <a:p>
            <a:r>
              <a:rPr lang="en-US" altLang="zh-CN" sz="2000" b="1" dirty="0">
                <a:solidFill>
                  <a:srgbClr val="0D0D0D"/>
                </a:solidFill>
                <a:sym typeface="黑体" panose="02010600030101010101" pitchFamily="2" charset="-122"/>
              </a:rPr>
              <a:t>3. </a:t>
            </a:r>
            <a:r>
              <a:rPr lang="en-US" altLang="zh-CN" sz="2000" b="1">
                <a:solidFill>
                  <a:srgbClr val="FF0000"/>
                </a:solidFill>
                <a:latin typeface="黑体" panose="02010600030101010101" pitchFamily="2" charset="-122"/>
                <a:sym typeface="黑体" panose="02010600030101010101" pitchFamily="2" charset="-122"/>
              </a:rPr>
              <a:t>2014年3</a:t>
            </a:r>
            <a:r>
              <a:rPr lang="zh-CN" altLang="en-US" sz="2000" b="1">
                <a:solidFill>
                  <a:srgbClr val="FF0000"/>
                </a:solidFill>
                <a:latin typeface="黑体" panose="02010600030101010101" pitchFamily="2" charset="-122"/>
                <a:sym typeface="黑体" panose="02010600030101010101" pitchFamily="2" charset="-122"/>
              </a:rPr>
              <a:t>月</a:t>
            </a:r>
            <a:r>
              <a:rPr lang="zh-CN" altLang="en-US" sz="2000" b="1" dirty="0">
                <a:solidFill>
                  <a:srgbClr val="0D0D0D"/>
                </a:solidFill>
                <a:sym typeface="黑体" panose="02010600030101010101" pitchFamily="2" charset="-122"/>
              </a:rPr>
              <a:t>发布 </a:t>
            </a:r>
            <a:r>
              <a:rPr lang="en-US" altLang="en-US" sz="2000" b="1" dirty="0">
                <a:solidFill>
                  <a:srgbClr val="0D0D0D"/>
                </a:solidFill>
                <a:sym typeface="黑体" panose="02010600030101010101" pitchFamily="2" charset="-122"/>
              </a:rPr>
              <a:t>河北省财政厅关于全面实施《行政事业单位内部控制规范（试行）》的通知</a:t>
            </a:r>
            <a:r>
              <a:rPr lang="en-US" altLang="zh-CN" sz="1400" b="1" dirty="0">
                <a:solidFill>
                  <a:srgbClr val="0D0D0D"/>
                </a:solidFill>
                <a:sym typeface="黑体" panose="02010600030101010101" pitchFamily="2" charset="-122"/>
              </a:rPr>
              <a:t>（</a:t>
            </a:r>
            <a:r>
              <a:rPr lang="en-US" altLang="zh-CN" sz="1400" b="1" dirty="0">
                <a:solidFill>
                  <a:srgbClr val="0000FF"/>
                </a:solidFill>
                <a:sym typeface="黑体" panose="02010600030101010101" pitchFamily="2" charset="-122"/>
              </a:rPr>
              <a:t>冀财会[2014]25号</a:t>
            </a:r>
            <a:r>
              <a:rPr lang="en-US" altLang="zh-CN" sz="1400" b="1" dirty="0">
                <a:solidFill>
                  <a:srgbClr val="0D0D0D"/>
                </a:solidFill>
                <a:sym typeface="黑体" panose="02010600030101010101" pitchFamily="2" charset="-122"/>
              </a:rPr>
              <a:t>）</a:t>
            </a:r>
          </a:p>
          <a:p>
            <a:r>
              <a:rPr lang="en-US" altLang="zh-CN" sz="2000" b="1" dirty="0">
                <a:solidFill>
                  <a:srgbClr val="0D0D0D"/>
                </a:solidFill>
                <a:sym typeface="黑体" panose="02010600030101010101" pitchFamily="2" charset="-122"/>
              </a:rPr>
              <a:t>4. 河北省财政厅关于印发《行政事业单位内部控制规范实施工作方案》的通知 （</a:t>
            </a:r>
            <a:r>
              <a:rPr lang="en-US" altLang="zh-CN" sz="1400" b="1" dirty="0">
                <a:solidFill>
                  <a:srgbClr val="0000FF"/>
                </a:solidFill>
                <a:sym typeface="黑体" panose="02010600030101010101" pitchFamily="2" charset="-122"/>
              </a:rPr>
              <a:t>冀财会[2014]26号</a:t>
            </a:r>
            <a:r>
              <a:rPr lang="en-US" altLang="zh-CN" sz="2000" b="1" dirty="0">
                <a:solidFill>
                  <a:srgbClr val="0D0D0D"/>
                </a:solidFill>
                <a:sym typeface="黑体" panose="02010600030101010101" pitchFamily="2" charset="-122"/>
              </a:rPr>
              <a:t>）</a:t>
            </a:r>
          </a:p>
          <a:p>
            <a:r>
              <a:rPr lang="en-US" altLang="zh-CN" sz="2000" b="1" dirty="0">
                <a:solidFill>
                  <a:srgbClr val="0D0D0D"/>
                </a:solidFill>
                <a:sym typeface="黑体" panose="02010600030101010101" pitchFamily="2" charset="-122"/>
              </a:rPr>
              <a:t>5</a:t>
            </a:r>
            <a:r>
              <a:rPr lang="zh-CN" altLang="en-US" sz="2000" b="1" dirty="0">
                <a:solidFill>
                  <a:srgbClr val="0D0D0D"/>
                </a:solidFill>
                <a:sym typeface="黑体" panose="02010600030101010101" pitchFamily="2" charset="-122"/>
              </a:rPr>
              <a:t>. </a:t>
            </a:r>
            <a:r>
              <a:rPr lang="en-US" altLang="zh-CN" sz="2000" b="1">
                <a:solidFill>
                  <a:srgbClr val="FF0000"/>
                </a:solidFill>
                <a:latin typeface="黑体" panose="02010600030101010101" pitchFamily="2" charset="-122"/>
                <a:sym typeface="黑体" panose="02010600030101010101" pitchFamily="2" charset="-122"/>
              </a:rPr>
              <a:t>2015年8月19</a:t>
            </a:r>
            <a:r>
              <a:rPr lang="en-US" altLang="zh-CN" sz="1800" b="1">
                <a:solidFill>
                  <a:srgbClr val="FF0000"/>
                </a:solidFill>
                <a:latin typeface="黑体" panose="02010600030101010101" pitchFamily="2" charset="-122"/>
                <a:sym typeface="黑体" panose="02010600030101010101" pitchFamily="2" charset="-122"/>
              </a:rPr>
              <a:t>日</a:t>
            </a:r>
            <a:r>
              <a:rPr lang="zh-CN" altLang="en-US" sz="1800" b="1" dirty="0">
                <a:solidFill>
                  <a:srgbClr val="0D0D0D"/>
                </a:solidFill>
                <a:sym typeface="黑体" panose="02010600030101010101" pitchFamily="2" charset="-122"/>
              </a:rPr>
              <a:t>省财政厅在北戴河培训中心召开各地市财政局长会议，专项汇报、布置行政事业单位内控推进工作。</a:t>
            </a:r>
          </a:p>
          <a:p>
            <a:r>
              <a:rPr lang="en-US" altLang="zh-CN" sz="2000" b="1" dirty="0">
                <a:solidFill>
                  <a:srgbClr val="0D0D0D"/>
                </a:solidFill>
                <a:sym typeface="黑体" panose="02010600030101010101" pitchFamily="2" charset="-122"/>
              </a:rPr>
              <a:t>6. </a:t>
            </a:r>
            <a:r>
              <a:rPr lang="en-US" altLang="zh-CN" sz="2000" b="1">
                <a:solidFill>
                  <a:srgbClr val="FF0000"/>
                </a:solidFill>
                <a:latin typeface="黑体" panose="02010600030101010101" pitchFamily="2" charset="-122"/>
                <a:sym typeface="黑体" panose="02010600030101010101" pitchFamily="2" charset="-122"/>
              </a:rPr>
              <a:t>2016年3月</a:t>
            </a:r>
            <a:r>
              <a:rPr lang="zh-CN" altLang="en-US" sz="2000" b="1" dirty="0">
                <a:solidFill>
                  <a:srgbClr val="0D0D0D"/>
                </a:solidFill>
                <a:sym typeface="黑体" panose="02010600030101010101" pitchFamily="2" charset="-122"/>
              </a:rPr>
              <a:t> 河北省财政厅关于印发《全面推进行政事业单位内部控制规范建设的指导意见》的通知</a:t>
            </a:r>
            <a:r>
              <a:rPr lang="zh-CN" altLang="en-US" sz="1200" b="1" dirty="0">
                <a:solidFill>
                  <a:srgbClr val="0000FF"/>
                </a:solidFill>
                <a:sym typeface="黑体" panose="02010600030101010101" pitchFamily="2" charset="-122"/>
              </a:rPr>
              <a:t>（冀财会[2016]31号）</a:t>
            </a:r>
            <a:r>
              <a:rPr lang="zh-CN" altLang="en-US" sz="1200" b="1" dirty="0">
                <a:solidFill>
                  <a:srgbClr val="FF0000"/>
                </a:solidFill>
                <a:sym typeface="黑体" panose="02010600030101010101" pitchFamily="2" charset="-122"/>
              </a:rPr>
              <a:t> 【</a:t>
            </a:r>
            <a:r>
              <a:rPr lang="zh-CN" altLang="en-US" sz="1200" b="1" dirty="0">
                <a:solidFill>
                  <a:srgbClr val="FF0000"/>
                </a:solidFill>
                <a:sym typeface="黑体" panose="02010600030101010101" pitchFamily="2" charset="-122"/>
                <a:hlinkClick r:id="rId2" action="ppaction://hlinkfile"/>
              </a:rPr>
              <a:t>对比安徽省</a:t>
            </a:r>
            <a:r>
              <a:rPr lang="zh-CN" altLang="en-US" sz="1200" b="1" dirty="0">
                <a:solidFill>
                  <a:srgbClr val="FF0000"/>
                </a:solidFill>
                <a:sym typeface="黑体" panose="02010600030101010101" pitchFamily="2" charset="-122"/>
              </a:rPr>
              <a:t>】</a:t>
            </a:r>
          </a:p>
          <a:p>
            <a:r>
              <a:rPr lang="en-US" altLang="zh-CN" sz="2000" b="1" dirty="0">
                <a:solidFill>
                  <a:srgbClr val="0D0D0D"/>
                </a:solidFill>
                <a:sym typeface="黑体" panose="02010600030101010101" pitchFamily="2" charset="-122"/>
              </a:rPr>
              <a:t>7. </a:t>
            </a:r>
            <a:r>
              <a:rPr lang="en-US" altLang="zh-CN" sz="2000" b="1">
                <a:solidFill>
                  <a:srgbClr val="FF0000"/>
                </a:solidFill>
                <a:latin typeface="黑体" panose="02010600030101010101" pitchFamily="2" charset="-122"/>
                <a:sym typeface="黑体" panose="02010600030101010101" pitchFamily="2" charset="-122"/>
              </a:rPr>
              <a:t>2016年7月 </a:t>
            </a:r>
            <a:r>
              <a:rPr lang="zh-CN" altLang="en-US" sz="2000" b="1">
                <a:solidFill>
                  <a:srgbClr val="0D0D0D"/>
                </a:solidFill>
                <a:latin typeface="黑体" panose="02010600030101010101" pitchFamily="2" charset="-122"/>
                <a:sym typeface="黑体" panose="02010600030101010101" pitchFamily="2" charset="-122"/>
              </a:rPr>
              <a:t>结合财政部内控基础评价文件精神，再次组织宣讲、推荐内控实施工作</a:t>
            </a:r>
            <a:endParaRPr lang="zh-CN" altLang="en-US" sz="2000" b="1" dirty="0">
              <a:solidFill>
                <a:srgbClr val="0D0D0D"/>
              </a:solidFill>
              <a:latin typeface="黑体" panose="02010600030101010101" pitchFamily="2" charset="-122"/>
              <a:sym typeface="黑体" panose="02010600030101010101" pitchFamily="2" charset="-122"/>
            </a:endParaRPr>
          </a:p>
          <a:p>
            <a:r>
              <a:rPr lang="en-US" altLang="zh-CN" sz="1800" b="1"/>
              <a:t>8.</a:t>
            </a:r>
            <a:r>
              <a:rPr lang="en-US" altLang="zh-CN" sz="1800" b="1">
                <a:solidFill>
                  <a:srgbClr val="FF0000"/>
                </a:solidFill>
              </a:rPr>
              <a:t>2017</a:t>
            </a:r>
            <a:r>
              <a:rPr lang="zh-CN" altLang="en-US" sz="1800" b="1">
                <a:solidFill>
                  <a:srgbClr val="FF0000"/>
                </a:solidFill>
              </a:rPr>
              <a:t>年</a:t>
            </a:r>
            <a:r>
              <a:rPr lang="en-US" altLang="zh-CN" sz="1800" b="1">
                <a:solidFill>
                  <a:srgbClr val="FF0000"/>
                </a:solidFill>
              </a:rPr>
              <a:t>8</a:t>
            </a:r>
            <a:r>
              <a:rPr lang="zh-CN" altLang="en-US" sz="1800" b="1">
                <a:solidFill>
                  <a:srgbClr val="FF0000"/>
                </a:solidFill>
              </a:rPr>
              <a:t>月</a:t>
            </a:r>
            <a:r>
              <a:rPr lang="zh-CN" altLang="en-US" sz="1800" b="1" dirty="0">
                <a:solidFill>
                  <a:srgbClr val="0D0D0D"/>
                </a:solidFill>
                <a:sym typeface="黑体" panose="02010600030101010101" pitchFamily="2" charset="-122"/>
              </a:rPr>
              <a:t>省财政厅</a:t>
            </a:r>
            <a:r>
              <a:rPr lang="zh-CN" altLang="en-US" sz="1800" b="1"/>
              <a:t>在石家庄、</a:t>
            </a:r>
            <a:r>
              <a:rPr lang="en-US" altLang="zh-CN" sz="1800" b="1" dirty="0">
                <a:solidFill>
                  <a:srgbClr val="FF0000"/>
                </a:solidFill>
                <a:sym typeface="黑体" panose="02010600030101010101" pitchFamily="2" charset="-122"/>
              </a:rPr>
              <a:t>9</a:t>
            </a:r>
            <a:r>
              <a:rPr lang="zh-CN" altLang="en-US" sz="1800" b="1" dirty="0">
                <a:solidFill>
                  <a:srgbClr val="FF0000"/>
                </a:solidFill>
                <a:sym typeface="黑体" panose="02010600030101010101" pitchFamily="2" charset="-122"/>
              </a:rPr>
              <a:t>月</a:t>
            </a:r>
            <a:r>
              <a:rPr lang="zh-CN" altLang="en-US" sz="1800" b="1" dirty="0">
                <a:solidFill>
                  <a:srgbClr val="0D0D0D"/>
                </a:solidFill>
                <a:sym typeface="黑体" panose="02010600030101010101" pitchFamily="2" charset="-122"/>
              </a:rPr>
              <a:t>在北戴河培训中心召开内控专题推进会。</a:t>
            </a:r>
            <a:endParaRPr lang="zh-CN" altLang="en-US" sz="1800" b="1"/>
          </a:p>
        </p:txBody>
      </p:sp>
      <p:sp>
        <p:nvSpPr>
          <p:cNvPr id="6553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61</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65539" name="标题 267265"/>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二、河北省推行行政事业单位内控的举措</a:t>
            </a:r>
          </a:p>
        </p:txBody>
      </p:sp>
      <p:sp>
        <p:nvSpPr>
          <p:cNvPr id="339" name=" 339">
            <a:hlinkClick r:id="rId3" action="ppaction://hlinksldjump"/>
          </p:cNvPr>
          <p:cNvSpPr/>
          <p:nvPr/>
        </p:nvSpPr>
        <p:spPr>
          <a:xfrm rot="180000">
            <a:off x="8233410" y="305435"/>
            <a:ext cx="506730" cy="366395"/>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00B050"/>
          </a:solidFill>
          <a:ln w="9525" cap="flat" cmpd="sng" algn="ctr">
            <a:solidFill>
              <a:srgbClr val="00B050"/>
            </a:solidFill>
            <a:prstDash val="solid"/>
          </a:ln>
          <a:effectLst>
            <a:outerShdw blurRad="40000" dist="23000" dir="5400000" rotWithShape="0">
              <a:srgbClr val="000000">
                <a:alpha val="35000"/>
              </a:srgbClr>
            </a:outerShdw>
          </a:effectLst>
        </p:spPr>
        <p:style>
          <a:lnRef idx="1">
            <a:srgbClr val="174579"/>
          </a:lnRef>
          <a:fillRef idx="3">
            <a:srgbClr val="174579"/>
          </a:fillRef>
          <a:effectRef idx="2">
            <a:srgbClr val="174579"/>
          </a:effectRef>
          <a:fontRef idx="minor">
            <a:srgbClr val="FFFFFF"/>
          </a:fontRef>
        </p:style>
        <p:txBody>
          <a:bodyPr anchor="ct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3489">
                                            <p:txEl>
                                              <p:pRg st="0" end="0"/>
                                            </p:txEl>
                                          </p:spTgt>
                                        </p:tgtEl>
                                        <p:attrNameLst>
                                          <p:attrName>style.visibility</p:attrName>
                                        </p:attrNameLst>
                                      </p:cBhvr>
                                      <p:to>
                                        <p:strVal val="visible"/>
                                      </p:to>
                                    </p:set>
                                    <p:animEffect transition="in" filter="diamond(in)">
                                      <p:cBhvr>
                                        <p:cTn id="7" dur="2000"/>
                                        <p:tgtEl>
                                          <p:spTgt spid="634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3489">
                                            <p:txEl>
                                              <p:pRg st="1" end="1"/>
                                            </p:txEl>
                                          </p:spTgt>
                                        </p:tgtEl>
                                        <p:attrNameLst>
                                          <p:attrName>style.visibility</p:attrName>
                                        </p:attrNameLst>
                                      </p:cBhvr>
                                      <p:to>
                                        <p:strVal val="visible"/>
                                      </p:to>
                                    </p:set>
                                    <p:animEffect transition="in" filter="diamond(in)">
                                      <p:cBhvr>
                                        <p:cTn id="12" dur="2000"/>
                                        <p:tgtEl>
                                          <p:spTgt spid="6348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3489">
                                            <p:txEl>
                                              <p:charRg st="139" end="187"/>
                                            </p:txEl>
                                          </p:spTgt>
                                        </p:tgtEl>
                                        <p:attrNameLst>
                                          <p:attrName>style.visibility</p:attrName>
                                        </p:attrNameLst>
                                      </p:cBhvr>
                                      <p:to>
                                        <p:strVal val="visible"/>
                                      </p:to>
                                    </p:set>
                                    <p:animEffect transition="in" filter="diamond(in)">
                                      <p:cBhvr>
                                        <p:cTn id="17" dur="2000"/>
                                        <p:tgtEl>
                                          <p:spTgt spid="63489">
                                            <p:txEl>
                                              <p:charRg st="139" end="18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3489">
                                            <p:txEl>
                                              <p:pRg st="3" end="3"/>
                                            </p:txEl>
                                          </p:spTgt>
                                        </p:tgtEl>
                                        <p:attrNameLst>
                                          <p:attrName>style.visibility</p:attrName>
                                        </p:attrNameLst>
                                      </p:cBhvr>
                                      <p:to>
                                        <p:strVal val="visible"/>
                                      </p:to>
                                    </p:set>
                                    <p:animEffect transition="in" filter="box(in)">
                                      <p:cBhvr>
                                        <p:cTn id="22" dur="2000"/>
                                        <p:tgtEl>
                                          <p:spTgt spid="634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3489">
                                            <p:txEl>
                                              <p:pRg st="4" end="4"/>
                                            </p:txEl>
                                          </p:spTgt>
                                        </p:tgtEl>
                                        <p:attrNameLst>
                                          <p:attrName>style.visibility</p:attrName>
                                        </p:attrNameLst>
                                      </p:cBhvr>
                                      <p:to>
                                        <p:strVal val="visible"/>
                                      </p:to>
                                    </p:set>
                                    <p:animEffect transition="in" filter="box(in)">
                                      <p:cBhvr>
                                        <p:cTn id="27" dur="2000"/>
                                        <p:tgtEl>
                                          <p:spTgt spid="634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3489">
                                            <p:txEl>
                                              <p:pRg st="5" end="5"/>
                                            </p:txEl>
                                          </p:spTgt>
                                        </p:tgtEl>
                                        <p:attrNameLst>
                                          <p:attrName>style.visibility</p:attrName>
                                        </p:attrNameLst>
                                      </p:cBhvr>
                                      <p:to>
                                        <p:strVal val="visible"/>
                                      </p:to>
                                    </p:set>
                                    <p:animEffect transition="in" filter="box(in)">
                                      <p:cBhvr>
                                        <p:cTn id="32" dur="2000"/>
                                        <p:tgtEl>
                                          <p:spTgt spid="6348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3489">
                                            <p:txEl>
                                              <p:pRg st="6" end="6"/>
                                            </p:txEl>
                                          </p:spTgt>
                                        </p:tgtEl>
                                        <p:attrNameLst>
                                          <p:attrName>style.visibility</p:attrName>
                                        </p:attrNameLst>
                                      </p:cBhvr>
                                      <p:to>
                                        <p:strVal val="visible"/>
                                      </p:to>
                                    </p:set>
                                    <p:animEffect transition="in" filter="box(in)">
                                      <p:cBhvr>
                                        <p:cTn id="37" dur="2000"/>
                                        <p:tgtEl>
                                          <p:spTgt spid="6348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3489">
                                            <p:txEl>
                                              <p:pRg st="7" end="7"/>
                                            </p:txEl>
                                          </p:spTgt>
                                        </p:tgtEl>
                                        <p:attrNameLst>
                                          <p:attrName>style.visibility</p:attrName>
                                        </p:attrNameLst>
                                      </p:cBhvr>
                                      <p:to>
                                        <p:strVal val="visible"/>
                                      </p:to>
                                    </p:set>
                                    <p:animEffect transition="in" filter="box(in)">
                                      <p:cBhvr>
                                        <p:cTn id="42" dur="2000"/>
                                        <p:tgtEl>
                                          <p:spTgt spid="63489">
                                            <p:txEl>
                                              <p:pRg st="7" end="7"/>
                                            </p:txEl>
                                          </p:spTgt>
                                        </p:tgtEl>
                                      </p:cBhvr>
                                    </p:animEffect>
                                  </p:childTnLst>
                                </p:cTn>
                              </p:par>
                            </p:childTnLst>
                          </p:cTn>
                        </p:par>
                        <p:par>
                          <p:cTn id="43" fill="hold">
                            <p:stCondLst>
                              <p:cond delay="2000"/>
                            </p:stCondLst>
                            <p:childTnLst>
                              <p:par>
                                <p:cTn id="44" presetID="13" presetClass="entr" presetSubtype="16" fill="hold" grpId="1" nodeType="afterEffect">
                                  <p:stCondLst>
                                    <p:cond delay="0"/>
                                  </p:stCondLst>
                                  <p:endCondLst>
                                    <p:cond evt="onNext" delay="0">
                                      <p:tgtEl>
                                        <p:sldTgt/>
                                      </p:tgtEl>
                                    </p:cond>
                                  </p:endCondLst>
                                  <p:childTnLst>
                                    <p:set>
                                      <p:cBhvr>
                                        <p:cTn id="45" dur="1" fill="hold">
                                          <p:stCondLst>
                                            <p:cond delay="0"/>
                                          </p:stCondLst>
                                        </p:cTn>
                                        <p:tgtEl>
                                          <p:spTgt spid="339"/>
                                        </p:tgtEl>
                                        <p:attrNameLst>
                                          <p:attrName>style.visibility</p:attrName>
                                        </p:attrNameLst>
                                      </p:cBhvr>
                                      <p:to>
                                        <p:strVal val="visible"/>
                                      </p:to>
                                    </p:set>
                                    <p:animEffect transition="in" filter="plus(in)">
                                      <p:cBhvr>
                                        <p:cTn id="46" dur="10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animBg="1"/>
      <p:bldP spid="339" grpId="1"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内容占位符 2"/>
          <p:cNvSpPr>
            <a:spLocks noGrp="1"/>
          </p:cNvSpPr>
          <p:nvPr>
            <p:ph idx="1"/>
          </p:nvPr>
        </p:nvSpPr>
        <p:spPr/>
        <p:txBody>
          <a:bodyPr anchor="t"/>
          <a:lstStyle/>
          <a:p>
            <a:r>
              <a:rPr lang="en-US" altLang="zh-CN" sz="2800"/>
              <a:t>1</a:t>
            </a:r>
            <a:r>
              <a:rPr lang="zh-CN" altLang="en-US" sz="2800"/>
              <a:t>、行政事业单位内部控制的目标</a:t>
            </a:r>
          </a:p>
          <a:p>
            <a:pPr>
              <a:lnSpc>
                <a:spcPct val="115000"/>
              </a:lnSpc>
              <a:spcBef>
                <a:spcPct val="15000"/>
              </a:spcBef>
            </a:pPr>
            <a:r>
              <a:rPr lang="zh-CN" altLang="en-US" sz="2800" dirty="0">
                <a:sym typeface="Arial" panose="020B0604020202020204" pitchFamily="34" charset="0"/>
              </a:rPr>
              <a:t> （</a:t>
            </a:r>
            <a:r>
              <a:rPr lang="en-US" altLang="zh-CN" sz="2800">
                <a:sym typeface="Arial" panose="020B0604020202020204" pitchFamily="34" charset="0"/>
              </a:rPr>
              <a:t>1</a:t>
            </a:r>
            <a:r>
              <a:rPr lang="zh-CN" altLang="en-US" sz="2800" dirty="0">
                <a:sym typeface="Arial" panose="020B0604020202020204" pitchFamily="34" charset="0"/>
              </a:rPr>
              <a:t>）合理保证单位经济活动合法合规</a:t>
            </a:r>
            <a:endParaRPr lang="zh-CN" altLang="en-US" sz="2800" dirty="0"/>
          </a:p>
          <a:p>
            <a:pPr>
              <a:lnSpc>
                <a:spcPct val="115000"/>
              </a:lnSpc>
              <a:spcBef>
                <a:spcPct val="15000"/>
              </a:spcBef>
            </a:pPr>
            <a:r>
              <a:rPr lang="zh-CN" altLang="en-US" sz="2800" dirty="0">
                <a:sym typeface="Arial" panose="020B0604020202020204" pitchFamily="34" charset="0"/>
              </a:rPr>
              <a:t> （</a:t>
            </a:r>
            <a:r>
              <a:rPr lang="en-US" altLang="zh-CN" sz="2800">
                <a:sym typeface="Arial" panose="020B0604020202020204" pitchFamily="34" charset="0"/>
              </a:rPr>
              <a:t>2</a:t>
            </a:r>
            <a:r>
              <a:rPr lang="zh-CN" altLang="en-US" sz="2800" dirty="0">
                <a:sym typeface="Arial" panose="020B0604020202020204" pitchFamily="34" charset="0"/>
              </a:rPr>
              <a:t>）合理保证资产安全和使用有效</a:t>
            </a:r>
            <a:endParaRPr lang="zh-CN" altLang="en-US" sz="2800" dirty="0"/>
          </a:p>
          <a:p>
            <a:pPr>
              <a:lnSpc>
                <a:spcPct val="115000"/>
              </a:lnSpc>
              <a:spcBef>
                <a:spcPct val="15000"/>
              </a:spcBef>
            </a:pPr>
            <a:r>
              <a:rPr lang="zh-CN" altLang="en-US" sz="2800" dirty="0">
                <a:sym typeface="Arial" panose="020B0604020202020204" pitchFamily="34" charset="0"/>
              </a:rPr>
              <a:t> （</a:t>
            </a:r>
            <a:r>
              <a:rPr lang="en-US" altLang="zh-CN" sz="2800">
                <a:sym typeface="Arial" panose="020B0604020202020204" pitchFamily="34" charset="0"/>
              </a:rPr>
              <a:t>3</a:t>
            </a:r>
            <a:r>
              <a:rPr lang="zh-CN" altLang="en-US" sz="2800" dirty="0">
                <a:sym typeface="Arial" panose="020B0604020202020204" pitchFamily="34" charset="0"/>
              </a:rPr>
              <a:t>）合理保证财务信息真实完整</a:t>
            </a:r>
            <a:endParaRPr lang="zh-CN" altLang="en-US" sz="2800" dirty="0"/>
          </a:p>
          <a:p>
            <a:pPr>
              <a:lnSpc>
                <a:spcPct val="115000"/>
              </a:lnSpc>
              <a:spcBef>
                <a:spcPct val="15000"/>
              </a:spcBef>
            </a:pPr>
            <a:r>
              <a:rPr lang="zh-CN" altLang="en-US" sz="2800" dirty="0">
                <a:sym typeface="Arial" panose="020B0604020202020204" pitchFamily="34" charset="0"/>
              </a:rPr>
              <a:t> （</a:t>
            </a:r>
            <a:r>
              <a:rPr lang="en-US" altLang="zh-CN" sz="2800">
                <a:sym typeface="Arial" panose="020B0604020202020204" pitchFamily="34" charset="0"/>
              </a:rPr>
              <a:t>4</a:t>
            </a:r>
            <a:r>
              <a:rPr lang="zh-CN" altLang="en-US" sz="2800" dirty="0">
                <a:sym typeface="Arial" panose="020B0604020202020204" pitchFamily="34" charset="0"/>
              </a:rPr>
              <a:t>）有效防范舞弊和预防腐败</a:t>
            </a:r>
            <a:endParaRPr lang="zh-CN" altLang="en-US" sz="2800" dirty="0"/>
          </a:p>
          <a:p>
            <a:pPr>
              <a:lnSpc>
                <a:spcPct val="115000"/>
              </a:lnSpc>
              <a:spcBef>
                <a:spcPct val="15000"/>
              </a:spcBef>
            </a:pPr>
            <a:r>
              <a:rPr lang="zh-CN" altLang="en-US" sz="2800" dirty="0">
                <a:sym typeface="Arial" panose="020B0604020202020204" pitchFamily="34" charset="0"/>
              </a:rPr>
              <a:t> （</a:t>
            </a:r>
            <a:r>
              <a:rPr lang="en-US" altLang="zh-CN" sz="2800">
                <a:sym typeface="Arial" panose="020B0604020202020204" pitchFamily="34" charset="0"/>
              </a:rPr>
              <a:t>5</a:t>
            </a:r>
            <a:r>
              <a:rPr lang="zh-CN" altLang="en-US" sz="2800" dirty="0">
                <a:sym typeface="Arial" panose="020B0604020202020204" pitchFamily="34" charset="0"/>
              </a:rPr>
              <a:t>）提高公共服务的效率和效果</a:t>
            </a:r>
            <a:endParaRPr lang="zh-CN" altLang="en-US" sz="2800" dirty="0"/>
          </a:p>
          <a:p>
            <a:pPr>
              <a:lnSpc>
                <a:spcPct val="115000"/>
              </a:lnSpc>
              <a:spcBef>
                <a:spcPct val="15000"/>
              </a:spcBef>
            </a:pPr>
            <a:endParaRPr lang="en-US" altLang="zh-CN" sz="2800"/>
          </a:p>
          <a:p>
            <a:endParaRPr lang="zh-CN" altLang="en-US" sz="2800"/>
          </a:p>
          <a:p>
            <a:endParaRPr lang="zh-CN" altLang="en-US"/>
          </a:p>
        </p:txBody>
      </p:sp>
      <p:sp>
        <p:nvSpPr>
          <p:cNvPr id="66562"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62</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66563" name="标题 268289"/>
          <p:cNvSpPr>
            <a:spLocks noGrp="1"/>
          </p:cNvSpPr>
          <p:nvPr/>
        </p:nvSpPr>
        <p:spPr>
          <a:xfrm>
            <a:off x="250825" y="115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三、行政事业单位内部控制规范的主要内容</a:t>
            </a:r>
          </a:p>
        </p:txBody>
      </p:sp>
      <p:sp>
        <p:nvSpPr>
          <p:cNvPr id="1091590" name="Rectangle 6"/>
          <p:cNvSpPr>
            <a:spLocks noChangeArrowheads="1"/>
          </p:cNvSpPr>
          <p:nvPr/>
        </p:nvSpPr>
        <p:spPr bwMode="auto">
          <a:xfrm>
            <a:off x="3995738" y="4586288"/>
            <a:ext cx="4751388" cy="1739900"/>
          </a:xfrm>
          <a:prstGeom prst="rect">
            <a:avLst/>
          </a:prstGeom>
          <a:noFill/>
          <a:ln w="9525" algn="ctr">
            <a:noFill/>
            <a:miter lim="800000"/>
          </a:ln>
          <a:effectLst/>
        </p:spPr>
        <p:txBody>
          <a:bodyPr anchor="ct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ea"/>
              </a:rPr>
              <a:t>对比企业内控</a:t>
            </a:r>
            <a:r>
              <a:rPr kumimoji="0" lang="en-US" altLang="zh-CN"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ea"/>
              </a:rPr>
              <a:t>5</a:t>
            </a: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ea"/>
              </a:rPr>
              <a:t>目标：</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ea"/>
              </a:rPr>
              <a:t>  合规、资产、报告、</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ea"/>
              </a:rPr>
              <a:t>   经营、战略</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标题 1"/>
          <p:cNvSpPr>
            <a:spLocks noGrp="1"/>
          </p:cNvSpPr>
          <p:nvPr>
            <p:ph type="title"/>
          </p:nvPr>
        </p:nvSpPr>
        <p:spPr/>
        <p:txBody>
          <a:bodyPr anchor="ctr"/>
          <a:lstStyle/>
          <a:p>
            <a:r>
              <a:rPr lang="zh-CN" altLang="en-US" sz="2800" dirty="0">
                <a:latin typeface="Arial" panose="020B0604020202020204" pitchFamily="34" charset="0"/>
                <a:sym typeface="Arial" panose="020B0604020202020204" pitchFamily="34" charset="0"/>
              </a:rPr>
              <a:t>三、行政事业单位内控规范的主要内容</a:t>
            </a:r>
            <a:endParaRPr lang="zh-CN" altLang="en-US"/>
          </a:p>
        </p:txBody>
      </p:sp>
      <p:sp>
        <p:nvSpPr>
          <p:cNvPr id="3" name="内容占位符 2"/>
          <p:cNvSpPr>
            <a:spLocks noGrp="1"/>
          </p:cNvSpPr>
          <p:nvPr>
            <p:ph idx="1"/>
          </p:nvPr>
        </p:nvSpPr>
        <p:spPr>
          <a:xfrm>
            <a:off x="250825" y="1052513"/>
            <a:ext cx="8642350" cy="5256213"/>
          </a:xfrm>
        </p:spPr>
        <p:txBody>
          <a:bodyPr/>
          <a:lstStyle/>
          <a:p>
            <a:pPr fontAlgn="base"/>
            <a:r>
              <a:rPr lang="en-US" altLang="zh-CN" strike="noStrike" noProof="1">
                <a:sym typeface="+mn-ea"/>
              </a:rPr>
              <a:t>2</a:t>
            </a:r>
            <a:r>
              <a:rPr lang="zh-CN" altLang="en-US" strike="noStrike" noProof="1">
                <a:sym typeface="+mn-ea"/>
              </a:rPr>
              <a:t>、行政事业单位内部控制的原则</a:t>
            </a:r>
            <a:endParaRPr lang="zh-CN" altLang="en-US" strike="noStrike" noProof="1"/>
          </a:p>
          <a:p>
            <a:pPr marL="0" indent="449580" eaLnBrk="1" fontAlgn="base" hangingPunct="1">
              <a:spcBef>
                <a:spcPct val="20000"/>
              </a:spcBef>
              <a:buNone/>
            </a:pPr>
            <a:r>
              <a:rPr lang="zh-CN" altLang="en-US" b="1" strike="noStrike" noProof="1">
                <a:latin typeface="黑体" panose="02010600030101010101" pitchFamily="2" charset="-122"/>
                <a:ea typeface="黑体" panose="02010600030101010101" pitchFamily="2" charset="-122"/>
                <a:sym typeface="+mn-ea"/>
              </a:rPr>
              <a:t>（</a:t>
            </a:r>
            <a:r>
              <a:rPr lang="en-US" altLang="zh-CN" b="1" strike="noStrike" noProof="1">
                <a:latin typeface="黑体" panose="02010600030101010101" pitchFamily="2" charset="-122"/>
                <a:ea typeface="黑体" panose="02010600030101010101" pitchFamily="2" charset="-122"/>
                <a:sym typeface="+mn-ea"/>
              </a:rPr>
              <a:t>1</a:t>
            </a:r>
            <a:r>
              <a:rPr lang="zh-CN" altLang="en-US" b="1" strike="noStrike" noProof="1">
                <a:latin typeface="黑体" panose="02010600030101010101" pitchFamily="2" charset="-122"/>
                <a:ea typeface="黑体" panose="02010600030101010101" pitchFamily="2" charset="-122"/>
                <a:sym typeface="+mn-ea"/>
              </a:rPr>
              <a:t>）</a:t>
            </a:r>
            <a:r>
              <a:rPr lang="zh-CN" altLang="en-US" b="1" strike="noStrike" noProof="1">
                <a:latin typeface="黑体" panose="02010600030101010101" pitchFamily="2" charset="-122"/>
                <a:ea typeface="黑体" panose="02010600030101010101" pitchFamily="2" charset="-122"/>
                <a:sym typeface="+mn-ea"/>
              </a:rPr>
              <a:t>全面性原则</a:t>
            </a:r>
            <a:endParaRPr lang="zh-CN" altLang="en-US" strike="noStrike" noProof="1">
              <a:latin typeface="黑体" panose="02010600030101010101" pitchFamily="2" charset="-122"/>
              <a:ea typeface="黑体" panose="02010600030101010101" pitchFamily="2" charset="-122"/>
            </a:endParaRPr>
          </a:p>
          <a:p>
            <a:pPr marL="0" indent="449580" eaLnBrk="1" fontAlgn="base" hangingPunct="1">
              <a:spcBef>
                <a:spcPct val="20000"/>
              </a:spcBef>
              <a:buNone/>
            </a:pPr>
            <a:r>
              <a:rPr lang="zh-CN" altLang="en-US" b="1" strike="noStrike" noProof="1">
                <a:latin typeface="黑体" panose="02010600030101010101" pitchFamily="2" charset="-122"/>
                <a:ea typeface="黑体" panose="02010600030101010101" pitchFamily="2" charset="-122"/>
                <a:sym typeface="+mn-ea"/>
              </a:rPr>
              <a:t>（</a:t>
            </a:r>
            <a:r>
              <a:rPr lang="en-US" altLang="zh-CN" b="1" strike="noStrike" noProof="1">
                <a:latin typeface="黑体" panose="02010600030101010101" pitchFamily="2" charset="-122"/>
                <a:ea typeface="黑体" panose="02010600030101010101" pitchFamily="2" charset="-122"/>
                <a:sym typeface="+mn-ea"/>
              </a:rPr>
              <a:t>2</a:t>
            </a:r>
            <a:r>
              <a:rPr lang="zh-CN" altLang="en-US" b="1" strike="noStrike" noProof="1">
                <a:latin typeface="黑体" panose="02010600030101010101" pitchFamily="2" charset="-122"/>
                <a:ea typeface="黑体" panose="02010600030101010101" pitchFamily="2" charset="-122"/>
                <a:sym typeface="+mn-ea"/>
              </a:rPr>
              <a:t>）重要性原则</a:t>
            </a:r>
            <a:endParaRPr lang="zh-CN" altLang="en-US" strike="noStrike" noProof="1">
              <a:latin typeface="黑体" panose="02010600030101010101" pitchFamily="2" charset="-122"/>
              <a:ea typeface="黑体" panose="02010600030101010101" pitchFamily="2" charset="-122"/>
            </a:endParaRPr>
          </a:p>
          <a:p>
            <a:pPr marL="0" indent="449580" eaLnBrk="1" fontAlgn="base" hangingPunct="1">
              <a:spcBef>
                <a:spcPct val="20000"/>
              </a:spcBef>
              <a:buNone/>
            </a:pPr>
            <a:r>
              <a:rPr lang="zh-CN" altLang="en-US" b="1" strike="noStrike" noProof="1">
                <a:latin typeface="黑体" panose="02010600030101010101" pitchFamily="2" charset="-122"/>
                <a:ea typeface="黑体" panose="02010600030101010101" pitchFamily="2" charset="-122"/>
                <a:sym typeface="+mn-ea"/>
              </a:rPr>
              <a:t>（</a:t>
            </a:r>
            <a:r>
              <a:rPr lang="en-US" altLang="zh-CN" b="1" strike="noStrike" noProof="1">
                <a:latin typeface="黑体" panose="02010600030101010101" pitchFamily="2" charset="-122"/>
                <a:ea typeface="黑体" panose="02010600030101010101" pitchFamily="2" charset="-122"/>
                <a:sym typeface="+mn-ea"/>
              </a:rPr>
              <a:t>3</a:t>
            </a:r>
            <a:r>
              <a:rPr lang="zh-CN" altLang="en-US" b="1" strike="noStrike" noProof="1">
                <a:latin typeface="黑体" panose="02010600030101010101" pitchFamily="2" charset="-122"/>
                <a:ea typeface="黑体" panose="02010600030101010101" pitchFamily="2" charset="-122"/>
                <a:sym typeface="+mn-ea"/>
              </a:rPr>
              <a:t>）制衡性原则</a:t>
            </a:r>
            <a:endParaRPr lang="zh-CN" altLang="en-US" b="1" strike="noStrike" noProof="1">
              <a:latin typeface="黑体" panose="02010600030101010101" pitchFamily="2" charset="-122"/>
              <a:ea typeface="黑体" panose="02010600030101010101" pitchFamily="2" charset="-122"/>
            </a:endParaRPr>
          </a:p>
          <a:p>
            <a:pPr marL="0" indent="449580" eaLnBrk="1" fontAlgn="base" hangingPunct="1">
              <a:spcBef>
                <a:spcPct val="20000"/>
              </a:spcBef>
              <a:buNone/>
            </a:pPr>
            <a:r>
              <a:rPr lang="zh-CN" altLang="en-US" b="1" strike="noStrike" noProof="1">
                <a:latin typeface="黑体" panose="02010600030101010101" pitchFamily="2" charset="-122"/>
                <a:ea typeface="黑体" panose="02010600030101010101" pitchFamily="2" charset="-122"/>
                <a:sym typeface="+mn-ea"/>
              </a:rPr>
              <a:t>（</a:t>
            </a:r>
            <a:r>
              <a:rPr lang="en-US" altLang="zh-CN" b="1" strike="noStrike" noProof="1">
                <a:latin typeface="黑体" panose="02010600030101010101" pitchFamily="2" charset="-122"/>
                <a:ea typeface="黑体" panose="02010600030101010101" pitchFamily="2" charset="-122"/>
                <a:sym typeface="+mn-ea"/>
              </a:rPr>
              <a:t>4</a:t>
            </a:r>
            <a:r>
              <a:rPr lang="zh-CN" altLang="en-US" b="1" strike="noStrike" noProof="1">
                <a:latin typeface="黑体" panose="02010600030101010101" pitchFamily="2" charset="-122"/>
                <a:ea typeface="黑体" panose="02010600030101010101" pitchFamily="2" charset="-122"/>
                <a:sym typeface="+mn-ea"/>
              </a:rPr>
              <a:t>）适应性原则</a:t>
            </a:r>
            <a:endParaRPr lang="zh-CN" altLang="en-US" strike="noStrike" noProof="1">
              <a:latin typeface="黑体" panose="02010600030101010101" pitchFamily="2" charset="-122"/>
              <a:ea typeface="黑体" panose="02010600030101010101" pitchFamily="2" charset="-122"/>
            </a:endParaRPr>
          </a:p>
          <a:p>
            <a:pPr fontAlgn="base"/>
            <a:endParaRPr lang="zh-CN" altLang="en-US" strike="noStrike" noProof="1"/>
          </a:p>
        </p:txBody>
      </p:sp>
      <p:sp>
        <p:nvSpPr>
          <p:cNvPr id="67587"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63</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092614" name="Rectangle 6"/>
          <p:cNvSpPr>
            <a:spLocks noChangeArrowheads="1"/>
          </p:cNvSpPr>
          <p:nvPr/>
        </p:nvSpPr>
        <p:spPr bwMode="auto">
          <a:xfrm>
            <a:off x="4140200" y="2852738"/>
            <a:ext cx="4392613" cy="3387725"/>
          </a:xfrm>
          <a:prstGeom prst="rect">
            <a:avLst/>
          </a:prstGeom>
          <a:noFill/>
          <a:ln w="9525" algn="ctr">
            <a:noFill/>
            <a:miter lim="800000"/>
          </a:ln>
          <a:effectLst/>
        </p:spPr>
        <p:txBody>
          <a:bodyPr anchor="ct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对比企业内控</a:t>
            </a:r>
            <a:r>
              <a:rPr kumimoji="0" lang="en-US" altLang="zh-CN"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5</a:t>
            </a: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原则</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全面性、</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重要性、</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制衡性、</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适应性、</a:t>
            </a: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仿宋_GB2312" panose="02010609030101010101" pitchFamily="49" charset="-122"/>
                <a:ea typeface="仿宋_GB2312" panose="02010609030101010101" pitchFamily="49" charset="-122"/>
                <a:cs typeface="+mn-ea"/>
              </a:rPr>
              <a:t>成本效益</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p:nvPr>
        </p:nvSpPr>
        <p:spPr/>
        <p:txBody>
          <a:bodyPr anchor="ctr"/>
          <a:lstStyle/>
          <a:p>
            <a:r>
              <a:rPr lang="zh-CN" altLang="en-US" sz="2800" dirty="0">
                <a:latin typeface="Arial" panose="020B0604020202020204" pitchFamily="34" charset="0"/>
                <a:sym typeface="黑体" panose="02010600030101010101" pitchFamily="2" charset="-122"/>
              </a:rPr>
              <a:t>三、行政事业单位内控规范的主要内容</a:t>
            </a:r>
            <a:endParaRPr lang="zh-CN" altLang="en-US"/>
          </a:p>
        </p:txBody>
      </p:sp>
      <p:sp>
        <p:nvSpPr>
          <p:cNvPr id="68610" name="内容占位符 2"/>
          <p:cNvSpPr>
            <a:spLocks noGrp="1"/>
          </p:cNvSpPr>
          <p:nvPr>
            <p:ph idx="1"/>
          </p:nvPr>
        </p:nvSpPr>
        <p:spPr/>
        <p:txBody>
          <a:bodyPr anchor="t"/>
          <a:lstStyle/>
          <a:p>
            <a:r>
              <a:rPr lang="en-US" altLang="zh-CN" sz="2800">
                <a:solidFill>
                  <a:srgbClr val="161616"/>
                </a:solidFill>
              </a:rPr>
              <a:t>3</a:t>
            </a:r>
            <a:r>
              <a:rPr lang="zh-CN" altLang="en-US" sz="2800">
                <a:solidFill>
                  <a:srgbClr val="161616"/>
                </a:solidFill>
              </a:rPr>
              <a:t>、单位负责人在单位内部控制中的职责</a:t>
            </a:r>
          </a:p>
          <a:p>
            <a:r>
              <a:rPr lang="zh-CN" altLang="en-US" sz="2800" dirty="0">
                <a:solidFill>
                  <a:srgbClr val="161616"/>
                </a:solidFill>
                <a:sym typeface="Arial" panose="020B0604020202020204" pitchFamily="34" charset="0"/>
              </a:rPr>
              <a:t>（</a:t>
            </a:r>
            <a:r>
              <a:rPr lang="en-US" altLang="zh-CN" sz="2800" dirty="0">
                <a:solidFill>
                  <a:srgbClr val="161616"/>
                </a:solidFill>
                <a:sym typeface="Arial" panose="020B0604020202020204" pitchFamily="34" charset="0"/>
              </a:rPr>
              <a:t>1</a:t>
            </a:r>
            <a:r>
              <a:rPr lang="zh-CN" altLang="en-US" sz="2800" dirty="0">
                <a:solidFill>
                  <a:srgbClr val="161616"/>
                </a:solidFill>
                <a:sym typeface="Arial" panose="020B0604020202020204" pitchFamily="34" charset="0"/>
              </a:rPr>
              <a:t>） 《会计法》第四条规定：“</a:t>
            </a:r>
            <a:r>
              <a:rPr lang="zh-CN" altLang="en-US" sz="2800" b="1" dirty="0">
                <a:solidFill>
                  <a:srgbClr val="FF0000"/>
                </a:solidFill>
                <a:sym typeface="Arial" panose="020B0604020202020204" pitchFamily="34" charset="0"/>
              </a:rPr>
              <a:t>单位负责人</a:t>
            </a:r>
            <a:r>
              <a:rPr lang="zh-CN" altLang="en-US" sz="2800" dirty="0">
                <a:solidFill>
                  <a:srgbClr val="161616"/>
                </a:solidFill>
                <a:sym typeface="Arial" panose="020B0604020202020204" pitchFamily="34" charset="0"/>
              </a:rPr>
              <a:t>对本单位的会计工作和会计资料的真实性、完整性负责。”</a:t>
            </a:r>
          </a:p>
          <a:p>
            <a:r>
              <a:rPr lang="zh-CN" altLang="en-US" sz="2800" dirty="0">
                <a:solidFill>
                  <a:srgbClr val="161616"/>
                </a:solidFill>
                <a:sym typeface="Arial" panose="020B0604020202020204" pitchFamily="34" charset="0"/>
              </a:rPr>
              <a:t> 《会计法》第五十条规定：“</a:t>
            </a:r>
            <a:r>
              <a:rPr lang="zh-CN" altLang="en-US" sz="2800" b="1" dirty="0">
                <a:solidFill>
                  <a:srgbClr val="FF0000"/>
                </a:solidFill>
                <a:sym typeface="Arial" panose="020B0604020202020204" pitchFamily="34" charset="0"/>
              </a:rPr>
              <a:t>单位负责人</a:t>
            </a:r>
            <a:r>
              <a:rPr lang="zh-CN" altLang="en-US" sz="2800" dirty="0">
                <a:solidFill>
                  <a:srgbClr val="161616"/>
                </a:solidFill>
                <a:sym typeface="Arial" panose="020B0604020202020204" pitchFamily="34" charset="0"/>
              </a:rPr>
              <a:t>，是指单位法定代表人或者法律、行政法规规定代表单位行使职权的主要负责人。”</a:t>
            </a:r>
          </a:p>
          <a:p>
            <a:r>
              <a:rPr lang="zh-CN" altLang="en-US" sz="2800" dirty="0">
                <a:solidFill>
                  <a:srgbClr val="161616"/>
                </a:solidFill>
                <a:sym typeface="Arial" panose="020B0604020202020204" pitchFamily="34" charset="0"/>
              </a:rPr>
              <a:t>（2）《行政事业单位内部控制规范（试行） 》</a:t>
            </a:r>
          </a:p>
          <a:p>
            <a:r>
              <a:rPr lang="zh-CN" altLang="en-US" sz="2800" dirty="0">
                <a:solidFill>
                  <a:srgbClr val="161616"/>
                </a:solidFill>
                <a:sym typeface="Arial" panose="020B0604020202020204" pitchFamily="34" charset="0"/>
              </a:rPr>
              <a:t> 第六条规定：</a:t>
            </a:r>
            <a:r>
              <a:rPr lang="zh-CN" altLang="en-US" sz="2800" b="1" dirty="0">
                <a:solidFill>
                  <a:srgbClr val="FF0000"/>
                </a:solidFill>
                <a:sym typeface="Arial" panose="020B0604020202020204" pitchFamily="34" charset="0"/>
              </a:rPr>
              <a:t>单位负责人</a:t>
            </a:r>
            <a:r>
              <a:rPr lang="zh-CN" altLang="en-US" sz="2800" dirty="0">
                <a:solidFill>
                  <a:srgbClr val="161616"/>
                </a:solidFill>
                <a:sym typeface="Arial" panose="020B0604020202020204" pitchFamily="34" charset="0"/>
              </a:rPr>
              <a:t>对本单位内部控制的建立健全和有效实施负责。 </a:t>
            </a:r>
          </a:p>
        </p:txBody>
      </p:sp>
      <p:sp>
        <p:nvSpPr>
          <p:cNvPr id="6861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64</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标题 1"/>
          <p:cNvSpPr>
            <a:spLocks noGrp="1"/>
          </p:cNvSpPr>
          <p:nvPr>
            <p:ph type="title"/>
          </p:nvPr>
        </p:nvSpPr>
        <p:spPr/>
        <p:txBody>
          <a:bodyPr anchor="ctr"/>
          <a:lstStyle/>
          <a:p>
            <a:r>
              <a:rPr lang="zh-CN" altLang="en-US" sz="2800" dirty="0">
                <a:latin typeface="Arial" panose="020B0604020202020204" pitchFamily="34" charset="0"/>
                <a:sym typeface="黑体" panose="02010600030101010101" pitchFamily="2" charset="-122"/>
              </a:rPr>
              <a:t>三、行政事业单位内控规范的主要内容</a:t>
            </a:r>
            <a:endParaRPr lang="zh-CN" altLang="en-US"/>
          </a:p>
        </p:txBody>
      </p:sp>
      <p:sp>
        <p:nvSpPr>
          <p:cNvPr id="69634" name="内容占位符 2"/>
          <p:cNvSpPr>
            <a:spLocks noGrp="1"/>
          </p:cNvSpPr>
          <p:nvPr>
            <p:ph idx="1"/>
          </p:nvPr>
        </p:nvSpPr>
        <p:spPr/>
        <p:txBody>
          <a:bodyPr anchor="t"/>
          <a:lstStyle/>
          <a:p>
            <a:r>
              <a:rPr lang="en-US" altLang="zh-CN" sz="2800"/>
              <a:t>4</a:t>
            </a:r>
            <a:r>
              <a:rPr lang="zh-CN" altLang="en-US" sz="2800"/>
              <a:t>.《行政事业单位内部控制规范》的基本架构</a:t>
            </a:r>
          </a:p>
        </p:txBody>
      </p:sp>
      <p:sp>
        <p:nvSpPr>
          <p:cNvPr id="6963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65</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1431641" name="Group 89"/>
          <p:cNvGraphicFramePr>
            <a:graphicFrameLocks noGrp="1"/>
          </p:cNvGraphicFramePr>
          <p:nvPr/>
        </p:nvGraphicFramePr>
        <p:xfrm>
          <a:off x="395288" y="1671638"/>
          <a:ext cx="8208963" cy="4654550"/>
        </p:xfrm>
        <a:graphic>
          <a:graphicData uri="http://schemas.openxmlformats.org/drawingml/2006/table">
            <a:tbl>
              <a:tblPr>
                <a:effectLst/>
                <a:tableStyleId>{5940675A-B579-460E-94D1-54222C63F5DA}</a:tableStyleId>
              </a:tblPr>
              <a:tblGrid>
                <a:gridCol w="8208645">
                  <a:extLst>
                    <a:ext uri="{9D8B030D-6E8A-4147-A177-3AD203B41FA5}">
                      <a16:colId xmlns:a16="http://schemas.microsoft.com/office/drawing/2014/main" val="20000"/>
                    </a:ext>
                  </a:extLst>
                </a:gridCol>
              </a:tblGrid>
              <a:tr h="4655185">
                <a:tc>
                  <a:txBody>
                    <a:bodyPr/>
                    <a:lstStyle/>
                    <a:p>
                      <a:pPr marL="0" marR="0" lvl="0" indent="0" algn="l" defTabSz="914400" rtl="0" eaLnBrk="1" fontAlgn="base" latinLnBrk="0" hangingPunct="1">
                        <a:lnSpc>
                          <a:spcPct val="130000"/>
                        </a:lnSpc>
                        <a:spcBef>
                          <a:spcPct val="55000"/>
                        </a:spcBef>
                        <a:spcAft>
                          <a:spcPct val="0"/>
                        </a:spcAft>
                        <a:buClr>
                          <a:srgbClr val="FF6600"/>
                        </a:buClr>
                        <a:buSzTx/>
                        <a:buFont typeface="Wingdings" panose="05000000000000000000" pitchFamily="2" charset="2"/>
                        <a:buNone/>
                      </a:pPr>
                      <a:r>
                        <a:rPr kumimoji="0" lang="en-US" altLang="zh-CN"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a:t>
                      </a:r>
                      <a:r>
                        <a:rPr kumimoji="0" lang="zh-CN" altLang="en-US" sz="2800" b="0" i="0" u="none" strike="noStrike" cap="none" normalizeH="0" baseline="0">
                          <a:solidFill>
                            <a:srgbClr val="000000"/>
                          </a:solidFill>
                        </a:rPr>
                        <a:t>第一章 总 则</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1</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7</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p>
                    <a:p>
                      <a:pPr marL="0" marR="0" lvl="0" indent="0" algn="l" defTabSz="914400" rtl="0" eaLnBrk="1" fontAlgn="base" latinLnBrk="0" hangingPunct="1">
                        <a:lnSpc>
                          <a:spcPct val="130000"/>
                        </a:lnSpc>
                        <a:spcBef>
                          <a:spcPct val="15000"/>
                        </a:spcBef>
                        <a:spcAft>
                          <a:spcPct val="0"/>
                        </a:spcAft>
                        <a:buClr>
                          <a:srgbClr val="FF6600"/>
                        </a:buClr>
                        <a:buSzTx/>
                        <a:buFont typeface="Wingdings" panose="05000000000000000000" pitchFamily="2" charset="2"/>
                        <a:buNone/>
                      </a:pP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a:t>
                      </a:r>
                      <a:r>
                        <a:rPr kumimoji="0" lang="zh-CN" altLang="en-US" sz="2800" b="0" i="0" u="none" strike="noStrike" cap="none" normalizeH="0" baseline="0">
                          <a:solidFill>
                            <a:srgbClr val="000000"/>
                          </a:solidFill>
                        </a:rPr>
                        <a:t>第二章 风险评估和控制方法</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8</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12</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endPar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endParaRPr>
                    </a:p>
                    <a:p>
                      <a:pPr marL="0" marR="0" lvl="0" indent="0" algn="l" defTabSz="914400" rtl="0" eaLnBrk="1" fontAlgn="base" latinLnBrk="0" hangingPunct="1">
                        <a:lnSpc>
                          <a:spcPct val="130000"/>
                        </a:lnSpc>
                        <a:spcBef>
                          <a:spcPct val="15000"/>
                        </a:spcBef>
                        <a:spcAft>
                          <a:spcPct val="0"/>
                        </a:spcAft>
                        <a:buClr>
                          <a:srgbClr val="FF6600"/>
                        </a:buClr>
                        <a:buSzTx/>
                        <a:buFont typeface="Wingdings" panose="05000000000000000000" pitchFamily="2" charset="2"/>
                        <a:buNone/>
                      </a:pP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a:t>
                      </a:r>
                      <a:r>
                        <a:rPr kumimoji="0" lang="zh-CN" altLang="en-US" sz="2800" b="0" i="0" u="none" strike="noStrike" cap="none" normalizeH="0" baseline="0" smtClean="0">
                          <a:ln>
                            <a:noFill/>
                          </a:ln>
                          <a:solidFill>
                            <a:srgbClr val="000000"/>
                          </a:solidFill>
                          <a:latin typeface="黑体" panose="02010600030101010101" pitchFamily="2" charset="-122"/>
                          <a:ea typeface="黑体" panose="02010600030101010101" pitchFamily="2" charset="-122"/>
                        </a:rPr>
                        <a:t>第三</a:t>
                      </a: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章 单位层面内部控制</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13</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18</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a:t>
                      </a:r>
                    </a:p>
                    <a:p>
                      <a:pPr marL="0" marR="0" lvl="0" indent="0" algn="l" defTabSz="914400" rtl="0" eaLnBrk="1" fontAlgn="base" latinLnBrk="0" hangingPunct="1">
                        <a:lnSpc>
                          <a:spcPct val="130000"/>
                        </a:lnSpc>
                        <a:spcBef>
                          <a:spcPct val="15000"/>
                        </a:spcBef>
                        <a:spcAft>
                          <a:spcPct val="0"/>
                        </a:spcAft>
                        <a:buClr>
                          <a:srgbClr val="FF6600"/>
                        </a:buClr>
                        <a:buSzTx/>
                        <a:buFont typeface="Wingdings" panose="05000000000000000000" pitchFamily="2" charset="2"/>
                        <a:buNone/>
                      </a:pP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第四章 业务层面内部控制</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19</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59</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endPar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endParaRPr>
                    </a:p>
                    <a:p>
                      <a:pPr marL="0" marR="0" lvl="0" indent="0" algn="l" defTabSz="914400" rtl="0" eaLnBrk="1" fontAlgn="base" latinLnBrk="0" hangingPunct="1">
                        <a:lnSpc>
                          <a:spcPct val="130000"/>
                        </a:lnSpc>
                        <a:spcBef>
                          <a:spcPct val="15000"/>
                        </a:spcBef>
                        <a:spcAft>
                          <a:spcPct val="0"/>
                        </a:spcAft>
                        <a:buClr>
                          <a:srgbClr val="FF6600"/>
                        </a:buClr>
                        <a:buSzTx/>
                        <a:buFont typeface="Wingdings" panose="05000000000000000000" pitchFamily="2" charset="2"/>
                        <a:buNone/>
                      </a:pP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第五章 评价与监督</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60</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第</a:t>
                      </a:r>
                      <a:r>
                        <a:rPr kumimoji="0" lang="en-US" altLang="zh-CN"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64</a:t>
                      </a:r>
                      <a:r>
                        <a:rPr kumimoji="0" lang="zh-CN" altLang="en-US" sz="2000" b="0" i="0" u="none" strike="noStrike" cap="none" normalizeH="0" baseline="0" smtClean="0">
                          <a:ln>
                            <a:noFill/>
                          </a:ln>
                          <a:solidFill>
                            <a:srgbClr val="0000FF"/>
                          </a:solidFill>
                          <a:effectLst/>
                          <a:latin typeface="仿宋_GB2312" panose="02010609030101010101" pitchFamily="49" charset="-122"/>
                          <a:ea typeface="仿宋_GB2312" panose="02010609030101010101" pitchFamily="49" charset="-122"/>
                        </a:rPr>
                        <a:t>条）</a:t>
                      </a:r>
                      <a:endPar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endParaRPr>
                    </a:p>
                    <a:p>
                      <a:pPr marL="0" marR="0" lvl="0" indent="0" algn="l" defTabSz="914400" rtl="0" eaLnBrk="1" fontAlgn="base" latinLnBrk="0" hangingPunct="1">
                        <a:lnSpc>
                          <a:spcPct val="130000"/>
                        </a:lnSpc>
                        <a:spcBef>
                          <a:spcPct val="15000"/>
                        </a:spcBef>
                        <a:spcAft>
                          <a:spcPct val="0"/>
                        </a:spcAft>
                        <a:buClr>
                          <a:srgbClr val="FF6600"/>
                        </a:buClr>
                        <a:buSzTx/>
                        <a:buFont typeface="Wingdings" panose="05000000000000000000" pitchFamily="2" charset="2"/>
                        <a:buNone/>
                      </a:pPr>
                      <a:r>
                        <a:rPr kumimoji="0" lang="zh-CN" altLang="en-US" sz="2800" b="0"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  第六章 附 则</a:t>
                      </a:r>
                      <a:r>
                        <a:rPr kumimoji="0" lang="zh-CN" altLang="en-US" sz="2000" b="1" i="0" u="none" strike="noStrike" cap="none" normalizeH="0" baseline="0" smtClean="0">
                          <a:ln>
                            <a:noFill/>
                          </a:ln>
                          <a:solidFill>
                            <a:srgbClr val="FF0000"/>
                          </a:solidFill>
                          <a:effectLst/>
                          <a:latin typeface="仿宋_GB2312" panose="02010609030101010101" pitchFamily="49" charset="-122"/>
                          <a:ea typeface="仿宋_GB2312" panose="02010609030101010101" pitchFamily="49" charset="-122"/>
                        </a:rPr>
                        <a:t>（第</a:t>
                      </a:r>
                      <a:r>
                        <a:rPr kumimoji="0" lang="en-US" altLang="zh-CN" sz="2000" b="1" i="0" u="none" strike="noStrike" cap="none" normalizeH="0" baseline="0" smtClean="0">
                          <a:ln>
                            <a:noFill/>
                          </a:ln>
                          <a:solidFill>
                            <a:srgbClr val="FF0000"/>
                          </a:solidFill>
                          <a:effectLst/>
                          <a:latin typeface="仿宋_GB2312" panose="02010609030101010101" pitchFamily="49" charset="-122"/>
                          <a:ea typeface="仿宋_GB2312" panose="02010609030101010101" pitchFamily="49" charset="-122"/>
                        </a:rPr>
                        <a:t>65</a:t>
                      </a:r>
                      <a:r>
                        <a:rPr kumimoji="0" lang="zh-CN" altLang="en-US" sz="2000" b="1" i="0" u="none" strike="noStrike" cap="none" normalizeH="0" baseline="0" smtClean="0">
                          <a:ln>
                            <a:noFill/>
                          </a:ln>
                          <a:solidFill>
                            <a:srgbClr val="FF0000"/>
                          </a:solidFill>
                          <a:effectLst/>
                          <a:latin typeface="仿宋_GB2312" panose="02010609030101010101" pitchFamily="49" charset="-122"/>
                          <a:ea typeface="仿宋_GB2312" panose="02010609030101010101" pitchFamily="49" charset="-122"/>
                        </a:rPr>
                        <a:t>条）</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p:txBody>
          <a:bodyPr anchor="ctr"/>
          <a:lstStyle/>
          <a:p>
            <a:r>
              <a:rPr lang="zh-CN" altLang="en-US" sz="2800" dirty="0">
                <a:latin typeface="Arial" panose="020B0604020202020204" pitchFamily="34" charset="0"/>
                <a:sym typeface="黑体" panose="02010600030101010101" pitchFamily="2" charset="-122"/>
              </a:rPr>
              <a:t>三、行政事业单位内控规范的主要内容</a:t>
            </a:r>
            <a:endParaRPr lang="zh-CN" altLang="en-US"/>
          </a:p>
        </p:txBody>
      </p:sp>
      <p:sp>
        <p:nvSpPr>
          <p:cNvPr id="70658"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66</a:t>
            </a:fld>
            <a:r>
              <a:rPr lang="en-US" altLang="zh-CN">
                <a:solidFill>
                  <a:srgbClr val="6C0000"/>
                </a:solidFill>
                <a:latin typeface="华文新魏" panose="02010800040101010101" pitchFamily="2" charset="-122"/>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graphicFrame>
        <p:nvGraphicFramePr>
          <p:cNvPr id="1454083" name="Group 3"/>
          <p:cNvGraphicFramePr>
            <a:graphicFrameLocks noGrp="1"/>
          </p:cNvGraphicFramePr>
          <p:nvPr/>
        </p:nvGraphicFramePr>
        <p:xfrm>
          <a:off x="1025525" y="2509838"/>
          <a:ext cx="7067550" cy="3713163"/>
        </p:xfrm>
        <a:graphic>
          <a:graphicData uri="http://schemas.openxmlformats.org/drawingml/2006/table">
            <a:tbl>
              <a:tblPr>
                <a:effectLst/>
                <a:tableStyleId>{5940675A-B579-460E-94D1-54222C63F5DA}</a:tableStyleId>
              </a:tblPr>
              <a:tblGrid>
                <a:gridCol w="1074738">
                  <a:extLst>
                    <a:ext uri="{9D8B030D-6E8A-4147-A177-3AD203B41FA5}">
                      <a16:colId xmlns:a16="http://schemas.microsoft.com/office/drawing/2014/main" val="20000"/>
                    </a:ext>
                  </a:extLst>
                </a:gridCol>
                <a:gridCol w="1198562">
                  <a:extLst>
                    <a:ext uri="{9D8B030D-6E8A-4147-A177-3AD203B41FA5}">
                      <a16:colId xmlns:a16="http://schemas.microsoft.com/office/drawing/2014/main" val="20001"/>
                    </a:ext>
                  </a:extLst>
                </a:gridCol>
                <a:gridCol w="1198563">
                  <a:extLst>
                    <a:ext uri="{9D8B030D-6E8A-4147-A177-3AD203B41FA5}">
                      <a16:colId xmlns:a16="http://schemas.microsoft.com/office/drawing/2014/main" val="20002"/>
                    </a:ext>
                  </a:extLst>
                </a:gridCol>
                <a:gridCol w="1200150">
                  <a:extLst>
                    <a:ext uri="{9D8B030D-6E8A-4147-A177-3AD203B41FA5}">
                      <a16:colId xmlns:a16="http://schemas.microsoft.com/office/drawing/2014/main" val="20003"/>
                    </a:ext>
                  </a:extLst>
                </a:gridCol>
                <a:gridCol w="1195387">
                  <a:extLst>
                    <a:ext uri="{9D8B030D-6E8A-4147-A177-3AD203B41FA5}">
                      <a16:colId xmlns:a16="http://schemas.microsoft.com/office/drawing/2014/main" val="20004"/>
                    </a:ext>
                  </a:extLst>
                </a:gridCol>
                <a:gridCol w="1200150">
                  <a:extLst>
                    <a:ext uri="{9D8B030D-6E8A-4147-A177-3AD203B41FA5}">
                      <a16:colId xmlns:a16="http://schemas.microsoft.com/office/drawing/2014/main" val="20005"/>
                    </a:ext>
                  </a:extLst>
                </a:gridCol>
              </a:tblGrid>
              <a:tr h="725805">
                <a:tc gridSpan="6">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3200" b="1" i="0" u="none" strike="noStrike" cap="none" normalizeH="0" baseline="0" smtClean="0">
                          <a:ln>
                            <a:noFill/>
                          </a:ln>
                          <a:solidFill>
                            <a:srgbClr val="FFFF00"/>
                          </a:solidFill>
                          <a:effectLst/>
                          <a:latin typeface="华文楷体" pitchFamily="2" charset="-122"/>
                          <a:ea typeface="黑体" panose="02010600030101010101" pitchFamily="2" charset="-122"/>
                        </a:rPr>
                        <a:t>单位层级内部控制</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FF3300"/>
                    </a:solid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727075">
                <a:tc gridSpan="6">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3200" b="1" i="0" u="none" strike="noStrike" cap="none" normalizeH="0" baseline="0" smtClean="0">
                          <a:ln>
                            <a:noFill/>
                          </a:ln>
                          <a:solidFill>
                            <a:srgbClr val="FF3300"/>
                          </a:solidFill>
                          <a:effectLst/>
                          <a:latin typeface="华文楷体" pitchFamily="2" charset="-122"/>
                          <a:ea typeface="黑体" panose="02010600030101010101" pitchFamily="2" charset="-122"/>
                        </a:rPr>
                        <a:t>业务层级内部控制</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FFFF00"/>
                    </a:solid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1"/>
                  </a:ext>
                </a:extLst>
              </a:tr>
              <a:tr h="2260600">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预算业务控制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收支业务控制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政府采购业务</a:t>
                      </a:r>
                    </a:p>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资产控制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建设项目控制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zh-CN" altLang="en-US" sz="2200" b="0" i="0" u="none" strike="noStrike" cap="none" normalizeH="0" baseline="0" smtClean="0">
                          <a:ln>
                            <a:noFill/>
                          </a:ln>
                          <a:solidFill>
                            <a:srgbClr val="FF3300"/>
                          </a:solidFill>
                          <a:effectLst/>
                          <a:latin typeface="华文楷体" pitchFamily="2" charset="-122"/>
                          <a:ea typeface="黑体" panose="02010600030101010101" pitchFamily="2" charset="-122"/>
                        </a:rPr>
                        <a:t>合同控制</a:t>
                      </a:r>
                    </a:p>
                  </a:txBody>
                  <a:tcPr marL="90000" marR="90000" marT="46800" marB="46800" vert="eaVert" anchor="ctr" anchorCtr="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bl>
          </a:graphicData>
        </a:graphic>
      </p:graphicFrame>
      <p:graphicFrame>
        <p:nvGraphicFramePr>
          <p:cNvPr id="1454111" name="Group 31"/>
          <p:cNvGraphicFramePr>
            <a:graphicFrameLocks noGrp="1"/>
          </p:cNvGraphicFramePr>
          <p:nvPr/>
        </p:nvGraphicFramePr>
        <p:xfrm>
          <a:off x="2427288" y="1139825"/>
          <a:ext cx="3960813" cy="676275"/>
        </p:xfrm>
        <a:graphic>
          <a:graphicData uri="http://schemas.openxmlformats.org/drawingml/2006/table">
            <a:tbl>
              <a:tblPr>
                <a:effectLst/>
                <a:tableStyleId>{5940675A-B579-460E-94D1-54222C63F5DA}</a:tableStyleId>
              </a:tblPr>
              <a:tblGrid>
                <a:gridCol w="3960812">
                  <a:extLst>
                    <a:ext uri="{9D8B030D-6E8A-4147-A177-3AD203B41FA5}">
                      <a16:colId xmlns:a16="http://schemas.microsoft.com/office/drawing/2014/main" val="20000"/>
                    </a:ext>
                  </a:extLst>
                </a:gridCol>
              </a:tblGrid>
              <a:tr h="574675">
                <a:tc>
                  <a:txBody>
                    <a:bodyPr/>
                    <a:lstStyle/>
                    <a:p>
                      <a:pPr marL="0" marR="0" lvl="0" indent="0" algn="ctr" defTabSz="914400" rtl="0" eaLnBrk="1" fontAlgn="base" latinLnBrk="0" hangingPunct="1">
                        <a:lnSpc>
                          <a:spcPct val="120000"/>
                        </a:lnSpc>
                        <a:spcBef>
                          <a:spcPct val="0"/>
                        </a:spcBef>
                        <a:spcAft>
                          <a:spcPct val="0"/>
                        </a:spcAft>
                        <a:buClr>
                          <a:srgbClr val="FF6600"/>
                        </a:buClr>
                        <a:buSzTx/>
                        <a:buFont typeface="Wingdings" panose="05000000000000000000" pitchFamily="2" charset="2"/>
                        <a:buNone/>
                      </a:pPr>
                      <a:r>
                        <a:rPr kumimoji="0" lang="en-US" altLang="zh-CN" sz="3200" b="1"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a:t>
                      </a:r>
                      <a:r>
                        <a:rPr kumimoji="0" lang="zh-CN" altLang="en-US" sz="3200" b="1"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规范</a:t>
                      </a:r>
                      <a:r>
                        <a:rPr kumimoji="0" lang="en-US" altLang="zh-CN" sz="3200" b="1"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a:t>
                      </a:r>
                      <a:r>
                        <a:rPr kumimoji="0" lang="zh-CN" altLang="en-US" sz="3200" b="1" i="0" u="none" strike="noStrike" cap="none" normalizeH="0" baseline="0" smtClean="0">
                          <a:ln>
                            <a:noFill/>
                          </a:ln>
                          <a:solidFill>
                            <a:srgbClr val="000000"/>
                          </a:solidFill>
                          <a:effectLst/>
                          <a:latin typeface="黑体" panose="02010600030101010101" pitchFamily="2" charset="-122"/>
                          <a:ea typeface="黑体" panose="02010600030101010101" pitchFamily="2" charset="-122"/>
                        </a:rPr>
                        <a:t>的核心内容</a:t>
                      </a:r>
                      <a:endParaRPr kumimoji="0" lang="zh-CN" altLang="en-US" sz="3200" b="1" i="0" u="none" strike="noStrike" cap="none" normalizeH="0" baseline="0" smtClean="0">
                        <a:ln>
                          <a:noFill/>
                        </a:ln>
                        <a:solidFill>
                          <a:srgbClr val="000000"/>
                        </a:solidFill>
                        <a:effectLst/>
                        <a:latin typeface="华文楷体" pitchFamily="2" charset="-122"/>
                        <a:ea typeface="黑体" panose="02010600030101010101" pitchFamily="2" charset="-122"/>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70685" name="AutoShape 29"/>
          <p:cNvSpPr/>
          <p:nvPr/>
        </p:nvSpPr>
        <p:spPr>
          <a:xfrm>
            <a:off x="4402138" y="1862138"/>
            <a:ext cx="288925" cy="647700"/>
          </a:xfrm>
          <a:prstGeom prst="downArrow">
            <a:avLst>
              <a:gd name="adj1" fmla="val 50000"/>
              <a:gd name="adj2" fmla="val 55556"/>
            </a:avLst>
          </a:prstGeom>
          <a:solidFill>
            <a:srgbClr val="0000FF"/>
          </a:solidFill>
          <a:ln w="9525">
            <a:noFill/>
          </a:ln>
        </p:spPr>
        <p:txBody>
          <a:bodyPr wrap="none" anchor="ctr"/>
          <a:lstStyle/>
          <a:p>
            <a:pPr lvl="0" indent="0"/>
            <a:endParaRPr lang="zh-CN" altLang="en-US" dirty="0">
              <a:latin typeface="Arial" panose="020B0604020202020204" pitchFamily="34" charset="0"/>
              <a:ea typeface="宋体" panose="02010600030101010101" pitchFamily="2" charset="-122"/>
            </a:endParaRPr>
          </a:p>
        </p:txBody>
      </p:sp>
      <p:sp>
        <p:nvSpPr>
          <p:cNvPr id="70686" name="Rectangle 32"/>
          <p:cNvSpPr/>
          <p:nvPr/>
        </p:nvSpPr>
        <p:spPr>
          <a:xfrm>
            <a:off x="6113463" y="1284288"/>
            <a:ext cx="1743075" cy="457200"/>
          </a:xfrm>
          <a:prstGeom prst="rect">
            <a:avLst/>
          </a:prstGeom>
          <a:noFill/>
          <a:ln w="9525">
            <a:noFill/>
          </a:ln>
        </p:spPr>
        <p:txBody>
          <a:bodyPr wrap="none" anchor="t">
            <a:spAutoFit/>
          </a:bodyPr>
          <a:lstStyle/>
          <a:p>
            <a:pPr lvl="0" indent="0"/>
            <a:r>
              <a:rPr lang="zh-CN" altLang="en-US" sz="2400" dirty="0">
                <a:solidFill>
                  <a:srgbClr val="0000FF"/>
                </a:solidFill>
                <a:latin typeface="Arial" panose="020B0604020202020204" pitchFamily="34" charset="0"/>
                <a:ea typeface="宋体" panose="02010600030101010101" pitchFamily="2" charset="-122"/>
              </a:rPr>
              <a:t>（共</a:t>
            </a:r>
            <a:r>
              <a:rPr lang="en-US" altLang="zh-CN" sz="2400">
                <a:solidFill>
                  <a:srgbClr val="0000FF"/>
                </a:solidFill>
                <a:latin typeface="Arial" panose="020B0604020202020204" pitchFamily="34" charset="0"/>
                <a:ea typeface="宋体" panose="02010600030101010101" pitchFamily="2" charset="-122"/>
              </a:rPr>
              <a:t>47</a:t>
            </a:r>
            <a:r>
              <a:rPr lang="zh-CN" altLang="en-US" sz="2400" dirty="0">
                <a:solidFill>
                  <a:srgbClr val="0000FF"/>
                </a:solidFill>
                <a:latin typeface="Arial" panose="020B0604020202020204" pitchFamily="34" charset="0"/>
                <a:ea typeface="宋体" panose="02010600030101010101" pitchFamily="2" charset="-122"/>
              </a:rPr>
              <a:t>条）</a:t>
            </a:r>
          </a:p>
        </p:txBody>
      </p:sp>
      <p:sp>
        <p:nvSpPr>
          <p:cNvPr id="70687" name="Rectangle 33"/>
          <p:cNvSpPr/>
          <p:nvPr/>
        </p:nvSpPr>
        <p:spPr>
          <a:xfrm>
            <a:off x="6311900" y="2708275"/>
            <a:ext cx="1573213" cy="457200"/>
          </a:xfrm>
          <a:prstGeom prst="rect">
            <a:avLst/>
          </a:prstGeom>
          <a:noFill/>
          <a:ln w="9525">
            <a:noFill/>
          </a:ln>
        </p:spPr>
        <p:txBody>
          <a:bodyPr wrap="none" anchor="t">
            <a:spAutoFit/>
          </a:bodyPr>
          <a:lstStyle/>
          <a:p>
            <a:pPr lvl="0" indent="0"/>
            <a:r>
              <a:rPr lang="zh-CN" altLang="en-US" sz="2400" dirty="0">
                <a:solidFill>
                  <a:srgbClr val="FFFF00"/>
                </a:solidFill>
                <a:latin typeface="Arial" panose="020B0604020202020204" pitchFamily="34" charset="0"/>
                <a:ea typeface="宋体" panose="02010600030101010101" pitchFamily="2" charset="-122"/>
              </a:rPr>
              <a:t>（共</a:t>
            </a:r>
            <a:r>
              <a:rPr lang="en-US" altLang="zh-CN" sz="2400">
                <a:solidFill>
                  <a:srgbClr val="FFFF00"/>
                </a:solidFill>
                <a:latin typeface="Arial" panose="020B0604020202020204" pitchFamily="34" charset="0"/>
                <a:ea typeface="宋体" panose="02010600030101010101" pitchFamily="2" charset="-122"/>
              </a:rPr>
              <a:t>6</a:t>
            </a:r>
            <a:r>
              <a:rPr lang="zh-CN" altLang="en-US" sz="2400" dirty="0">
                <a:solidFill>
                  <a:srgbClr val="FFFF00"/>
                </a:solidFill>
                <a:latin typeface="Arial" panose="020B0604020202020204" pitchFamily="34" charset="0"/>
                <a:ea typeface="宋体" panose="02010600030101010101" pitchFamily="2" charset="-122"/>
              </a:rPr>
              <a:t>条）</a:t>
            </a:r>
          </a:p>
        </p:txBody>
      </p:sp>
      <p:sp>
        <p:nvSpPr>
          <p:cNvPr id="70688" name="Rectangle 34"/>
          <p:cNvSpPr/>
          <p:nvPr/>
        </p:nvSpPr>
        <p:spPr>
          <a:xfrm>
            <a:off x="6227763" y="3357563"/>
            <a:ext cx="1743075" cy="457200"/>
          </a:xfrm>
          <a:prstGeom prst="rect">
            <a:avLst/>
          </a:prstGeom>
          <a:noFill/>
          <a:ln w="9525">
            <a:noFill/>
          </a:ln>
        </p:spPr>
        <p:txBody>
          <a:bodyPr wrap="none" anchor="t">
            <a:spAutoFit/>
          </a:bodyPr>
          <a:lstStyle/>
          <a:p>
            <a:pPr lvl="0" indent="0"/>
            <a:r>
              <a:rPr lang="zh-CN" altLang="en-US" sz="2400" dirty="0">
                <a:solidFill>
                  <a:srgbClr val="0000FF"/>
                </a:solidFill>
                <a:latin typeface="Arial" panose="020B0604020202020204" pitchFamily="34" charset="0"/>
                <a:ea typeface="宋体" panose="02010600030101010101" pitchFamily="2" charset="-122"/>
              </a:rPr>
              <a:t>（共</a:t>
            </a:r>
            <a:r>
              <a:rPr lang="en-US" altLang="zh-CN" sz="2400">
                <a:solidFill>
                  <a:srgbClr val="0000FF"/>
                </a:solidFill>
                <a:latin typeface="Arial" panose="020B0604020202020204" pitchFamily="34" charset="0"/>
                <a:ea typeface="宋体" panose="02010600030101010101" pitchFamily="2" charset="-122"/>
              </a:rPr>
              <a:t>41</a:t>
            </a:r>
            <a:r>
              <a:rPr lang="zh-CN" altLang="en-US" sz="2400" dirty="0">
                <a:solidFill>
                  <a:srgbClr val="0000FF"/>
                </a:solidFill>
                <a:latin typeface="Arial" panose="020B0604020202020204" pitchFamily="34" charset="0"/>
                <a:ea typeface="宋体" panose="02010600030101010101" pitchFamily="2" charset="-122"/>
              </a:rPr>
              <a:t>条）</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p:nvPr>
        </p:nvSpPr>
        <p:spPr/>
        <p:txBody>
          <a:bodyPr anchor="ctr"/>
          <a:lstStyle/>
          <a:p>
            <a:r>
              <a:rPr lang="zh-CN" altLang="en-US" dirty="0">
                <a:solidFill>
                  <a:srgbClr val="0000FF"/>
                </a:solidFill>
              </a:rPr>
              <a:t>单位层级内部控制的具体内容</a:t>
            </a:r>
            <a:endParaRPr lang="zh-CN" altLang="en-US"/>
          </a:p>
        </p:txBody>
      </p:sp>
      <p:sp>
        <p:nvSpPr>
          <p:cNvPr id="71682" name="内容占位符 2"/>
          <p:cNvSpPr>
            <a:spLocks noGrp="1"/>
          </p:cNvSpPr>
          <p:nvPr>
            <p:ph idx="1"/>
          </p:nvPr>
        </p:nvSpPr>
        <p:spPr/>
        <p:txBody>
          <a:bodyPr anchor="t"/>
          <a:lstStyle/>
          <a:p>
            <a:pPr indent="0">
              <a:lnSpc>
                <a:spcPct val="150000"/>
              </a:lnSpc>
            </a:pPr>
            <a:r>
              <a:rPr lang="en-US" altLang="zh-CN" sz="2800" b="1">
                <a:solidFill>
                  <a:srgbClr val="FF3300"/>
                </a:solidFill>
                <a:latin typeface="黑体" panose="02010600030101010101" pitchFamily="2" charset="-122"/>
              </a:rPr>
              <a:t>1</a:t>
            </a:r>
            <a:r>
              <a:rPr lang="zh-CN" altLang="en-US" sz="2800" b="1" dirty="0">
                <a:solidFill>
                  <a:srgbClr val="FF3300"/>
                </a:solidFill>
                <a:latin typeface="黑体" panose="02010600030101010101" pitchFamily="2" charset="-122"/>
              </a:rPr>
              <a:t>）内部控制的组织要求</a:t>
            </a:r>
          </a:p>
          <a:p>
            <a:pPr indent="0">
              <a:lnSpc>
                <a:spcPct val="200000"/>
              </a:lnSpc>
              <a:buChar char="Ø"/>
            </a:pPr>
            <a:r>
              <a:rPr lang="zh-CN" altLang="en-US" sz="2800" b="1" dirty="0">
                <a:solidFill>
                  <a:schemeClr val="tx1"/>
                </a:solidFill>
                <a:latin typeface="黑体" panose="02010600030101010101" pitchFamily="2" charset="-122"/>
              </a:rPr>
              <a:t> </a:t>
            </a:r>
            <a:r>
              <a:rPr lang="zh-CN" altLang="en-US" sz="2800" b="1" dirty="0">
                <a:solidFill>
                  <a:srgbClr val="0D0D0D"/>
                </a:solidFill>
                <a:latin typeface="黑体" panose="02010600030101010101" pitchFamily="2" charset="-122"/>
              </a:rPr>
              <a:t>一把手挂帅</a:t>
            </a:r>
          </a:p>
          <a:p>
            <a:pPr indent="0">
              <a:lnSpc>
                <a:spcPct val="200000"/>
              </a:lnSpc>
              <a:buChar char="Ø"/>
            </a:pPr>
            <a:r>
              <a:rPr lang="zh-CN" altLang="en-US" sz="2800" b="1" dirty="0">
                <a:solidFill>
                  <a:srgbClr val="0D0D0D"/>
                </a:solidFill>
                <a:latin typeface="黑体" panose="02010600030101010101" pitchFamily="2" charset="-122"/>
              </a:rPr>
              <a:t> 牵头部门</a:t>
            </a:r>
          </a:p>
          <a:p>
            <a:pPr indent="0">
              <a:lnSpc>
                <a:spcPct val="200000"/>
              </a:lnSpc>
              <a:buChar char="Ø"/>
            </a:pPr>
            <a:r>
              <a:rPr lang="zh-CN" altLang="en-US" sz="2800" b="1" dirty="0">
                <a:solidFill>
                  <a:srgbClr val="0D0D0D"/>
                </a:solidFill>
                <a:latin typeface="黑体" panose="02010600030101010101" pitchFamily="2" charset="-122"/>
              </a:rPr>
              <a:t> 各部门协同</a:t>
            </a:r>
            <a:endParaRPr lang="zh-CN" altLang="en-US"/>
          </a:p>
        </p:txBody>
      </p:sp>
      <p:sp>
        <p:nvSpPr>
          <p:cNvPr id="71683"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67</a:t>
            </a:fld>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1"/>
          <p:cNvSpPr>
            <a:spLocks noGrp="1"/>
          </p:cNvSpPr>
          <p:nvPr>
            <p:ph type="title"/>
          </p:nvPr>
        </p:nvSpPr>
        <p:spPr/>
        <p:txBody>
          <a:bodyPr anchor="ctr"/>
          <a:lstStyle/>
          <a:p>
            <a:r>
              <a:rPr lang="zh-CN" altLang="en-US" sz="3200" dirty="0">
                <a:solidFill>
                  <a:srgbClr val="0000FF"/>
                </a:solidFill>
              </a:rPr>
              <a:t>单位层级内部控制的具体内容</a:t>
            </a:r>
            <a:endParaRPr lang="zh-CN" altLang="en-US"/>
          </a:p>
        </p:txBody>
      </p:sp>
      <p:sp>
        <p:nvSpPr>
          <p:cNvPr id="7270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68</a:t>
            </a:fld>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72707" name="TextBox 8"/>
          <p:cNvSpPr txBox="1"/>
          <p:nvPr/>
        </p:nvSpPr>
        <p:spPr>
          <a:xfrm>
            <a:off x="395288" y="1196975"/>
            <a:ext cx="7932737" cy="2657475"/>
          </a:xfrm>
          <a:prstGeom prst="rect">
            <a:avLst/>
          </a:prstGeom>
          <a:noFill/>
          <a:ln w="9525">
            <a:noFill/>
          </a:ln>
        </p:spPr>
        <p:txBody>
          <a:bodyPr anchor="t">
            <a:spAutoFit/>
          </a:bodyPr>
          <a:lstStyle/>
          <a:p>
            <a:pPr lvl="0" indent="0">
              <a:lnSpc>
                <a:spcPct val="150000"/>
              </a:lnSpc>
            </a:pPr>
            <a:r>
              <a:rPr lang="zh-CN" altLang="en-US" sz="2800" b="1" dirty="0">
                <a:solidFill>
                  <a:srgbClr val="FF3300"/>
                </a:solidFill>
                <a:latin typeface="黑体" panose="02010600030101010101" pitchFamily="2" charset="-122"/>
                <a:ea typeface="黑体" panose="02010600030101010101" pitchFamily="2" charset="-122"/>
              </a:rPr>
              <a:t>（</a:t>
            </a:r>
            <a:r>
              <a:rPr lang="en-US" altLang="zh-CN" sz="2800" b="1">
                <a:solidFill>
                  <a:srgbClr val="FF3300"/>
                </a:solidFill>
                <a:latin typeface="黑体" panose="02010600030101010101" pitchFamily="2" charset="-122"/>
                <a:ea typeface="黑体" panose="02010600030101010101" pitchFamily="2" charset="-122"/>
              </a:rPr>
              <a:t>2</a:t>
            </a:r>
            <a:r>
              <a:rPr lang="zh-CN" altLang="en-US" sz="2800" b="1" dirty="0">
                <a:solidFill>
                  <a:srgbClr val="FF3300"/>
                </a:solidFill>
                <a:latin typeface="黑体" panose="02010600030101010101" pitchFamily="2" charset="-122"/>
                <a:ea typeface="黑体" panose="02010600030101010101" pitchFamily="2" charset="-122"/>
              </a:rPr>
              <a:t>）三权分立与决策机制</a:t>
            </a:r>
          </a:p>
          <a:p>
            <a:pPr lvl="0" indent="0">
              <a:lnSpc>
                <a:spcPct val="150000"/>
              </a:lnSpc>
              <a:buFont typeface="Wingdings" panose="05000000000000000000" pitchFamily="2" charset="2"/>
              <a:buChar char="Ø"/>
            </a:pPr>
            <a:r>
              <a:rPr lang="zh-CN" altLang="en-US" sz="2800" b="1" dirty="0">
                <a:latin typeface="黑体" panose="02010600030101010101" pitchFamily="2" charset="-122"/>
                <a:ea typeface="黑体" panose="02010600030101010101" pitchFamily="2" charset="-122"/>
              </a:rPr>
              <a:t> </a:t>
            </a:r>
            <a:r>
              <a:rPr lang="zh-CN" altLang="en-US" sz="2800" b="1" dirty="0">
                <a:solidFill>
                  <a:srgbClr val="0D0D0D"/>
                </a:solidFill>
                <a:latin typeface="黑体" panose="02010600030101010101" pitchFamily="2" charset="-122"/>
                <a:ea typeface="黑体" panose="02010600030101010101" pitchFamily="2" charset="-122"/>
              </a:rPr>
              <a:t>决策、执行和监督的三权分立</a:t>
            </a:r>
          </a:p>
          <a:p>
            <a:pPr lvl="0" indent="0">
              <a:lnSpc>
                <a:spcPct val="150000"/>
              </a:lnSpc>
              <a:buFont typeface="Wingdings" panose="05000000000000000000" pitchFamily="2" charset="2"/>
              <a:buChar char="Ø"/>
            </a:pPr>
            <a:endParaRPr lang="zh-CN" altLang="en-US" sz="2800" b="1" dirty="0">
              <a:solidFill>
                <a:srgbClr val="0D0D0D"/>
              </a:solidFill>
              <a:latin typeface="黑体" panose="02010600030101010101" pitchFamily="2" charset="-122"/>
              <a:ea typeface="黑体" panose="02010600030101010101" pitchFamily="2" charset="-122"/>
            </a:endParaRPr>
          </a:p>
          <a:p>
            <a:pPr lvl="0" indent="0">
              <a:lnSpc>
                <a:spcPct val="150000"/>
              </a:lnSpc>
              <a:buFont typeface="Wingdings" panose="05000000000000000000" pitchFamily="2" charset="2"/>
              <a:buChar char="Ø"/>
            </a:pPr>
            <a:r>
              <a:rPr lang="zh-CN" altLang="en-US" sz="2800" b="1" dirty="0">
                <a:solidFill>
                  <a:srgbClr val="0D0D0D"/>
                </a:solidFill>
                <a:latin typeface="黑体" panose="02010600030101010101" pitchFamily="2" charset="-122"/>
                <a:ea typeface="黑体" panose="02010600030101010101" pitchFamily="2" charset="-122"/>
              </a:rPr>
              <a:t> 决策机制</a:t>
            </a:r>
          </a:p>
        </p:txBody>
      </p:sp>
      <p:sp>
        <p:nvSpPr>
          <p:cNvPr id="5" name="左大括号 4"/>
          <p:cNvSpPr/>
          <p:nvPr/>
        </p:nvSpPr>
        <p:spPr>
          <a:xfrm>
            <a:off x="2411413" y="3141663"/>
            <a:ext cx="287338" cy="8636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2709" name="TextBox 5"/>
          <p:cNvSpPr txBox="1"/>
          <p:nvPr/>
        </p:nvSpPr>
        <p:spPr>
          <a:xfrm>
            <a:off x="2698750" y="2887663"/>
            <a:ext cx="2700338" cy="1373187"/>
          </a:xfrm>
          <a:prstGeom prst="rect">
            <a:avLst/>
          </a:prstGeom>
          <a:noFill/>
          <a:ln w="9525">
            <a:noFill/>
          </a:ln>
        </p:spPr>
        <p:txBody>
          <a:bodyPr anchor="t">
            <a:spAutoFit/>
          </a:bodyPr>
          <a:lstStyle/>
          <a:p>
            <a:pPr lvl="0" indent="0"/>
            <a:r>
              <a:rPr lang="zh-CN" altLang="en-US" sz="2800" b="1" dirty="0">
                <a:solidFill>
                  <a:srgbClr val="0D0D0D"/>
                </a:solidFill>
                <a:latin typeface="Arial" panose="020B0604020202020204" pitchFamily="34" charset="0"/>
                <a:ea typeface="黑体" panose="02010600030101010101" pitchFamily="2" charset="-122"/>
              </a:rPr>
              <a:t>议事决策机制</a:t>
            </a:r>
          </a:p>
          <a:p>
            <a:pPr lvl="0" indent="0">
              <a:lnSpc>
                <a:spcPct val="200000"/>
              </a:lnSpc>
            </a:pPr>
            <a:r>
              <a:rPr lang="zh-CN" altLang="en-US" sz="2800" b="1" dirty="0">
                <a:solidFill>
                  <a:srgbClr val="0D0D0D"/>
                </a:solidFill>
                <a:latin typeface="Arial" panose="020B0604020202020204" pitchFamily="34" charset="0"/>
                <a:ea typeface="黑体" panose="02010600030101010101" pitchFamily="2" charset="-122"/>
              </a:rPr>
              <a:t>集体决策</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p:nvPr>
        </p:nvSpPr>
        <p:spPr/>
        <p:txBody>
          <a:bodyPr anchor="ctr"/>
          <a:lstStyle/>
          <a:p>
            <a:r>
              <a:rPr lang="zh-CN" altLang="en-US" sz="3200" dirty="0">
                <a:solidFill>
                  <a:srgbClr val="0000FF"/>
                </a:solidFill>
              </a:rPr>
              <a:t>单位层级内部控制的具体内容</a:t>
            </a:r>
            <a:endParaRPr lang="zh-CN" altLang="en-US"/>
          </a:p>
        </p:txBody>
      </p:sp>
      <p:sp>
        <p:nvSpPr>
          <p:cNvPr id="73730" name="内容占位符 2"/>
          <p:cNvSpPr>
            <a:spLocks noGrp="1"/>
          </p:cNvSpPr>
          <p:nvPr>
            <p:ph idx="1"/>
          </p:nvPr>
        </p:nvSpPr>
        <p:spPr/>
        <p:txBody>
          <a:bodyPr anchor="t"/>
          <a:lstStyle/>
          <a:p>
            <a:pPr indent="0">
              <a:lnSpc>
                <a:spcPct val="150000"/>
              </a:lnSpc>
            </a:pPr>
            <a:r>
              <a:rPr lang="zh-CN" altLang="en-US" sz="2800" b="1" dirty="0">
                <a:solidFill>
                  <a:srgbClr val="FF3300"/>
                </a:solidFill>
                <a:latin typeface="黑体" panose="02010600030101010101" pitchFamily="2" charset="-122"/>
              </a:rPr>
              <a:t>（</a:t>
            </a:r>
            <a:r>
              <a:rPr lang="en-US" altLang="zh-CN" sz="2800" b="1">
                <a:solidFill>
                  <a:srgbClr val="FF3300"/>
                </a:solidFill>
                <a:latin typeface="黑体" panose="02010600030101010101" pitchFamily="2" charset="-122"/>
              </a:rPr>
              <a:t>3</a:t>
            </a:r>
            <a:r>
              <a:rPr lang="zh-CN" altLang="en-US" sz="2800" b="1" dirty="0">
                <a:solidFill>
                  <a:srgbClr val="FF3300"/>
                </a:solidFill>
                <a:latin typeface="黑体" panose="02010600030101010101" pitchFamily="2" charset="-122"/>
              </a:rPr>
              <a:t>）关键岗位控制设计</a:t>
            </a:r>
          </a:p>
          <a:p>
            <a:pPr indent="0">
              <a:lnSpc>
                <a:spcPct val="200000"/>
              </a:lnSpc>
              <a:buChar char="Ø"/>
            </a:pPr>
            <a:r>
              <a:rPr lang="zh-CN" altLang="en-US" sz="2800" b="1" dirty="0">
                <a:solidFill>
                  <a:schemeClr val="tx1"/>
                </a:solidFill>
                <a:latin typeface="黑体" panose="02010600030101010101" pitchFamily="2" charset="-122"/>
              </a:rPr>
              <a:t> </a:t>
            </a:r>
            <a:r>
              <a:rPr lang="zh-CN" altLang="en-US" sz="2800" b="1" dirty="0">
                <a:solidFill>
                  <a:srgbClr val="0D0D0D"/>
                </a:solidFill>
                <a:latin typeface="黑体" panose="02010600030101010101" pitchFamily="2" charset="-122"/>
              </a:rPr>
              <a:t>明确岗位权责与分工</a:t>
            </a:r>
          </a:p>
          <a:p>
            <a:pPr indent="0">
              <a:lnSpc>
                <a:spcPct val="150000"/>
              </a:lnSpc>
              <a:buChar char="Ø"/>
            </a:pPr>
            <a:r>
              <a:rPr lang="zh-CN" altLang="en-US" sz="2800" b="1" dirty="0">
                <a:solidFill>
                  <a:srgbClr val="0D0D0D"/>
                </a:solidFill>
                <a:latin typeface="黑体" panose="02010600030101010101" pitchFamily="2" charset="-122"/>
              </a:rPr>
              <a:t> 不相容岗位相分离</a:t>
            </a:r>
          </a:p>
          <a:p>
            <a:pPr indent="0">
              <a:lnSpc>
                <a:spcPct val="150000"/>
              </a:lnSpc>
              <a:buChar char="Ø"/>
            </a:pPr>
            <a:endParaRPr lang="zh-CN" altLang="en-US"/>
          </a:p>
        </p:txBody>
      </p:sp>
      <p:sp>
        <p:nvSpPr>
          <p:cNvPr id="73731"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69</a:t>
            </a:fld>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t> </a:t>
            </a:r>
            <a:r>
              <a:rPr lang="zh-CN" altLang="en-US" sz="2400" b="1">
                <a:solidFill>
                  <a:srgbClr val="FF0000"/>
                </a:solidFill>
              </a:rPr>
              <a:t>政策背景：</a:t>
            </a:r>
            <a:endParaRPr lang="zh-CN" altLang="en-US" sz="2400"/>
          </a:p>
          <a:p>
            <a:r>
              <a:rPr lang="zh-CN" altLang="en-US" sz="2400" b="1">
                <a:solidFill>
                  <a:srgbClr val="0000FF"/>
                </a:solidFill>
                <a:sym typeface="+mn-ea"/>
              </a:rPr>
              <a:t>（4）建设廉洁高效、人民满意的服务型政府的要求。</a:t>
            </a:r>
          </a:p>
          <a:p>
            <a:pPr algn="l" eaLnBrk="0" hangingPunct="0">
              <a:spcBef>
                <a:spcPct val="50000"/>
              </a:spcBef>
              <a:buClr>
                <a:srgbClr val="FF0000"/>
              </a:buClr>
            </a:pPr>
            <a:endParaRPr lang="zh-CN" altLang="en-US" sz="2400" b="1" dirty="0">
              <a:latin typeface="宋体" panose="02010600030101010101" pitchFamily="2" charset="-122"/>
              <a:sym typeface="+mn-ea"/>
            </a:endParaRPr>
          </a:p>
          <a:p>
            <a:pPr algn="l" eaLnBrk="0" hangingPunct="0">
              <a:spcBef>
                <a:spcPct val="50000"/>
              </a:spcBef>
              <a:buClr>
                <a:srgbClr val="FF0000"/>
              </a:buClr>
            </a:pPr>
            <a:r>
              <a:rPr lang="zh-CN" altLang="en-US" sz="2400" b="1" dirty="0">
                <a:latin typeface="宋体" panose="02010600030101010101" pitchFamily="2" charset="-122"/>
                <a:sym typeface="+mn-ea"/>
              </a:rPr>
              <a:t>大量的财政资金用于建设政府豪华办公大楼和三公消费</a:t>
            </a:r>
          </a:p>
          <a:p>
            <a:pPr algn="l" eaLnBrk="0" hangingPunct="0">
              <a:spcBef>
                <a:spcPct val="50000"/>
              </a:spcBef>
              <a:buClr>
                <a:srgbClr val="FF0000"/>
              </a:buClr>
            </a:pPr>
            <a:endParaRPr lang="zh-CN" altLang="en-US" sz="2400" b="1">
              <a:solidFill>
                <a:srgbClr val="0000FF"/>
              </a:solidFill>
              <a:sym typeface="+mn-ea"/>
            </a:endParaRPr>
          </a:p>
          <a:p>
            <a:pPr algn="l" eaLnBrk="0" hangingPunct="0">
              <a:spcBef>
                <a:spcPct val="50000"/>
              </a:spcBef>
              <a:buClr>
                <a:srgbClr val="FF0000"/>
              </a:buClr>
            </a:pPr>
            <a:endParaRPr lang="zh-CN" altLang="en-US" sz="2400" b="1">
              <a:solidFill>
                <a:srgbClr val="FF0000"/>
              </a:solidFill>
              <a:sym typeface="+mn-ea"/>
            </a:endParaRP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7</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
        <p:nvSpPr>
          <p:cNvPr id="435202" name="Text Box 2"/>
          <p:cNvSpPr txBox="1">
            <a:spLocks noChangeArrowheads="1"/>
          </p:cNvSpPr>
          <p:nvPr/>
        </p:nvSpPr>
        <p:spPr bwMode="auto">
          <a:xfrm>
            <a:off x="571500" y="3084513"/>
            <a:ext cx="8001000" cy="519113"/>
          </a:xfrm>
          <a:prstGeom prst="rect">
            <a:avLst/>
          </a:prstGeom>
          <a:noFill/>
          <a:ln w="38100" cmpd="dbl">
            <a:noFill/>
            <a:miter lim="800000"/>
            <a:headEnd type="none" w="sm" len="sm"/>
            <a:tailEnd type="none" w="sm" len="sm"/>
          </a:ln>
          <a:effectLst/>
        </p:spPr>
        <p:txBody>
          <a:bodyPr lIns="92075" tIns="46038" rIns="92075" bIns="46038" anchor="ctr">
            <a:spAutoFit/>
          </a:bodyPr>
          <a:lstStyle/>
          <a:p>
            <a:pPr algn="l" eaLnBrk="0" hangingPunct="0">
              <a:spcBef>
                <a:spcPct val="50000"/>
              </a:spcBef>
              <a:buClr>
                <a:srgbClr val="FF0000"/>
              </a:buClr>
              <a:buChar char="•"/>
            </a:pPr>
            <a:endParaRPr sz="28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p:nvPr>
        </p:nvSpPr>
        <p:spPr/>
        <p:txBody>
          <a:bodyPr anchor="ctr"/>
          <a:lstStyle/>
          <a:p>
            <a:r>
              <a:rPr lang="zh-CN" altLang="en-US" sz="3200" dirty="0">
                <a:solidFill>
                  <a:srgbClr val="0000FF"/>
                </a:solidFill>
              </a:rPr>
              <a:t>单位层级内部控制的具体内容</a:t>
            </a:r>
            <a:endParaRPr lang="zh-CN" altLang="en-US"/>
          </a:p>
        </p:txBody>
      </p:sp>
      <p:sp>
        <p:nvSpPr>
          <p:cNvPr id="3" name="内容占位符 2"/>
          <p:cNvSpPr>
            <a:spLocks noGrp="1"/>
          </p:cNvSpPr>
          <p:nvPr>
            <p:ph idx="1"/>
          </p:nvPr>
        </p:nvSpPr>
        <p:spPr>
          <a:xfrm>
            <a:off x="250825" y="1052513"/>
            <a:ext cx="8642350" cy="5256213"/>
          </a:xfrm>
        </p:spPr>
        <p:txBody>
          <a:bodyPr/>
          <a:lstStyle/>
          <a:p>
            <a:pPr indent="0" algn="l" fontAlgn="base">
              <a:lnSpc>
                <a:spcPct val="150000"/>
              </a:lnSpc>
            </a:pPr>
            <a:r>
              <a:rPr lang="zh-CN" altLang="en-US" sz="2800" b="1" strike="noStrike" noProof="1">
                <a:solidFill>
                  <a:srgbClr val="FF3300"/>
                </a:solidFill>
                <a:latin typeface="黑体" panose="02010600030101010101" pitchFamily="2" charset="-122"/>
                <a:ea typeface="黑体" panose="02010600030101010101" pitchFamily="2" charset="-122"/>
                <a:sym typeface="+mn-ea"/>
              </a:rPr>
              <a:t>（</a:t>
            </a:r>
            <a:r>
              <a:rPr lang="en-US" altLang="zh-CN" sz="2800" b="1" strike="noStrike" noProof="1">
                <a:solidFill>
                  <a:srgbClr val="FF3300"/>
                </a:solidFill>
                <a:latin typeface="黑体" panose="02010600030101010101" pitchFamily="2" charset="-122"/>
                <a:ea typeface="黑体" panose="02010600030101010101" pitchFamily="2" charset="-122"/>
                <a:sym typeface="+mn-ea"/>
              </a:rPr>
              <a:t>4</a:t>
            </a:r>
            <a:r>
              <a:rPr lang="zh-CN" altLang="en-US" sz="2800" b="1" strike="noStrike" noProof="1">
                <a:solidFill>
                  <a:srgbClr val="FF3300"/>
                </a:solidFill>
                <a:latin typeface="黑体" panose="02010600030101010101" pitchFamily="2" charset="-122"/>
                <a:ea typeface="黑体" panose="02010600030101010101" pitchFamily="2" charset="-122"/>
                <a:sym typeface="+mn-ea"/>
              </a:rPr>
              <a:t>）岗位要求</a:t>
            </a:r>
            <a:endParaRPr lang="zh-CN" altLang="en-US" sz="2800" b="1" strike="noStrike" noProof="1">
              <a:solidFill>
                <a:srgbClr val="FF3300"/>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chemeClr val="tx1"/>
                </a:solidFill>
                <a:latin typeface="黑体" panose="02010600030101010101" pitchFamily="2" charset="-122"/>
                <a:ea typeface="黑体" panose="02010600030101010101" pitchFamily="2" charset="-122"/>
                <a:sym typeface="+mn-ea"/>
              </a:rPr>
              <a:t> </a:t>
            </a:r>
            <a:r>
              <a:rPr lang="zh-CN" altLang="en-US" sz="2800" b="1" strike="noStrike" noProof="1">
                <a:solidFill>
                  <a:srgbClr val="0D0D0D"/>
                </a:solidFill>
                <a:latin typeface="黑体" panose="02010600030101010101" pitchFamily="2" charset="-122"/>
                <a:ea typeface="黑体" panose="02010600030101010101" pitchFamily="2" charset="-122"/>
                <a:sym typeface="+mn-ea"/>
              </a:rPr>
              <a:t>资格和能力</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rgbClr val="0D0D0D"/>
                </a:solidFill>
                <a:latin typeface="黑体" panose="02010600030101010101" pitchFamily="2" charset="-122"/>
                <a:ea typeface="黑体" panose="02010600030101010101" pitchFamily="2" charset="-122"/>
                <a:sym typeface="+mn-ea"/>
              </a:rPr>
              <a:t> 道德与素质 （德才兼备）</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indent="0" algn="l" fontAlgn="base"/>
            <a:r>
              <a:rPr lang="zh-CN" altLang="en-US" sz="2800" b="1" strike="noStrike" noProof="1">
                <a:solidFill>
                  <a:srgbClr val="0D0D0D"/>
                </a:solidFill>
                <a:latin typeface="黑体" panose="02010600030101010101" pitchFamily="2" charset="-122"/>
                <a:ea typeface="黑体" panose="02010600030101010101" pitchFamily="2" charset="-122"/>
                <a:sym typeface="+mn-ea"/>
              </a:rPr>
              <a:t> </a:t>
            </a:r>
            <a:r>
              <a:rPr lang="zh-CN" altLang="en-US" sz="2000" b="1" strike="noStrike" noProof="1">
                <a:solidFill>
                  <a:srgbClr val="0D0D0D"/>
                </a:solidFill>
                <a:latin typeface="楷体_GB2312" panose="02010609030101010101" charset="-122"/>
                <a:ea typeface="楷体_GB2312" panose="02010609030101010101" charset="-122"/>
                <a:sym typeface="+mn-ea"/>
              </a:rPr>
              <a:t>（四类人）</a:t>
            </a:r>
            <a:endParaRPr lang="zh-CN" altLang="en-US" sz="2000" b="1" strike="noStrike" noProof="1">
              <a:solidFill>
                <a:srgbClr val="0D0D0D"/>
              </a:solidFill>
              <a:latin typeface="楷体_GB2312" panose="02010609030101010101" charset="-122"/>
              <a:ea typeface="楷体_GB2312" panose="02010609030101010101" charset="-122"/>
            </a:endParaRPr>
          </a:p>
          <a:p>
            <a:pPr indent="0" algn="l" fontAlgn="base"/>
            <a:r>
              <a:rPr lang="zh-CN" altLang="en-US" sz="2000" b="1" strike="noStrike" noProof="1">
                <a:solidFill>
                  <a:srgbClr val="0D0D0D"/>
                </a:solidFill>
                <a:latin typeface="楷体_GB2312" panose="02010609030101010101" charset="-122"/>
                <a:ea typeface="楷体_GB2312" panose="02010609030101010101" charset="-122"/>
                <a:sym typeface="+mn-ea"/>
              </a:rPr>
              <a:t>  上品：有德有才</a:t>
            </a:r>
            <a:endParaRPr lang="zh-CN" altLang="en-US" sz="2000" b="1" strike="noStrike" noProof="1">
              <a:solidFill>
                <a:srgbClr val="0D0D0D"/>
              </a:solidFill>
              <a:latin typeface="楷体_GB2312" panose="02010609030101010101" charset="-122"/>
              <a:ea typeface="楷体_GB2312" panose="02010609030101010101" charset="-122"/>
            </a:endParaRPr>
          </a:p>
          <a:p>
            <a:pPr indent="0" algn="l" fontAlgn="base"/>
            <a:r>
              <a:rPr lang="zh-CN" altLang="en-US" sz="2000" b="1" strike="noStrike" noProof="1">
                <a:solidFill>
                  <a:srgbClr val="0D0D0D"/>
                </a:solidFill>
                <a:latin typeface="楷体_GB2312" panose="02010609030101010101" charset="-122"/>
                <a:ea typeface="楷体_GB2312" panose="02010609030101010101" charset="-122"/>
                <a:sym typeface="+mn-ea"/>
              </a:rPr>
              <a:t>  次品：有德无才</a:t>
            </a:r>
            <a:endParaRPr lang="zh-CN" altLang="en-US" sz="2000" b="1" strike="noStrike" noProof="1">
              <a:solidFill>
                <a:srgbClr val="0D0D0D"/>
              </a:solidFill>
              <a:latin typeface="楷体_GB2312" panose="02010609030101010101" charset="-122"/>
              <a:ea typeface="楷体_GB2312" panose="02010609030101010101" charset="-122"/>
            </a:endParaRPr>
          </a:p>
          <a:p>
            <a:pPr indent="0" algn="l" fontAlgn="base"/>
            <a:r>
              <a:rPr lang="zh-CN" altLang="en-US" sz="2000" b="1" strike="noStrike" noProof="1">
                <a:solidFill>
                  <a:srgbClr val="0D0D0D"/>
                </a:solidFill>
                <a:latin typeface="楷体_GB2312" panose="02010609030101010101" charset="-122"/>
                <a:ea typeface="楷体_GB2312" panose="02010609030101010101" charset="-122"/>
                <a:sym typeface="+mn-ea"/>
              </a:rPr>
              <a:t>  废品：无德无才 </a:t>
            </a:r>
            <a:endParaRPr lang="zh-CN" altLang="en-US" sz="2000" b="1" strike="noStrike" noProof="1">
              <a:solidFill>
                <a:srgbClr val="0D0D0D"/>
              </a:solidFill>
              <a:latin typeface="楷体_GB2312" panose="02010609030101010101" charset="-122"/>
              <a:ea typeface="楷体_GB2312" panose="02010609030101010101" charset="-122"/>
            </a:endParaRPr>
          </a:p>
          <a:p>
            <a:pPr indent="0" algn="l" fontAlgn="base"/>
            <a:r>
              <a:rPr lang="zh-CN" altLang="en-US" sz="2000" b="1" strike="noStrike" noProof="1">
                <a:solidFill>
                  <a:srgbClr val="0D0D0D"/>
                </a:solidFill>
                <a:latin typeface="楷体_GB2312" panose="02010609030101010101" charset="-122"/>
                <a:ea typeface="楷体_GB2312" panose="02010609030101010101" charset="-122"/>
                <a:sym typeface="+mn-ea"/>
              </a:rPr>
              <a:t>  毒品：无德有才</a:t>
            </a:r>
            <a:endParaRPr lang="zh-CN" altLang="en-US" sz="2000" b="1" strike="noStrike" noProof="1">
              <a:solidFill>
                <a:srgbClr val="0D0D0D"/>
              </a:solidFill>
              <a:latin typeface="楷体_GB2312" panose="02010609030101010101" charset="-122"/>
              <a:ea typeface="楷体_GB2312" panose="02010609030101010101" charset="-122"/>
            </a:endParaRPr>
          </a:p>
          <a:p>
            <a:pPr indent="0" algn="l" fontAlgn="base">
              <a:lnSpc>
                <a:spcPct val="150000"/>
              </a:lnSpc>
              <a:buChar char="Ø"/>
            </a:pPr>
            <a:r>
              <a:rPr lang="zh-CN" altLang="en-US" sz="2800" b="1" strike="noStrike" noProof="1">
                <a:solidFill>
                  <a:srgbClr val="0D0D0D"/>
                </a:solidFill>
                <a:latin typeface="黑体" panose="02010600030101010101" pitchFamily="2" charset="-122"/>
                <a:ea typeface="黑体" panose="02010600030101010101" pitchFamily="2" charset="-122"/>
                <a:sym typeface="+mn-ea"/>
              </a:rPr>
              <a:t> 轮岗制度</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fontAlgn="base"/>
            <a:endParaRPr lang="zh-CN" altLang="en-US" strike="noStrike" noProof="1"/>
          </a:p>
        </p:txBody>
      </p:sp>
      <p:sp>
        <p:nvSpPr>
          <p:cNvPr id="74755"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70</a:t>
            </a:fld>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p:txBody>
          <a:bodyPr anchor="ctr"/>
          <a:lstStyle/>
          <a:p>
            <a:r>
              <a:rPr lang="zh-CN" altLang="en-US" sz="3200" dirty="0">
                <a:solidFill>
                  <a:srgbClr val="0000FF"/>
                </a:solidFill>
              </a:rPr>
              <a:t>单位层级内部控制的具体内容</a:t>
            </a:r>
            <a:endParaRPr lang="zh-CN" altLang="en-US"/>
          </a:p>
        </p:txBody>
      </p:sp>
      <p:sp>
        <p:nvSpPr>
          <p:cNvPr id="3" name="内容占位符 2"/>
          <p:cNvSpPr>
            <a:spLocks noGrp="1"/>
          </p:cNvSpPr>
          <p:nvPr>
            <p:ph idx="1"/>
          </p:nvPr>
        </p:nvSpPr>
        <p:spPr>
          <a:xfrm>
            <a:off x="250825" y="1052513"/>
            <a:ext cx="8642350" cy="5256213"/>
          </a:xfrm>
        </p:spPr>
        <p:txBody>
          <a:bodyPr/>
          <a:lstStyle/>
          <a:p>
            <a:pPr indent="0" algn="l" fontAlgn="base">
              <a:lnSpc>
                <a:spcPct val="150000"/>
              </a:lnSpc>
            </a:pPr>
            <a:r>
              <a:rPr lang="zh-CN" altLang="en-US" sz="2800" b="1" strike="noStrike" noProof="1">
                <a:solidFill>
                  <a:srgbClr val="FF0000"/>
                </a:solidFill>
                <a:latin typeface="黑体" panose="02010600030101010101" pitchFamily="2" charset="-122"/>
                <a:ea typeface="黑体" panose="02010600030101010101" pitchFamily="2" charset="-122"/>
                <a:sym typeface="+mn-ea"/>
              </a:rPr>
              <a:t>（</a:t>
            </a:r>
            <a:r>
              <a:rPr lang="en-US" altLang="zh-CN" sz="2800" b="1" strike="noStrike" noProof="1">
                <a:solidFill>
                  <a:srgbClr val="FF0000"/>
                </a:solidFill>
                <a:latin typeface="黑体" panose="02010600030101010101" pitchFamily="2" charset="-122"/>
                <a:ea typeface="黑体" panose="02010600030101010101" pitchFamily="2" charset="-122"/>
                <a:sym typeface="+mn-ea"/>
              </a:rPr>
              <a:t>5</a:t>
            </a:r>
            <a:r>
              <a:rPr lang="zh-CN" altLang="en-US" sz="2800" b="1" strike="noStrike" noProof="1">
                <a:solidFill>
                  <a:srgbClr val="FF0000"/>
                </a:solidFill>
                <a:latin typeface="黑体" panose="02010600030101010101" pitchFamily="2" charset="-122"/>
                <a:ea typeface="黑体" panose="02010600030101010101" pitchFamily="2" charset="-122"/>
                <a:sym typeface="+mn-ea"/>
              </a:rPr>
              <a:t>）强调现代科技手段的应用</a:t>
            </a:r>
            <a:endParaRPr lang="zh-CN" altLang="en-US" sz="2800" b="1" strike="noStrike" noProof="1">
              <a:solidFill>
                <a:srgbClr val="FF0000"/>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chemeClr val="tx1"/>
                </a:solidFill>
                <a:latin typeface="黑体" panose="02010600030101010101" pitchFamily="2" charset="-122"/>
                <a:ea typeface="黑体" panose="02010600030101010101" pitchFamily="2" charset="-122"/>
                <a:sym typeface="+mn-ea"/>
              </a:rPr>
              <a:t> </a:t>
            </a:r>
            <a:r>
              <a:rPr lang="zh-CN" altLang="en-US" sz="2800" b="1" strike="noStrike" noProof="1">
                <a:solidFill>
                  <a:srgbClr val="0D0D0D"/>
                </a:solidFill>
                <a:latin typeface="黑体" panose="02010600030101010101" pitchFamily="2" charset="-122"/>
                <a:ea typeface="黑体" panose="02010600030101010101" pitchFamily="2" charset="-122"/>
                <a:sym typeface="+mn-ea"/>
              </a:rPr>
              <a:t>信息系统嵌入到内控体系中</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rgbClr val="0D0D0D"/>
                </a:solidFill>
                <a:latin typeface="黑体" panose="02010600030101010101" pitchFamily="2" charset="-122"/>
                <a:ea typeface="黑体" panose="02010600030101010101" pitchFamily="2" charset="-122"/>
                <a:sym typeface="+mn-ea"/>
              </a:rPr>
              <a:t> 固化内部控制流程设计</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rgbClr val="0D0D0D"/>
                </a:solidFill>
                <a:latin typeface="黑体" panose="02010600030101010101" pitchFamily="2" charset="-122"/>
                <a:ea typeface="黑体" panose="02010600030101010101" pitchFamily="2" charset="-122"/>
                <a:sym typeface="+mn-ea"/>
              </a:rPr>
              <a:t> 提高管理水平</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indent="0" algn="l" fontAlgn="base">
              <a:lnSpc>
                <a:spcPct val="150000"/>
              </a:lnSpc>
              <a:buChar char="Ø"/>
            </a:pPr>
            <a:r>
              <a:rPr lang="zh-CN" altLang="en-US" sz="2800" b="1" strike="noStrike" noProof="1">
                <a:solidFill>
                  <a:srgbClr val="0D0D0D"/>
                </a:solidFill>
                <a:latin typeface="黑体" panose="02010600030101010101" pitchFamily="2" charset="-122"/>
                <a:ea typeface="黑体" panose="02010600030101010101" pitchFamily="2" charset="-122"/>
                <a:sym typeface="+mn-ea"/>
              </a:rPr>
              <a:t> 减少人为因素</a:t>
            </a:r>
            <a:endParaRPr lang="zh-CN" altLang="en-US" sz="2800" b="1" strike="noStrike" noProof="1">
              <a:solidFill>
                <a:srgbClr val="0D0D0D"/>
              </a:solidFill>
              <a:latin typeface="黑体" panose="02010600030101010101" pitchFamily="2" charset="-122"/>
              <a:ea typeface="黑体" panose="02010600030101010101" pitchFamily="2" charset="-122"/>
            </a:endParaRPr>
          </a:p>
          <a:p>
            <a:pPr fontAlgn="base"/>
            <a:endParaRPr lang="zh-CN" altLang="en-US" strike="noStrike" noProof="1"/>
          </a:p>
        </p:txBody>
      </p:sp>
      <p:sp>
        <p:nvSpPr>
          <p:cNvPr id="75779"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fld id="{9A0DB2DC-4C9A-4742-B13C-FB6460FD3503}" type="slidenum">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71</a:t>
            </a:fld>
            <a:r>
              <a:rPr lang="en-US" altLang="zh-CN">
                <a:solidFill>
                  <a:srgbClr val="6C0000"/>
                </a:solidFill>
                <a:latin typeface="Arial" panose="020B0604020202020204" pitchFamily="34" charset="0"/>
                <a:ea typeface="宋体" panose="02010600030101010101" pitchFamily="2" charset="-122"/>
                <a:sym typeface="黑体" panose="02010600030101010101" pitchFamily="2" charset="-122"/>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339" name=" 339">
            <a:hlinkClick r:id="rId2" action="ppaction://hlinksldjump"/>
          </p:cNvPr>
          <p:cNvSpPr/>
          <p:nvPr/>
        </p:nvSpPr>
        <p:spPr>
          <a:xfrm rot="180000">
            <a:off x="8233410" y="305435"/>
            <a:ext cx="506730" cy="366395"/>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00B050"/>
          </a:solidFill>
          <a:ln w="9525" cap="flat" cmpd="sng" algn="ctr">
            <a:solidFill>
              <a:srgbClr val="00B050"/>
            </a:solidFill>
            <a:prstDash val="solid"/>
          </a:ln>
          <a:effectLst>
            <a:outerShdw blurRad="40000" dist="23000" dir="5400000" rotWithShape="0">
              <a:srgbClr val="000000">
                <a:alpha val="35000"/>
              </a:srgbClr>
            </a:outerShdw>
          </a:effectLst>
        </p:spPr>
        <p:style>
          <a:lnRef idx="1">
            <a:srgbClr val="174579"/>
          </a:lnRef>
          <a:fillRef idx="3">
            <a:srgbClr val="174579"/>
          </a:fillRef>
          <a:effectRef idx="2">
            <a:srgbClr val="174579"/>
          </a:effectRef>
          <a:fontRef idx="minor">
            <a:srgbClr val="FFFFFF"/>
          </a:fontRef>
        </p:style>
        <p:txBody>
          <a:bodyPr anchor="ct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1" nodeType="afterEffect">
                                  <p:stCondLst>
                                    <p:cond delay="0"/>
                                  </p:stCondLst>
                                  <p:endCondLst>
                                    <p:cond evt="onNext" delay="0">
                                      <p:tgtEl>
                                        <p:sldTgt/>
                                      </p:tgtEl>
                                    </p:cond>
                                  </p:endCondLst>
                                  <p:childTnLst>
                                    <p:set>
                                      <p:cBhvr>
                                        <p:cTn id="6" dur="1" fill="hold">
                                          <p:stCondLst>
                                            <p:cond delay="0"/>
                                          </p:stCondLst>
                                        </p:cTn>
                                        <p:tgtEl>
                                          <p:spTgt spid="339"/>
                                        </p:tgtEl>
                                        <p:attrNameLst>
                                          <p:attrName>style.visibility</p:attrName>
                                        </p:attrNameLst>
                                      </p:cBhvr>
                                      <p:to>
                                        <p:strVal val="visible"/>
                                      </p:to>
                                    </p:set>
                                    <p:animEffect transition="in" filter="plus(in)">
                                      <p:cBhvr>
                                        <p:cTn id="7" dur="10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animBg="1"/>
      <p:bldP spid="339" grpId="1"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Arial" panose="020B0604020202020204" pitchFamily="34" charset="0"/>
              </a:rPr>
              <a:t>四、行政事业单位内部控制的方法</a:t>
            </a:r>
            <a:endParaRPr lang="zh-CN" altLang="en-US"/>
          </a:p>
        </p:txBody>
      </p:sp>
      <p:sp>
        <p:nvSpPr>
          <p:cNvPr id="3" name="内容占位符 2"/>
          <p:cNvSpPr>
            <a:spLocks noGrp="1"/>
          </p:cNvSpPr>
          <p:nvPr>
            <p:ph idx="1"/>
          </p:nvPr>
        </p:nvSpPr>
        <p:spPr/>
        <p:txBody>
          <a:bodyPr/>
          <a:lstStyle/>
          <a:p>
            <a:r>
              <a:rPr lang="zh-CN" altLang="en-US"/>
              <a:t>（一）风险评估</a:t>
            </a:r>
          </a:p>
          <a:p>
            <a:r>
              <a:rPr lang="zh-CN" altLang="en-US"/>
              <a:t>（二）八种常用内部控制方法</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（一）风险评估</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73</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95236" name="Rectangle 3"/>
          <p:cNvSpPr>
            <a:spLocks noGrp="1"/>
          </p:cNvSpPr>
          <p:nvPr/>
        </p:nvSpPr>
        <p:spPr>
          <a:xfrm>
            <a:off x="377825" y="1179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eaLnBrk="1" fontAlgn="base" hangingPunct="1">
              <a:lnSpc>
                <a:spcPct val="110000"/>
              </a:lnSpc>
              <a:spcBef>
                <a:spcPct val="35000"/>
              </a:spcBef>
              <a:buNone/>
            </a:pPr>
            <a:r>
              <a:rPr lang="en-US" altLang="zh-CN" sz="2800" strike="noStrike" noProof="1">
                <a:latin typeface="黑体" panose="02010600030101010101" pitchFamily="2" charset="-122"/>
                <a:ea typeface="黑体" panose="02010600030101010101" pitchFamily="2" charset="-122"/>
              </a:rPr>
              <a:t>1.</a:t>
            </a:r>
            <a:r>
              <a:rPr lang="zh-CN" altLang="en-US" sz="2800" strike="noStrike" noProof="1">
                <a:latin typeface="黑体" panose="02010600030101010101" pitchFamily="2" charset="-122"/>
                <a:ea typeface="黑体" panose="02010600030101010101" pitchFamily="2" charset="-122"/>
              </a:rPr>
              <a:t>什么是风险</a:t>
            </a:r>
          </a:p>
          <a:p>
            <a:pPr eaLnBrk="1" fontAlgn="base" hangingPunct="1">
              <a:lnSpc>
                <a:spcPct val="110000"/>
              </a:lnSpc>
              <a:spcBef>
                <a:spcPct val="35000"/>
              </a:spcBef>
              <a:buNone/>
            </a:pPr>
            <a:r>
              <a:rPr lang="en-US" altLang="zh-CN" sz="2800" strike="noStrike" noProof="1">
                <a:latin typeface="黑体" panose="02010600030101010101" pitchFamily="2" charset="-122"/>
                <a:ea typeface="黑体" panose="02010600030101010101" pitchFamily="2" charset="-122"/>
              </a:rPr>
              <a:t>2.</a:t>
            </a:r>
            <a:r>
              <a:rPr lang="zh-CN" altLang="en-US" sz="2800" strike="noStrike" noProof="1">
                <a:latin typeface="黑体" panose="02010600030101010101" pitchFamily="2" charset="-122"/>
                <a:ea typeface="黑体" panose="02010600030101010101" pitchFamily="2" charset="-122"/>
              </a:rPr>
              <a:t>风险评估及步骤</a:t>
            </a:r>
          </a:p>
          <a:p>
            <a:pPr eaLnBrk="1" fontAlgn="base" hangingPunct="1">
              <a:lnSpc>
                <a:spcPct val="110000"/>
              </a:lnSpc>
              <a:spcBef>
                <a:spcPct val="35000"/>
              </a:spcBef>
              <a:buNone/>
            </a:pPr>
            <a:r>
              <a:rPr lang="en-US" altLang="zh-CN" sz="2800" strike="noStrike" noProof="1">
                <a:latin typeface="黑体" panose="02010600030101010101" pitchFamily="2" charset="-122"/>
                <a:ea typeface="黑体" panose="02010600030101010101" pitchFamily="2" charset="-122"/>
              </a:rPr>
              <a:t>3.</a:t>
            </a:r>
            <a:r>
              <a:rPr lang="zh-CN" altLang="en-US" sz="2800" strike="noStrike" noProof="1">
                <a:latin typeface="黑体" panose="02010600030101010101" pitchFamily="2" charset="-122"/>
                <a:ea typeface="黑体" panose="02010600030101010101" pitchFamily="2" charset="-122"/>
              </a:rPr>
              <a:t>建立风险评估机制</a:t>
            </a:r>
          </a:p>
          <a:p>
            <a:pPr eaLnBrk="1" fontAlgn="base" hangingPunct="1">
              <a:lnSpc>
                <a:spcPct val="110000"/>
              </a:lnSpc>
              <a:spcBef>
                <a:spcPct val="35000"/>
              </a:spcBef>
              <a:buNone/>
            </a:pPr>
            <a:r>
              <a:rPr lang="en-US" altLang="zh-CN" sz="2800" strike="noStrike" noProof="1">
                <a:latin typeface="黑体" panose="02010600030101010101" pitchFamily="2" charset="-122"/>
                <a:ea typeface="黑体" panose="02010600030101010101" pitchFamily="2" charset="-122"/>
              </a:rPr>
              <a:t>4.</a:t>
            </a:r>
            <a:r>
              <a:rPr lang="zh-CN" altLang="en-US" sz="2800" strike="noStrike" noProof="1">
                <a:latin typeface="黑体" panose="02010600030101010101" pitchFamily="2" charset="-122"/>
                <a:ea typeface="黑体" panose="02010600030101010101" pitchFamily="2" charset="-122"/>
              </a:rPr>
              <a:t>行政事业单位风险评估的范围</a:t>
            </a:r>
          </a:p>
          <a:p>
            <a:pPr eaLnBrk="1" fontAlgn="base" hangingPunct="1">
              <a:lnSpc>
                <a:spcPct val="110000"/>
              </a:lnSpc>
              <a:spcBef>
                <a:spcPct val="35000"/>
              </a:spcBef>
              <a:buNone/>
            </a:pPr>
            <a:endParaRPr lang="zh-CN" altLang="en-US" sz="2800" strike="noStrike" noProof="1">
              <a:latin typeface="黑体" panose="02010600030101010101" pitchFamily="2" charset="-122"/>
              <a:ea typeface="黑体" panose="02010600030101010101" pitchFamily="2" charset="-122"/>
            </a:endParaRPr>
          </a:p>
          <a:p>
            <a:pPr eaLnBrk="1" fontAlgn="base" hangingPunct="1">
              <a:spcBef>
                <a:spcPct val="35000"/>
              </a:spcBef>
              <a:buNone/>
            </a:pPr>
            <a:endParaRPr lang="zh-CN" altLang="en-US" sz="2800" strike="noStrike" noProof="1">
              <a:latin typeface="黑体" panose="02010600030101010101" pitchFamily="2" charset="-122"/>
              <a:ea typeface="黑体" panose="02010600030101010101" pitchFamily="2" charset="-122"/>
            </a:endParaRPr>
          </a:p>
          <a:p>
            <a:pPr eaLnBrk="1" fontAlgn="base" hangingPunct="1">
              <a:spcBef>
                <a:spcPct val="35000"/>
              </a:spcBef>
              <a:buNone/>
            </a:pPr>
            <a:endParaRPr lang="en-US" altLang="zh-CN" sz="2800" strike="noStrike" noProof="1">
              <a:latin typeface="黑体" panose="02010600030101010101" pitchFamily="2" charset="-122"/>
              <a:ea typeface="黑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300">
                <a:latin typeface="黑体" panose="02010600030101010101" pitchFamily="2" charset="-122"/>
                <a:sym typeface="+mn-ea"/>
              </a:rPr>
              <a:t>1.</a:t>
            </a:r>
            <a:r>
              <a:rPr lang="zh-CN" altLang="en-US" sz="3300" dirty="0">
                <a:latin typeface="黑体" panose="02010600030101010101" pitchFamily="2" charset="-122"/>
                <a:sym typeface="+mn-ea"/>
              </a:rPr>
              <a:t>什么是风险</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24355" name="Rectangle 3"/>
          <p:cNvSpPr>
            <a:spLocks noGrp="1" noChangeArrowheads="1"/>
          </p:cNvSpPr>
          <p:nvPr>
            <p:ph idx="1"/>
          </p:nvPr>
        </p:nvSpPr>
        <p:spPr/>
        <p:txBody>
          <a:bodyPr vert="horz" wrap="square" lIns="0" tIns="0" rIns="0" bIns="0" numCol="1" anchor="t" anchorCtr="0" compatLnSpc="1"/>
          <a:lstStyle/>
          <a:p>
            <a:pPr marR="0" lvl="0" indent="0" algn="l" defTabSz="914400" rtl="0" eaLnBrk="1" fontAlgn="base" latinLnBrk="0" hangingPunct="1">
              <a:lnSpc>
                <a:spcPct val="120000"/>
              </a:lnSpc>
              <a:spcBef>
                <a:spcPct val="55000"/>
              </a:spcBef>
              <a:spcAft>
                <a:spcPct val="0"/>
              </a:spcAft>
              <a:buClr>
                <a:schemeClr val="bg2"/>
              </a:buClr>
              <a:buSzTx/>
              <a:buFont typeface="Wingdings" panose="05000000000000000000" pitchFamily="2" charset="2"/>
              <a:defRPr/>
            </a:pPr>
            <a:r>
              <a:rPr kumimoji="0" lang="en-US" altLang="zh-CN" sz="2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黑体" panose="02010600030101010101" pitchFamily="2" charset="-122"/>
                <a:ea typeface="黑体" panose="02010600030101010101" pitchFamily="2" charset="-122"/>
                <a:cs typeface="+mn-cs"/>
              </a:rPr>
              <a:t>   </a:t>
            </a: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风险通常是指潜在事项的发生对目标实现产生的影响。</a:t>
            </a:r>
          </a:p>
          <a:p>
            <a:pPr marL="482600" marR="0" lvl="0" indent="-482600" algn="l" defTabSz="914400" rtl="0" eaLnBrk="1" fontAlgn="base" latinLnBrk="0" hangingPunct="1">
              <a:lnSpc>
                <a:spcPct val="120000"/>
              </a:lnSpc>
              <a:spcBef>
                <a:spcPct val="55000"/>
              </a:spcBef>
              <a:spcAft>
                <a:spcPct val="0"/>
              </a:spcAft>
              <a:buClr>
                <a:schemeClr val="bg2"/>
              </a:buClr>
              <a:buSzTx/>
              <a:buFont typeface="Wingdings" panose="05000000000000000000" pitchFamily="2" charset="2"/>
              <a:buNone/>
              <a:defRPr/>
            </a:pPr>
            <a:endPar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endParaRPr>
          </a:p>
        </p:txBody>
      </p:sp>
      <p:sp>
        <p:nvSpPr>
          <p:cNvPr id="1124356" name="AutoShape 4"/>
          <p:cNvSpPr/>
          <p:nvPr/>
        </p:nvSpPr>
        <p:spPr>
          <a:xfrm>
            <a:off x="1555750" y="1771650"/>
            <a:ext cx="6343650" cy="1590675"/>
          </a:xfrm>
          <a:prstGeom prst="wedgeRoundRectCallout">
            <a:avLst>
              <a:gd name="adj1" fmla="val -17519"/>
              <a:gd name="adj2" fmla="val 83134"/>
              <a:gd name="adj3" fmla="val 16667"/>
            </a:avLst>
          </a:prstGeom>
          <a:solidFill>
            <a:srgbClr val="FFFF00"/>
          </a:solidFill>
          <a:ln w="9525" cap="flat" cmpd="sng">
            <a:solidFill>
              <a:srgbClr val="FF0000"/>
            </a:solidFill>
            <a:prstDash val="solid"/>
            <a:miter/>
            <a:headEnd type="none" w="med" len="med"/>
            <a:tailEnd type="none" w="med" len="med"/>
          </a:ln>
        </p:spPr>
        <p:txBody>
          <a:bodyPr lIns="84127" tIns="42064" rIns="84127" bIns="42064" anchor="t"/>
          <a:lstStyle/>
          <a:p>
            <a:pPr defTabSz="841375"/>
            <a:r>
              <a:rPr lang="zh-CN" altLang="en-US" sz="2400" b="1" dirty="0">
                <a:latin typeface="楷体_GB2312" panose="02010609030101010101" charset="-122"/>
                <a:ea typeface="楷体_GB2312" panose="02010609030101010101" charset="-122"/>
              </a:rPr>
              <a:t>风险源自于：业务活动。而进行业务活动必然有预期要求和目标，但是，结果形成于将来</a:t>
            </a:r>
            <a:r>
              <a:rPr lang="en-US" altLang="zh-CN" sz="2400" b="1">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将来具有不确定性，因此风险是客观存在的。</a:t>
            </a:r>
          </a:p>
        </p:txBody>
      </p:sp>
      <p:sp>
        <p:nvSpPr>
          <p:cNvPr id="1124362" name="Oval 10"/>
          <p:cNvSpPr/>
          <p:nvPr/>
        </p:nvSpPr>
        <p:spPr>
          <a:xfrm>
            <a:off x="2506663" y="4148138"/>
            <a:ext cx="2087562" cy="706437"/>
          </a:xfrm>
          <a:prstGeom prst="ellipse">
            <a:avLst/>
          </a:prstGeom>
          <a:solidFill>
            <a:srgbClr val="FFFF00">
              <a:alpha val="58038"/>
            </a:srgbClr>
          </a:solidFill>
          <a:ln w="38100" cap="flat" cmpd="sng">
            <a:solidFill>
              <a:srgbClr val="FF0000"/>
            </a:solidFill>
            <a:prstDash val="solid"/>
            <a:round/>
            <a:headEnd type="none" w="med" len="med"/>
            <a:tailEnd type="none" w="med" len="med"/>
          </a:ln>
        </p:spPr>
        <p:txBody>
          <a:bodyPr wrap="none" anchor="ctr"/>
          <a:lstStyle/>
          <a:p>
            <a:pPr algn="ctr"/>
            <a:endParaRPr lang="zh-CN" altLang="en-US" dirty="0">
              <a:latin typeface="Arial" panose="020B0604020202020204" pitchFamily="34" charset="0"/>
              <a:ea typeface="宋体" panose="02010600030101010101" pitchFamily="2" charset="-122"/>
            </a:endParaRPr>
          </a:p>
        </p:txBody>
      </p:sp>
      <p:sp>
        <p:nvSpPr>
          <p:cNvPr id="1124357" name="Text Box 5"/>
          <p:cNvSpPr txBox="1"/>
          <p:nvPr/>
        </p:nvSpPr>
        <p:spPr>
          <a:xfrm>
            <a:off x="1927225" y="3744913"/>
            <a:ext cx="4392613" cy="1025525"/>
          </a:xfrm>
          <a:prstGeom prst="rect">
            <a:avLst/>
          </a:prstGeom>
          <a:noFill/>
          <a:ln w="38100">
            <a:noFill/>
          </a:ln>
        </p:spPr>
        <p:txBody>
          <a:bodyPr lIns="84712" tIns="42356" rIns="84712" bIns="42356" anchor="ctr">
            <a:spAutoFit/>
          </a:bodyPr>
          <a:lstStyle/>
          <a:p>
            <a:pPr defTabSz="841375" eaLnBrk="0" hangingPunct="0">
              <a:spcBef>
                <a:spcPct val="20000"/>
              </a:spcBef>
            </a:pPr>
            <a:r>
              <a:rPr lang="zh-CN" altLang="en-US" sz="2800" b="1" dirty="0">
                <a:solidFill>
                  <a:srgbClr val="003399"/>
                </a:solidFill>
                <a:latin typeface="黑体" panose="02010600030101010101" pitchFamily="2" charset="-122"/>
                <a:ea typeface="黑体" panose="02010600030101010101" pitchFamily="2" charset="-122"/>
              </a:rPr>
              <a:t>内部控制的根本作用是</a:t>
            </a:r>
          </a:p>
          <a:p>
            <a:pPr defTabSz="841375" eaLnBrk="0" hangingPunct="0">
              <a:spcBef>
                <a:spcPct val="20000"/>
              </a:spcBef>
            </a:pPr>
            <a:r>
              <a:rPr lang="zh-CN" altLang="en-US" sz="2800" b="1" dirty="0">
                <a:solidFill>
                  <a:srgbClr val="003399"/>
                </a:solidFill>
                <a:latin typeface="黑体" panose="02010600030101010101" pitchFamily="2" charset="-122"/>
                <a:ea typeface="黑体" panose="02010600030101010101" pitchFamily="2" charset="-122"/>
              </a:rPr>
              <a:t>－－</a:t>
            </a:r>
            <a:r>
              <a:rPr lang="zh-CN" altLang="en-US" sz="2800" b="1" dirty="0">
                <a:solidFill>
                  <a:srgbClr val="FF0000"/>
                </a:solidFill>
                <a:latin typeface="黑体" panose="02010600030101010101" pitchFamily="2" charset="-122"/>
                <a:ea typeface="黑体" panose="02010600030101010101" pitchFamily="2" charset="-122"/>
              </a:rPr>
              <a:t>防范风险！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4357"/>
                                        </p:tgtEl>
                                        <p:attrNameLst>
                                          <p:attrName>style.visibility</p:attrName>
                                        </p:attrNameLst>
                                      </p:cBhvr>
                                      <p:to>
                                        <p:strVal val="visible"/>
                                      </p:to>
                                    </p:set>
                                    <p:animEffect transition="in" filter="dissolve">
                                      <p:cBhvr>
                                        <p:cTn id="7" dur="500"/>
                                        <p:tgtEl>
                                          <p:spTgt spid="112435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grpId="0" nodeType="clickPar">
                                  <p:stCondLst>
                                    <p:cond delay="0"/>
                                  </p:stCondLst>
                                  <p:childTnLst>
                                    <p:set>
                                      <p:cBhvr>
                                        <p:cTn id="11" dur="1" fill="hold">
                                          <p:stCondLst>
                                            <p:cond delay="0"/>
                                          </p:stCondLst>
                                        </p:cTn>
                                        <p:tgtEl>
                                          <p:spTgt spid="1124362"/>
                                        </p:tgtEl>
                                        <p:attrNameLst>
                                          <p:attrName>style.visibility</p:attrName>
                                        </p:attrNameLst>
                                      </p:cBhvr>
                                      <p:to>
                                        <p:strVal val="visible"/>
                                      </p:to>
                                    </p:set>
                                    <p:anim calcmode="lin" valueType="num">
                                      <p:cBhvr>
                                        <p:cTn id="12" dur="500" fill="hold"/>
                                        <p:tgtEl>
                                          <p:spTgt spid="1124362"/>
                                        </p:tgtEl>
                                        <p:attrNameLst>
                                          <p:attrName>ppt_w</p:attrName>
                                        </p:attrNameLst>
                                      </p:cBhvr>
                                      <p:tavLst>
                                        <p:tav tm="0">
                                          <p:val>
                                            <p:fltVal val="0"/>
                                          </p:val>
                                        </p:tav>
                                        <p:tav tm="100000">
                                          <p:val>
                                            <p:strVal val="#ppt_w"/>
                                          </p:val>
                                        </p:tav>
                                      </p:tavLst>
                                    </p:anim>
                                    <p:anim calcmode="lin" valueType="num">
                                      <p:cBhvr>
                                        <p:cTn id="13" dur="500" fill="hold"/>
                                        <p:tgtEl>
                                          <p:spTgt spid="1124362"/>
                                        </p:tgtEl>
                                        <p:attrNameLst>
                                          <p:attrName>ppt_h</p:attrName>
                                        </p:attrNameLst>
                                      </p:cBhvr>
                                      <p:tavLst>
                                        <p:tav tm="0">
                                          <p:val>
                                            <p:strVal val="#ppt_h"/>
                                          </p:val>
                                        </p:tav>
                                        <p:tav tm="100000">
                                          <p:val>
                                            <p:strVal val="#ppt_h"/>
                                          </p:val>
                                        </p:tav>
                                      </p:tavLst>
                                    </p:anim>
                                  </p:childTnLst>
                                </p:cTn>
                              </p:par>
                            </p:childTnLst>
                          </p:cTn>
                        </p:par>
                        <p:par>
                          <p:cTn id="14" fill="hold">
                            <p:stCondLst>
                              <p:cond delay="500"/>
                            </p:stCondLst>
                            <p:childTnLst>
                              <p:par>
                                <p:cTn id="15" presetID="35" presetClass="emph" presetSubtype="0" repeatCount="2000" fill="hold" grpId="1" nodeType="afterEffect">
                                  <p:stCondLst>
                                    <p:cond delay="0"/>
                                  </p:stCondLst>
                                  <p:childTnLst>
                                    <p:anim calcmode="discrete" valueType="str">
                                      <p:cBhvr>
                                        <p:cTn id="16" dur="1000" fill="hold"/>
                                        <p:tgtEl>
                                          <p:spTgt spid="1124362"/>
                                        </p:tgtEl>
                                        <p:attrNameLst>
                                          <p:attrName>style.visibility</p:attrName>
                                        </p:attrNameLst>
                                      </p:cBhvr>
                                      <p:tavLst>
                                        <p:tav tm="0">
                                          <p:val>
                                            <p:strVal val="hidden"/>
                                          </p:val>
                                        </p:tav>
                                        <p:tav tm="50000">
                                          <p:val>
                                            <p:strVal val="visible"/>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124356"/>
                                        </p:tgtEl>
                                        <p:attrNameLst>
                                          <p:attrName>style.visibility</p:attrName>
                                        </p:attrNameLst>
                                      </p:cBhvr>
                                      <p:to>
                                        <p:strVal val="visible"/>
                                      </p:to>
                                    </p:set>
                                    <p:animEffect transition="in" filter="dissolve">
                                      <p:cBhvr>
                                        <p:cTn id="21" dur="500"/>
                                        <p:tgtEl>
                                          <p:spTgt spid="1124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4356" grpId="0" bldLvl="0" animBg="1"/>
      <p:bldP spid="1124362" grpId="0" bldLvl="0" animBg="1"/>
      <p:bldP spid="1124362" grpId="1" bldLvl="0" animBg="1"/>
      <p:bldP spid="112435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6145" name="Rectangle 2"/>
          <p:cNvSpPr>
            <a:spLocks noGrp="1"/>
          </p:cNvSpPr>
          <p:nvPr/>
        </p:nvSpPr>
        <p:spPr>
          <a:xfrm>
            <a:off x="250825" y="115888"/>
            <a:ext cx="8642350" cy="647700"/>
          </a:xfrm>
          <a:prstGeom prst="rect">
            <a:avLst/>
          </a:prstGeom>
          <a:noFill/>
          <a:ln w="9525">
            <a:noFill/>
          </a:ln>
        </p:spPr>
        <p:txBody>
          <a:bodyPr wrap="square" lIns="0" tIns="0" rIns="0" bIns="0"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pPr eaLnBrk="1" hangingPunct="1"/>
            <a:r>
              <a:rPr lang="en-US" altLang="zh-CN" sz="3300">
                <a:latin typeface="黑体" panose="02010600030101010101" pitchFamily="2" charset="-122"/>
              </a:rPr>
              <a:t>2.</a:t>
            </a:r>
            <a:r>
              <a:rPr lang="zh-CN" altLang="en-US" sz="3300" dirty="0">
                <a:latin typeface="黑体" panose="02010600030101010101" pitchFamily="2" charset="-122"/>
              </a:rPr>
              <a:t>风险评估及步骤</a:t>
            </a:r>
          </a:p>
        </p:txBody>
      </p:sp>
      <p:sp>
        <p:nvSpPr>
          <p:cNvPr id="1166339" name="Rectangle 3"/>
          <p:cNvSpPr>
            <a:spLocks noGrp="1"/>
          </p:cNvSpPr>
          <p:nvPr/>
        </p:nvSpPr>
        <p:spPr>
          <a:xfrm>
            <a:off x="280035" y="10017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eaLnBrk="1" fontAlgn="base" hangingPunct="1">
              <a:lnSpc>
                <a:spcPct val="105000"/>
              </a:lnSpc>
              <a:spcBef>
                <a:spcPct val="5000"/>
              </a:spcBef>
            </a:pPr>
            <a:r>
              <a:rPr lang="zh-CN" altLang="en-US" sz="2400" b="1" strike="noStrike" noProof="1">
                <a:latin typeface="黑体" panose="02010600030101010101" pitchFamily="2" charset="-122"/>
                <a:ea typeface="黑体" panose="02010600030101010101" pitchFamily="2" charset="-122"/>
              </a:rPr>
              <a:t>风险评估是量化测评风险发生的可能程度及其造成的后果。</a:t>
            </a:r>
          </a:p>
          <a:p>
            <a:pPr eaLnBrk="1" fontAlgn="base" hangingPunct="1">
              <a:lnSpc>
                <a:spcPct val="105000"/>
              </a:lnSpc>
              <a:spcBef>
                <a:spcPct val="5000"/>
              </a:spcBef>
            </a:pPr>
            <a:r>
              <a:rPr lang="zh-CN" altLang="en-US" sz="2400" b="1" strike="noStrike" noProof="1">
                <a:solidFill>
                  <a:srgbClr val="FF0000"/>
                </a:solidFill>
                <a:latin typeface="黑体" panose="02010600030101010101" pitchFamily="2" charset="-122"/>
                <a:ea typeface="黑体" panose="02010600030101010101" pitchFamily="2" charset="-122"/>
              </a:rPr>
              <a:t>步骤</a:t>
            </a:r>
          </a:p>
          <a:p>
            <a:pPr eaLnBrk="1" fontAlgn="base" hangingPunct="1">
              <a:lnSpc>
                <a:spcPct val="105000"/>
              </a:lnSpc>
              <a:spcBef>
                <a:spcPct val="20000"/>
              </a:spcBef>
              <a:buNone/>
            </a:pPr>
            <a:r>
              <a:rPr lang="zh-CN" altLang="en-US" sz="2000" b="1" strike="noStrike" noProof="1">
                <a:solidFill>
                  <a:schemeClr val="hlink"/>
                </a:solidFill>
                <a:latin typeface="黑体" panose="02010600030101010101" pitchFamily="2" charset="-122"/>
                <a:ea typeface="黑体" panose="02010600030101010101" pitchFamily="2" charset="-122"/>
              </a:rPr>
              <a:t>	第一，目标设定</a:t>
            </a:r>
          </a:p>
          <a:p>
            <a:pPr eaLnBrk="1" fontAlgn="base" hangingPunct="1">
              <a:lnSpc>
                <a:spcPct val="105000"/>
              </a:lnSpc>
              <a:spcBef>
                <a:spcPct val="20000"/>
              </a:spcBef>
              <a:buNone/>
            </a:pPr>
            <a:r>
              <a:rPr lang="zh-CN" altLang="en-US" sz="2000" strike="noStrike" noProof="1">
                <a:solidFill>
                  <a:schemeClr val="tx2"/>
                </a:solidFill>
                <a:latin typeface="黑体" panose="02010600030101010101" pitchFamily="2" charset="-122"/>
                <a:ea typeface="黑体" panose="02010600030101010101" pitchFamily="2" charset="-122"/>
              </a:rPr>
              <a:t>	各项经济活动各有特点，所以各项经济活动的控制目标也有所侧重。</a:t>
            </a:r>
          </a:p>
          <a:p>
            <a:pPr eaLnBrk="1" fontAlgn="base" hangingPunct="1">
              <a:lnSpc>
                <a:spcPct val="105000"/>
              </a:lnSpc>
              <a:spcBef>
                <a:spcPct val="20000"/>
              </a:spcBef>
              <a:buNone/>
            </a:pPr>
            <a:r>
              <a:rPr lang="zh-CN" altLang="en-US" sz="2000" b="1" strike="noStrike" noProof="1">
                <a:solidFill>
                  <a:schemeClr val="hlink"/>
                </a:solidFill>
                <a:latin typeface="黑体" panose="02010600030101010101" pitchFamily="2" charset="-122"/>
                <a:ea typeface="黑体" panose="02010600030101010101" pitchFamily="2" charset="-122"/>
              </a:rPr>
              <a:t>	第二，风险识别</a:t>
            </a:r>
          </a:p>
          <a:p>
            <a:pPr eaLnBrk="1" fontAlgn="base" hangingPunct="1">
              <a:lnSpc>
                <a:spcPct val="105000"/>
              </a:lnSpc>
              <a:spcBef>
                <a:spcPct val="20000"/>
              </a:spcBef>
              <a:buNone/>
            </a:pPr>
            <a:r>
              <a:rPr lang="zh-CN" altLang="en-US" sz="2000" strike="noStrike" noProof="1">
                <a:solidFill>
                  <a:schemeClr val="tx2"/>
                </a:solidFill>
                <a:latin typeface="黑体" panose="02010600030101010101" pitchFamily="2" charset="-122"/>
                <a:ea typeface="黑体" panose="02010600030101010101" pitchFamily="2" charset="-122"/>
              </a:rPr>
              <a:t>	风险识别是对行政事业单位面临的各种不确定因素进行梳理、汇总，形成风险点清单。</a:t>
            </a:r>
          </a:p>
          <a:p>
            <a:pPr eaLnBrk="1" fontAlgn="base" hangingPunct="1">
              <a:lnSpc>
                <a:spcPct val="105000"/>
              </a:lnSpc>
              <a:spcBef>
                <a:spcPct val="20000"/>
              </a:spcBef>
              <a:buNone/>
            </a:pPr>
            <a:r>
              <a:rPr lang="zh-CN" altLang="en-US" sz="2000" b="1" strike="noStrike" noProof="1">
                <a:solidFill>
                  <a:schemeClr val="hlink"/>
                </a:solidFill>
                <a:latin typeface="黑体" panose="02010600030101010101" pitchFamily="2" charset="-122"/>
                <a:ea typeface="黑体" panose="02010600030101010101" pitchFamily="2" charset="-122"/>
              </a:rPr>
              <a:t>	第三，风险分析</a:t>
            </a:r>
          </a:p>
          <a:p>
            <a:pPr eaLnBrk="1" fontAlgn="base" hangingPunct="1">
              <a:lnSpc>
                <a:spcPct val="105000"/>
              </a:lnSpc>
              <a:spcBef>
                <a:spcPct val="20000"/>
              </a:spcBef>
              <a:buNone/>
            </a:pPr>
            <a:r>
              <a:rPr lang="zh-CN" altLang="en-US" sz="2000" strike="noStrike" noProof="1">
                <a:solidFill>
                  <a:schemeClr val="tx2"/>
                </a:solidFill>
                <a:latin typeface="黑体" panose="02010600030101010101" pitchFamily="2" charset="-122"/>
                <a:ea typeface="黑体" panose="02010600030101010101" pitchFamily="2" charset="-122"/>
              </a:rPr>
              <a:t>	是在风险识别的基础之上，运用定量和定性方法进一步分析风险发生的可能性和对单位目标实现的影响程度，以便为制定风险应对策略、选择应对措施提供依据。</a:t>
            </a:r>
          </a:p>
          <a:p>
            <a:pPr eaLnBrk="1" fontAlgn="base" hangingPunct="1">
              <a:lnSpc>
                <a:spcPct val="105000"/>
              </a:lnSpc>
              <a:spcBef>
                <a:spcPct val="20000"/>
              </a:spcBef>
              <a:buNone/>
            </a:pPr>
            <a:r>
              <a:rPr lang="zh-CN" altLang="en-US" sz="2000" b="1" strike="noStrike" noProof="1">
                <a:solidFill>
                  <a:schemeClr val="hlink"/>
                </a:solidFill>
                <a:latin typeface="黑体" panose="02010600030101010101" pitchFamily="2" charset="-122"/>
                <a:ea typeface="黑体" panose="02010600030101010101" pitchFamily="2" charset="-122"/>
              </a:rPr>
              <a:t>	第四，风险应对</a:t>
            </a:r>
          </a:p>
          <a:p>
            <a:pPr eaLnBrk="1" fontAlgn="base" hangingPunct="1">
              <a:lnSpc>
                <a:spcPct val="105000"/>
              </a:lnSpc>
              <a:spcBef>
                <a:spcPct val="20000"/>
              </a:spcBef>
              <a:buNone/>
            </a:pPr>
            <a:r>
              <a:rPr lang="zh-CN" altLang="en-US" sz="2000" strike="noStrike" noProof="1">
                <a:solidFill>
                  <a:schemeClr val="tx2"/>
                </a:solidFill>
                <a:latin typeface="黑体" panose="02010600030101010101" pitchFamily="2" charset="-122"/>
                <a:ea typeface="黑体" panose="02010600030101010101" pitchFamily="2" charset="-122"/>
              </a:rPr>
              <a:t>	是指在风险分析的基础之上，针对单位所存在的风险，提出各种风险解决方案，经过分析论证与评价从中选择最优方案并予以实施的过程。</a:t>
            </a:r>
            <a:endParaRPr lang="zh-CN" altLang="en-US" sz="2000" b="1" strike="noStrike" noProof="1">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66339">
                                            <p:txEl>
                                              <p:pRg st="2" end="2"/>
                                            </p:txEl>
                                          </p:spTgt>
                                        </p:tgtEl>
                                        <p:attrNameLst>
                                          <p:attrName>style.visibility</p:attrName>
                                        </p:attrNameLst>
                                      </p:cBhvr>
                                      <p:to>
                                        <p:strVal val="visible"/>
                                      </p:to>
                                    </p:set>
                                    <p:animEffect transition="in" filter="dissolve">
                                      <p:cBhvr>
                                        <p:cTn id="7" dur="500"/>
                                        <p:tgtEl>
                                          <p:spTgt spid="1166339">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66339">
                                            <p:txEl>
                                              <p:pRg st="3" end="3"/>
                                            </p:txEl>
                                          </p:spTgt>
                                        </p:tgtEl>
                                        <p:attrNameLst>
                                          <p:attrName>style.visibility</p:attrName>
                                        </p:attrNameLst>
                                      </p:cBhvr>
                                      <p:to>
                                        <p:strVal val="visible"/>
                                      </p:to>
                                    </p:set>
                                    <p:animEffect transition="in" filter="dissolve">
                                      <p:cBhvr>
                                        <p:cTn id="11" dur="500"/>
                                        <p:tgtEl>
                                          <p:spTgt spid="1166339">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166339">
                                            <p:txEl>
                                              <p:pRg st="4" end="4"/>
                                            </p:txEl>
                                          </p:spTgt>
                                        </p:tgtEl>
                                        <p:attrNameLst>
                                          <p:attrName>style.visibility</p:attrName>
                                        </p:attrNameLst>
                                      </p:cBhvr>
                                      <p:to>
                                        <p:strVal val="visible"/>
                                      </p:to>
                                    </p:set>
                                    <p:animEffect transition="in" filter="dissolve">
                                      <p:cBhvr>
                                        <p:cTn id="16" dur="500"/>
                                        <p:tgtEl>
                                          <p:spTgt spid="1166339">
                                            <p:txEl>
                                              <p:pRg st="4" end="4"/>
                                            </p:txEl>
                                          </p:spTgt>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1166339">
                                            <p:txEl>
                                              <p:pRg st="5" end="5"/>
                                            </p:txEl>
                                          </p:spTgt>
                                        </p:tgtEl>
                                        <p:attrNameLst>
                                          <p:attrName>style.visibility</p:attrName>
                                        </p:attrNameLst>
                                      </p:cBhvr>
                                      <p:to>
                                        <p:strVal val="visible"/>
                                      </p:to>
                                    </p:set>
                                    <p:animEffect transition="in" filter="dissolve">
                                      <p:cBhvr>
                                        <p:cTn id="20" dur="500"/>
                                        <p:tgtEl>
                                          <p:spTgt spid="1166339">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166339">
                                            <p:txEl>
                                              <p:pRg st="6" end="6"/>
                                            </p:txEl>
                                          </p:spTgt>
                                        </p:tgtEl>
                                        <p:attrNameLst>
                                          <p:attrName>style.visibility</p:attrName>
                                        </p:attrNameLst>
                                      </p:cBhvr>
                                      <p:to>
                                        <p:strVal val="visible"/>
                                      </p:to>
                                    </p:set>
                                    <p:animEffect transition="in" filter="dissolve">
                                      <p:cBhvr>
                                        <p:cTn id="25" dur="500"/>
                                        <p:tgtEl>
                                          <p:spTgt spid="1166339">
                                            <p:txEl>
                                              <p:pRg st="6" end="6"/>
                                            </p:txEl>
                                          </p:spTgt>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166339">
                                            <p:txEl>
                                              <p:pRg st="7" end="7"/>
                                            </p:txEl>
                                          </p:spTgt>
                                        </p:tgtEl>
                                        <p:attrNameLst>
                                          <p:attrName>style.visibility</p:attrName>
                                        </p:attrNameLst>
                                      </p:cBhvr>
                                      <p:to>
                                        <p:strVal val="visible"/>
                                      </p:to>
                                    </p:set>
                                    <p:animEffect transition="in" filter="dissolve">
                                      <p:cBhvr>
                                        <p:cTn id="29" dur="500"/>
                                        <p:tgtEl>
                                          <p:spTgt spid="1166339">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166339">
                                            <p:txEl>
                                              <p:pRg st="8" end="8"/>
                                            </p:txEl>
                                          </p:spTgt>
                                        </p:tgtEl>
                                        <p:attrNameLst>
                                          <p:attrName>style.visibility</p:attrName>
                                        </p:attrNameLst>
                                      </p:cBhvr>
                                      <p:to>
                                        <p:strVal val="visible"/>
                                      </p:to>
                                    </p:set>
                                    <p:animEffect transition="in" filter="dissolve">
                                      <p:cBhvr>
                                        <p:cTn id="34" dur="500"/>
                                        <p:tgtEl>
                                          <p:spTgt spid="1166339">
                                            <p:txEl>
                                              <p:pRg st="8" end="8"/>
                                            </p:txEl>
                                          </p:spTgt>
                                        </p:tgtEl>
                                      </p:cBhvr>
                                    </p:animEffect>
                                  </p:childTnLst>
                                </p:cTn>
                              </p:par>
                            </p:childTnLst>
                          </p:cTn>
                        </p:par>
                        <p:par>
                          <p:cTn id="35" fill="hold">
                            <p:stCondLst>
                              <p:cond delay="500"/>
                            </p:stCondLst>
                            <p:childTnLst>
                              <p:par>
                                <p:cTn id="36" presetID="9" presetClass="entr" presetSubtype="0" fill="hold" nodeType="afterEffect">
                                  <p:stCondLst>
                                    <p:cond delay="0"/>
                                  </p:stCondLst>
                                  <p:childTnLst>
                                    <p:set>
                                      <p:cBhvr>
                                        <p:cTn id="37" dur="1" fill="hold">
                                          <p:stCondLst>
                                            <p:cond delay="0"/>
                                          </p:stCondLst>
                                        </p:cTn>
                                        <p:tgtEl>
                                          <p:spTgt spid="1166339">
                                            <p:txEl>
                                              <p:pRg st="9" end="9"/>
                                            </p:txEl>
                                          </p:spTgt>
                                        </p:tgtEl>
                                        <p:attrNameLst>
                                          <p:attrName>style.visibility</p:attrName>
                                        </p:attrNameLst>
                                      </p:cBhvr>
                                      <p:to>
                                        <p:strVal val="visible"/>
                                      </p:to>
                                    </p:set>
                                    <p:animEffect transition="in" filter="dissolve">
                                      <p:cBhvr>
                                        <p:cTn id="38" dur="500"/>
                                        <p:tgtEl>
                                          <p:spTgt spid="116633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1570" name="Text Box 2"/>
          <p:cNvSpPr txBox="1"/>
          <p:nvPr/>
        </p:nvSpPr>
        <p:spPr>
          <a:xfrm>
            <a:off x="211138" y="2247900"/>
            <a:ext cx="504825" cy="2605088"/>
          </a:xfrm>
          <a:prstGeom prst="rect">
            <a:avLst/>
          </a:prstGeom>
          <a:solidFill>
            <a:srgbClr val="FF0000"/>
          </a:solidFill>
          <a:ln w="9525">
            <a:noFill/>
          </a:ln>
        </p:spPr>
        <p:txBody>
          <a:bodyPr vert="eaVert" lIns="16560" tIns="42064" rIns="16560" bIns="42064" anchor="t">
            <a:spAutoFit/>
          </a:bodyPr>
          <a:lstStyle/>
          <a:p>
            <a:pPr algn="ctr" defTabSz="841375" eaLnBrk="0" hangingPunct="0">
              <a:spcBef>
                <a:spcPct val="50000"/>
              </a:spcBef>
            </a:pPr>
            <a:r>
              <a:rPr lang="zh-CN" altLang="en-US" sz="3100" b="1" dirty="0">
                <a:solidFill>
                  <a:schemeClr val="bg1"/>
                </a:solidFill>
                <a:latin typeface="Times New Roman" panose="02020603050405020304" pitchFamily="18" charset="0"/>
                <a:ea typeface="黑体" panose="02010600030101010101" pitchFamily="2" charset="-122"/>
              </a:rPr>
              <a:t>风险评估步骤</a:t>
            </a:r>
          </a:p>
        </p:txBody>
      </p:sp>
      <p:sp>
        <p:nvSpPr>
          <p:cNvPr id="1261571" name="Text Box 3"/>
          <p:cNvSpPr txBox="1"/>
          <p:nvPr/>
        </p:nvSpPr>
        <p:spPr>
          <a:xfrm>
            <a:off x="1482725" y="1066800"/>
            <a:ext cx="1924050" cy="400050"/>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500" b="1" dirty="0">
                <a:solidFill>
                  <a:schemeClr val="bg1"/>
                </a:solidFill>
                <a:latin typeface="Times New Roman" panose="02020603050405020304" pitchFamily="18" charset="0"/>
                <a:ea typeface="黑体" panose="02010600030101010101" pitchFamily="2" charset="-122"/>
              </a:rPr>
              <a:t>目标设定</a:t>
            </a:r>
          </a:p>
        </p:txBody>
      </p:sp>
      <p:sp>
        <p:nvSpPr>
          <p:cNvPr id="1261572" name="Text Box 4"/>
          <p:cNvSpPr txBox="1"/>
          <p:nvPr/>
        </p:nvSpPr>
        <p:spPr>
          <a:xfrm>
            <a:off x="1498600" y="2846388"/>
            <a:ext cx="1924050" cy="400050"/>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500" b="1" dirty="0">
                <a:solidFill>
                  <a:schemeClr val="bg1"/>
                </a:solidFill>
                <a:latin typeface="Times New Roman" panose="02020603050405020304" pitchFamily="18" charset="0"/>
                <a:ea typeface="黑体" panose="02010600030101010101" pitchFamily="2" charset="-122"/>
              </a:rPr>
              <a:t>风险识别</a:t>
            </a:r>
          </a:p>
        </p:txBody>
      </p:sp>
      <p:sp>
        <p:nvSpPr>
          <p:cNvPr id="1261573" name="Text Box 5"/>
          <p:cNvSpPr txBox="1"/>
          <p:nvPr/>
        </p:nvSpPr>
        <p:spPr>
          <a:xfrm>
            <a:off x="1495425" y="3987800"/>
            <a:ext cx="1924050" cy="400050"/>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500" b="1" dirty="0">
                <a:solidFill>
                  <a:schemeClr val="bg1"/>
                </a:solidFill>
                <a:latin typeface="Times New Roman" panose="02020603050405020304" pitchFamily="18" charset="0"/>
                <a:ea typeface="黑体" panose="02010600030101010101" pitchFamily="2" charset="-122"/>
              </a:rPr>
              <a:t>风险分析</a:t>
            </a:r>
          </a:p>
        </p:txBody>
      </p:sp>
      <p:sp>
        <p:nvSpPr>
          <p:cNvPr id="1261574" name="Text Box 6"/>
          <p:cNvSpPr txBox="1"/>
          <p:nvPr/>
        </p:nvSpPr>
        <p:spPr>
          <a:xfrm>
            <a:off x="1495425" y="5556250"/>
            <a:ext cx="1924050" cy="400050"/>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500" b="1" dirty="0">
                <a:solidFill>
                  <a:schemeClr val="bg1"/>
                </a:solidFill>
                <a:latin typeface="Times New Roman" panose="02020603050405020304" pitchFamily="18" charset="0"/>
                <a:ea typeface="黑体" panose="02010600030101010101" pitchFamily="2" charset="-122"/>
              </a:rPr>
              <a:t>风险应对</a:t>
            </a:r>
          </a:p>
        </p:txBody>
      </p:sp>
      <p:grpSp>
        <p:nvGrpSpPr>
          <p:cNvPr id="5" name="Group 7"/>
          <p:cNvGrpSpPr/>
          <p:nvPr/>
        </p:nvGrpSpPr>
        <p:grpSpPr>
          <a:xfrm>
            <a:off x="4222750" y="87313"/>
            <a:ext cx="2092325" cy="2351087"/>
            <a:chOff x="2744" y="103"/>
            <a:chExt cx="1318" cy="1602"/>
          </a:xfrm>
        </p:grpSpPr>
        <p:sp>
          <p:nvSpPr>
            <p:cNvPr id="7175" name="Text Box 8"/>
            <p:cNvSpPr txBox="1"/>
            <p:nvPr/>
          </p:nvSpPr>
          <p:spPr>
            <a:xfrm>
              <a:off x="2746" y="103"/>
              <a:ext cx="1316" cy="200"/>
            </a:xfrm>
            <a:prstGeom prst="rect">
              <a:avLst/>
            </a:prstGeom>
            <a:solidFill>
              <a:schemeClr val="tx2"/>
            </a:solidFill>
            <a:ln w="9525">
              <a:noFill/>
            </a:ln>
          </p:spPr>
          <p:txBody>
            <a:bodyPr lIns="49681" tIns="9938" rIns="49681" bIns="9938" anchor="t">
              <a:spAutoFit/>
            </a:bodyPr>
            <a:lstStyle/>
            <a:p>
              <a:pPr algn="ctr" defTabSz="841375" eaLnBrk="0" hangingPunct="0">
                <a:spcBef>
                  <a:spcPct val="50000"/>
                </a:spcBef>
              </a:pPr>
              <a:r>
                <a:rPr lang="zh-CN" altLang="en-US" sz="1800" b="1" dirty="0">
                  <a:solidFill>
                    <a:schemeClr val="bg1"/>
                  </a:solidFill>
                  <a:latin typeface="Times New Roman" panose="02020603050405020304" pitchFamily="18" charset="0"/>
                  <a:ea typeface="黑体" panose="02010600030101010101" pitchFamily="2" charset="-122"/>
                </a:rPr>
                <a:t>经济活动合法合规</a:t>
              </a:r>
            </a:p>
          </p:txBody>
        </p:sp>
        <p:sp>
          <p:nvSpPr>
            <p:cNvPr id="7176" name="Text Box 9"/>
            <p:cNvSpPr txBox="1"/>
            <p:nvPr/>
          </p:nvSpPr>
          <p:spPr>
            <a:xfrm>
              <a:off x="2746" y="441"/>
              <a:ext cx="1316" cy="201"/>
            </a:xfrm>
            <a:prstGeom prst="rect">
              <a:avLst/>
            </a:prstGeom>
            <a:solidFill>
              <a:schemeClr val="tx2"/>
            </a:solidFill>
            <a:ln w="9525">
              <a:noFill/>
            </a:ln>
          </p:spPr>
          <p:txBody>
            <a:bodyPr lIns="49681" tIns="9938" rIns="49681" bIns="9938" anchor="t">
              <a:spAutoFit/>
            </a:bodyPr>
            <a:lstStyle/>
            <a:p>
              <a:pPr algn="ctr" defTabSz="841375" eaLnBrk="0" hangingPunct="0">
                <a:spcBef>
                  <a:spcPct val="50000"/>
                </a:spcBef>
              </a:pPr>
              <a:r>
                <a:rPr lang="zh-CN" altLang="en-US" sz="1800" b="1" dirty="0">
                  <a:solidFill>
                    <a:schemeClr val="bg1"/>
                  </a:solidFill>
                  <a:latin typeface="Times New Roman" panose="02020603050405020304" pitchFamily="18" charset="0"/>
                  <a:ea typeface="黑体" panose="02010600030101010101" pitchFamily="2" charset="-122"/>
                </a:rPr>
                <a:t>资产安全使用有效</a:t>
              </a:r>
            </a:p>
          </p:txBody>
        </p:sp>
        <p:sp>
          <p:nvSpPr>
            <p:cNvPr id="7177" name="Text Box 10"/>
            <p:cNvSpPr txBox="1"/>
            <p:nvPr/>
          </p:nvSpPr>
          <p:spPr>
            <a:xfrm>
              <a:off x="2744" y="805"/>
              <a:ext cx="1316" cy="200"/>
            </a:xfrm>
            <a:prstGeom prst="rect">
              <a:avLst/>
            </a:prstGeom>
            <a:solidFill>
              <a:schemeClr val="tx2"/>
            </a:solidFill>
            <a:ln w="9525">
              <a:noFill/>
            </a:ln>
          </p:spPr>
          <p:txBody>
            <a:bodyPr lIns="49681" tIns="9938" rIns="49681" bIns="9938" anchor="t">
              <a:spAutoFit/>
            </a:bodyPr>
            <a:lstStyle/>
            <a:p>
              <a:pPr algn="ctr" defTabSz="841375" eaLnBrk="0" hangingPunct="0">
                <a:spcBef>
                  <a:spcPct val="50000"/>
                </a:spcBef>
              </a:pPr>
              <a:r>
                <a:rPr lang="zh-CN" altLang="en-US" sz="1800" b="1" dirty="0">
                  <a:solidFill>
                    <a:schemeClr val="bg1"/>
                  </a:solidFill>
                  <a:latin typeface="Times New Roman" panose="02020603050405020304" pitchFamily="18" charset="0"/>
                  <a:ea typeface="黑体" panose="02010600030101010101" pitchFamily="2" charset="-122"/>
                </a:rPr>
                <a:t>财务信息真实完整</a:t>
              </a:r>
            </a:p>
          </p:txBody>
        </p:sp>
        <p:sp>
          <p:nvSpPr>
            <p:cNvPr id="7178" name="Text Box 11"/>
            <p:cNvSpPr txBox="1"/>
            <p:nvPr/>
          </p:nvSpPr>
          <p:spPr>
            <a:xfrm>
              <a:off x="2744" y="1153"/>
              <a:ext cx="1316" cy="200"/>
            </a:xfrm>
            <a:prstGeom prst="rect">
              <a:avLst/>
            </a:prstGeom>
            <a:solidFill>
              <a:schemeClr val="tx2"/>
            </a:solidFill>
            <a:ln w="9525">
              <a:noFill/>
            </a:ln>
          </p:spPr>
          <p:txBody>
            <a:bodyPr lIns="49681" tIns="9938" rIns="49681" bIns="9938" anchor="t">
              <a:spAutoFit/>
            </a:bodyPr>
            <a:lstStyle/>
            <a:p>
              <a:pPr algn="ctr" defTabSz="841375" eaLnBrk="0" hangingPunct="0">
                <a:spcBef>
                  <a:spcPct val="50000"/>
                </a:spcBef>
              </a:pPr>
              <a:r>
                <a:rPr lang="zh-CN" altLang="en-US" sz="1800" b="1" dirty="0">
                  <a:solidFill>
                    <a:schemeClr val="bg1"/>
                  </a:solidFill>
                  <a:latin typeface="Times New Roman" panose="02020603050405020304" pitchFamily="18" charset="0"/>
                  <a:ea typeface="黑体" panose="02010600030101010101" pitchFamily="2" charset="-122"/>
                </a:rPr>
                <a:t>防范舞弊预防腐败</a:t>
              </a:r>
            </a:p>
          </p:txBody>
        </p:sp>
        <p:sp>
          <p:nvSpPr>
            <p:cNvPr id="7179" name="Text Box 12"/>
            <p:cNvSpPr txBox="1"/>
            <p:nvPr/>
          </p:nvSpPr>
          <p:spPr>
            <a:xfrm>
              <a:off x="2746" y="1504"/>
              <a:ext cx="1316" cy="201"/>
            </a:xfrm>
            <a:prstGeom prst="rect">
              <a:avLst/>
            </a:prstGeom>
            <a:solidFill>
              <a:schemeClr val="tx2"/>
            </a:solidFill>
            <a:ln w="9525">
              <a:noFill/>
            </a:ln>
          </p:spPr>
          <p:txBody>
            <a:bodyPr lIns="49681" tIns="9938" rIns="49681" bIns="9938" anchor="t">
              <a:spAutoFit/>
            </a:bodyPr>
            <a:lstStyle/>
            <a:p>
              <a:pPr algn="ctr" defTabSz="841375" eaLnBrk="0" hangingPunct="0">
                <a:spcBef>
                  <a:spcPct val="50000"/>
                </a:spcBef>
              </a:pPr>
              <a:r>
                <a:rPr lang="zh-CN" altLang="en-US" sz="1800" b="1" dirty="0">
                  <a:solidFill>
                    <a:schemeClr val="bg1"/>
                  </a:solidFill>
                  <a:latin typeface="Times New Roman" panose="02020603050405020304" pitchFamily="18" charset="0"/>
                  <a:ea typeface="黑体" panose="02010600030101010101" pitchFamily="2" charset="-122"/>
                </a:rPr>
                <a:t>提高服务效率效果</a:t>
              </a:r>
            </a:p>
          </p:txBody>
        </p:sp>
      </p:grpSp>
      <p:grpSp>
        <p:nvGrpSpPr>
          <p:cNvPr id="6" name="Group 13"/>
          <p:cNvGrpSpPr/>
          <p:nvPr/>
        </p:nvGrpSpPr>
        <p:grpSpPr>
          <a:xfrm>
            <a:off x="4202113" y="4781550"/>
            <a:ext cx="2105025" cy="1978025"/>
            <a:chOff x="2755" y="2976"/>
            <a:chExt cx="1326" cy="1333"/>
          </a:xfrm>
        </p:grpSpPr>
        <p:sp>
          <p:nvSpPr>
            <p:cNvPr id="7181" name="Text Box 14"/>
            <p:cNvSpPr txBox="1"/>
            <p:nvPr/>
          </p:nvSpPr>
          <p:spPr>
            <a:xfrm>
              <a:off x="2755" y="2976"/>
              <a:ext cx="1316" cy="259"/>
            </a:xfrm>
            <a:prstGeom prst="rect">
              <a:avLst/>
            </a:prstGeom>
            <a:solidFill>
              <a:schemeClr val="tx1"/>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风险回避</a:t>
              </a:r>
            </a:p>
          </p:txBody>
        </p:sp>
        <p:sp>
          <p:nvSpPr>
            <p:cNvPr id="7182" name="Text Box 15"/>
            <p:cNvSpPr txBox="1"/>
            <p:nvPr/>
          </p:nvSpPr>
          <p:spPr>
            <a:xfrm>
              <a:off x="2755" y="3339"/>
              <a:ext cx="1316" cy="259"/>
            </a:xfrm>
            <a:prstGeom prst="rect">
              <a:avLst/>
            </a:prstGeom>
            <a:solidFill>
              <a:schemeClr val="tx1"/>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风险承担</a:t>
              </a:r>
            </a:p>
          </p:txBody>
        </p:sp>
        <p:sp>
          <p:nvSpPr>
            <p:cNvPr id="7183" name="Text Box 16"/>
            <p:cNvSpPr txBox="1"/>
            <p:nvPr/>
          </p:nvSpPr>
          <p:spPr>
            <a:xfrm>
              <a:off x="2765" y="3701"/>
              <a:ext cx="1316" cy="259"/>
            </a:xfrm>
            <a:prstGeom prst="rect">
              <a:avLst/>
            </a:prstGeom>
            <a:solidFill>
              <a:schemeClr val="tx1"/>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风险降低</a:t>
              </a:r>
            </a:p>
          </p:txBody>
        </p:sp>
        <p:sp>
          <p:nvSpPr>
            <p:cNvPr id="7184" name="Text Box 17"/>
            <p:cNvSpPr txBox="1"/>
            <p:nvPr/>
          </p:nvSpPr>
          <p:spPr>
            <a:xfrm>
              <a:off x="2765" y="4050"/>
              <a:ext cx="1316" cy="259"/>
            </a:xfrm>
            <a:prstGeom prst="rect">
              <a:avLst/>
            </a:prstGeom>
            <a:solidFill>
              <a:schemeClr val="tx1"/>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风险分担</a:t>
              </a:r>
            </a:p>
          </p:txBody>
        </p:sp>
      </p:grpSp>
      <p:grpSp>
        <p:nvGrpSpPr>
          <p:cNvPr id="7" name="Group 18"/>
          <p:cNvGrpSpPr/>
          <p:nvPr/>
        </p:nvGrpSpPr>
        <p:grpSpPr>
          <a:xfrm>
            <a:off x="4219575" y="2617788"/>
            <a:ext cx="2087563" cy="928687"/>
            <a:chOff x="2753" y="1932"/>
            <a:chExt cx="1316" cy="630"/>
          </a:xfrm>
        </p:grpSpPr>
        <p:sp>
          <p:nvSpPr>
            <p:cNvPr id="7186" name="Text Box 19"/>
            <p:cNvSpPr txBox="1"/>
            <p:nvPr/>
          </p:nvSpPr>
          <p:spPr>
            <a:xfrm>
              <a:off x="2753" y="1932"/>
              <a:ext cx="1316" cy="267"/>
            </a:xfrm>
            <a:prstGeom prst="rect">
              <a:avLst/>
            </a:prstGeom>
            <a:solidFill>
              <a:srgbClr val="FF00FF"/>
            </a:solidFill>
            <a:ln w="9525" cap="flat" cmpd="sng">
              <a:solidFill>
                <a:srgbClr val="FFFF00"/>
              </a:solidFill>
              <a:prstDash val="solid"/>
              <a:miter/>
              <a:headEnd type="none" w="med" len="med"/>
              <a:tailEnd type="none" w="med" len="med"/>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外部因素</a:t>
              </a:r>
            </a:p>
          </p:txBody>
        </p:sp>
        <p:sp>
          <p:nvSpPr>
            <p:cNvPr id="7187" name="Text Box 20"/>
            <p:cNvSpPr txBox="1"/>
            <p:nvPr/>
          </p:nvSpPr>
          <p:spPr>
            <a:xfrm>
              <a:off x="2753" y="2295"/>
              <a:ext cx="1316" cy="267"/>
            </a:xfrm>
            <a:prstGeom prst="rect">
              <a:avLst/>
            </a:prstGeom>
            <a:solidFill>
              <a:srgbClr val="FF00FF"/>
            </a:solidFill>
            <a:ln w="9525" cap="flat" cmpd="sng">
              <a:solidFill>
                <a:srgbClr val="FFFF00"/>
              </a:solidFill>
              <a:prstDash val="solid"/>
              <a:miter/>
              <a:headEnd type="none" w="med" len="med"/>
              <a:tailEnd type="none" w="med" len="med"/>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内部因素</a:t>
              </a:r>
            </a:p>
          </p:txBody>
        </p:sp>
      </p:grpSp>
      <p:grpSp>
        <p:nvGrpSpPr>
          <p:cNvPr id="8" name="Group 21"/>
          <p:cNvGrpSpPr/>
          <p:nvPr/>
        </p:nvGrpSpPr>
        <p:grpSpPr>
          <a:xfrm>
            <a:off x="7050088" y="511175"/>
            <a:ext cx="1876425" cy="2489200"/>
            <a:chOff x="4558" y="520"/>
            <a:chExt cx="1182" cy="1658"/>
          </a:xfrm>
        </p:grpSpPr>
        <p:sp>
          <p:nvSpPr>
            <p:cNvPr id="7189" name="Text Box 22"/>
            <p:cNvSpPr txBox="1"/>
            <p:nvPr/>
          </p:nvSpPr>
          <p:spPr>
            <a:xfrm>
              <a:off x="4560" y="520"/>
              <a:ext cx="1180" cy="256"/>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经济因素</a:t>
              </a:r>
            </a:p>
          </p:txBody>
        </p:sp>
        <p:sp>
          <p:nvSpPr>
            <p:cNvPr id="7190" name="Text Box 23"/>
            <p:cNvSpPr txBox="1"/>
            <p:nvPr/>
          </p:nvSpPr>
          <p:spPr>
            <a:xfrm>
              <a:off x="4560" y="859"/>
              <a:ext cx="1180" cy="256"/>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自然因素</a:t>
              </a:r>
            </a:p>
          </p:txBody>
        </p:sp>
        <p:sp>
          <p:nvSpPr>
            <p:cNvPr id="7191" name="Text Box 24"/>
            <p:cNvSpPr txBox="1"/>
            <p:nvPr/>
          </p:nvSpPr>
          <p:spPr>
            <a:xfrm>
              <a:off x="4558" y="1222"/>
              <a:ext cx="1180" cy="256"/>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政治因素</a:t>
              </a:r>
            </a:p>
          </p:txBody>
        </p:sp>
        <p:sp>
          <p:nvSpPr>
            <p:cNvPr id="7192" name="Text Box 25"/>
            <p:cNvSpPr txBox="1"/>
            <p:nvPr/>
          </p:nvSpPr>
          <p:spPr>
            <a:xfrm>
              <a:off x="4558" y="1570"/>
              <a:ext cx="1180" cy="256"/>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社会因素</a:t>
              </a:r>
            </a:p>
          </p:txBody>
        </p:sp>
        <p:sp>
          <p:nvSpPr>
            <p:cNvPr id="7193" name="Text Box 26"/>
            <p:cNvSpPr txBox="1"/>
            <p:nvPr/>
          </p:nvSpPr>
          <p:spPr>
            <a:xfrm>
              <a:off x="4560" y="1922"/>
              <a:ext cx="1180" cy="256"/>
            </a:xfrm>
            <a:prstGeom prst="rect">
              <a:avLst/>
            </a:prstGeom>
            <a:solidFill>
              <a:schemeClr val="hlink"/>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技术因素</a:t>
              </a:r>
            </a:p>
          </p:txBody>
        </p:sp>
      </p:grpSp>
      <p:grpSp>
        <p:nvGrpSpPr>
          <p:cNvPr id="9" name="Group 27"/>
          <p:cNvGrpSpPr/>
          <p:nvPr/>
        </p:nvGrpSpPr>
        <p:grpSpPr>
          <a:xfrm>
            <a:off x="7050088" y="3144838"/>
            <a:ext cx="1874837" cy="1982787"/>
            <a:chOff x="4558" y="2341"/>
            <a:chExt cx="1180" cy="1332"/>
          </a:xfrm>
        </p:grpSpPr>
        <p:sp>
          <p:nvSpPr>
            <p:cNvPr id="7195" name="Text Box 28"/>
            <p:cNvSpPr txBox="1"/>
            <p:nvPr/>
          </p:nvSpPr>
          <p:spPr>
            <a:xfrm>
              <a:off x="4558" y="2341"/>
              <a:ext cx="1170" cy="258"/>
            </a:xfrm>
            <a:prstGeom prst="rect">
              <a:avLst/>
            </a:prstGeom>
            <a:solidFill>
              <a:srgbClr val="008000"/>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组织结构</a:t>
              </a:r>
            </a:p>
          </p:txBody>
        </p:sp>
        <p:sp>
          <p:nvSpPr>
            <p:cNvPr id="7196" name="Text Box 29"/>
            <p:cNvSpPr txBox="1"/>
            <p:nvPr/>
          </p:nvSpPr>
          <p:spPr>
            <a:xfrm>
              <a:off x="4558" y="2704"/>
              <a:ext cx="1170" cy="258"/>
            </a:xfrm>
            <a:prstGeom prst="rect">
              <a:avLst/>
            </a:prstGeom>
            <a:solidFill>
              <a:srgbClr val="008000"/>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人员素质</a:t>
              </a:r>
            </a:p>
          </p:txBody>
        </p:sp>
        <p:sp>
          <p:nvSpPr>
            <p:cNvPr id="7197" name="Text Box 30"/>
            <p:cNvSpPr txBox="1"/>
            <p:nvPr/>
          </p:nvSpPr>
          <p:spPr>
            <a:xfrm>
              <a:off x="4568" y="3067"/>
              <a:ext cx="1170" cy="259"/>
            </a:xfrm>
            <a:prstGeom prst="rect">
              <a:avLst/>
            </a:prstGeom>
            <a:solidFill>
              <a:srgbClr val="008000"/>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业务流程</a:t>
              </a:r>
            </a:p>
          </p:txBody>
        </p:sp>
        <p:sp>
          <p:nvSpPr>
            <p:cNvPr id="7198" name="Text Box 31"/>
            <p:cNvSpPr txBox="1"/>
            <p:nvPr/>
          </p:nvSpPr>
          <p:spPr>
            <a:xfrm>
              <a:off x="4568" y="3415"/>
              <a:ext cx="1170" cy="258"/>
            </a:xfrm>
            <a:prstGeom prst="rect">
              <a:avLst/>
            </a:prstGeom>
            <a:solidFill>
              <a:srgbClr val="008000"/>
            </a:solidFill>
            <a:ln w="9525">
              <a:noFill/>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信息系统</a:t>
              </a:r>
            </a:p>
          </p:txBody>
        </p:sp>
      </p:grpSp>
      <p:grpSp>
        <p:nvGrpSpPr>
          <p:cNvPr id="10" name="Group 32"/>
          <p:cNvGrpSpPr/>
          <p:nvPr/>
        </p:nvGrpSpPr>
        <p:grpSpPr>
          <a:xfrm>
            <a:off x="4222750" y="3725863"/>
            <a:ext cx="2090738" cy="927100"/>
            <a:chOff x="2753" y="1932"/>
            <a:chExt cx="1316" cy="631"/>
          </a:xfrm>
        </p:grpSpPr>
        <p:sp>
          <p:nvSpPr>
            <p:cNvPr id="7200" name="Text Box 33"/>
            <p:cNvSpPr txBox="1"/>
            <p:nvPr/>
          </p:nvSpPr>
          <p:spPr>
            <a:xfrm>
              <a:off x="2753" y="1932"/>
              <a:ext cx="1316" cy="268"/>
            </a:xfrm>
            <a:prstGeom prst="rect">
              <a:avLst/>
            </a:prstGeom>
            <a:solidFill>
              <a:schemeClr val="tx1"/>
            </a:solidFill>
            <a:ln w="9525" cap="flat" cmpd="sng">
              <a:solidFill>
                <a:srgbClr val="FFFF00"/>
              </a:solidFill>
              <a:prstDash val="solid"/>
              <a:miter/>
              <a:headEnd type="none" w="med" len="med"/>
              <a:tailEnd type="none" w="med" len="med"/>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固有风险</a:t>
              </a:r>
            </a:p>
          </p:txBody>
        </p:sp>
        <p:sp>
          <p:nvSpPr>
            <p:cNvPr id="7201" name="Text Box 34"/>
            <p:cNvSpPr txBox="1"/>
            <p:nvPr/>
          </p:nvSpPr>
          <p:spPr>
            <a:xfrm>
              <a:off x="2753" y="2295"/>
              <a:ext cx="1316" cy="268"/>
            </a:xfrm>
            <a:prstGeom prst="rect">
              <a:avLst/>
            </a:prstGeom>
            <a:solidFill>
              <a:schemeClr val="tx1"/>
            </a:solidFill>
            <a:ln w="9525" cap="flat" cmpd="sng">
              <a:solidFill>
                <a:srgbClr val="FFFF00"/>
              </a:solidFill>
              <a:prstDash val="solid"/>
              <a:miter/>
              <a:headEnd type="none" w="med" len="med"/>
              <a:tailEnd type="none" w="med" len="med"/>
            </a:ln>
          </p:spPr>
          <p:txBody>
            <a:bodyPr lIns="49681" tIns="9938" rIns="49681" bIns="9938" anchor="t">
              <a:spAutoFit/>
            </a:bodyPr>
            <a:lstStyle/>
            <a:p>
              <a:pPr algn="ctr" defTabSz="841375" eaLnBrk="0" hangingPunct="0">
                <a:spcBef>
                  <a:spcPct val="50000"/>
                </a:spcBef>
              </a:pPr>
              <a:r>
                <a:rPr lang="zh-CN" altLang="en-US" sz="2400" b="1" dirty="0">
                  <a:solidFill>
                    <a:schemeClr val="bg1"/>
                  </a:solidFill>
                  <a:latin typeface="Times New Roman" panose="02020603050405020304" pitchFamily="18" charset="0"/>
                  <a:ea typeface="黑体" panose="02010600030101010101" pitchFamily="2" charset="-122"/>
                </a:rPr>
                <a:t>剩余风险</a:t>
              </a:r>
            </a:p>
          </p:txBody>
        </p:sp>
      </p:grpSp>
      <p:grpSp>
        <p:nvGrpSpPr>
          <p:cNvPr id="11" name="Group 35"/>
          <p:cNvGrpSpPr/>
          <p:nvPr/>
        </p:nvGrpSpPr>
        <p:grpSpPr>
          <a:xfrm>
            <a:off x="723900" y="1289050"/>
            <a:ext cx="727075" cy="4514850"/>
            <a:chOff x="455" y="811"/>
            <a:chExt cx="459" cy="2845"/>
          </a:xfrm>
        </p:grpSpPr>
        <p:sp>
          <p:nvSpPr>
            <p:cNvPr id="7203" name="Line 36"/>
            <p:cNvSpPr/>
            <p:nvPr/>
          </p:nvSpPr>
          <p:spPr>
            <a:xfrm>
              <a:off x="672" y="811"/>
              <a:ext cx="0" cy="2845"/>
            </a:xfrm>
            <a:prstGeom prst="line">
              <a:avLst/>
            </a:prstGeom>
            <a:ln w="38100" cap="flat" cmpd="sng">
              <a:solidFill>
                <a:srgbClr val="000000"/>
              </a:solidFill>
              <a:prstDash val="solid"/>
              <a:round/>
              <a:headEnd type="none" w="med" len="med"/>
              <a:tailEnd type="none" w="med" len="med"/>
            </a:ln>
          </p:spPr>
        </p:sp>
        <p:sp>
          <p:nvSpPr>
            <p:cNvPr id="7204" name="Line 37"/>
            <p:cNvSpPr/>
            <p:nvPr/>
          </p:nvSpPr>
          <p:spPr>
            <a:xfrm>
              <a:off x="675" y="814"/>
              <a:ext cx="226" cy="0"/>
            </a:xfrm>
            <a:prstGeom prst="line">
              <a:avLst/>
            </a:prstGeom>
            <a:ln w="38100" cap="flat" cmpd="sng">
              <a:solidFill>
                <a:srgbClr val="000000"/>
              </a:solidFill>
              <a:prstDash val="solid"/>
              <a:round/>
              <a:headEnd type="none" w="med" len="med"/>
              <a:tailEnd type="triangle" w="med" len="med"/>
            </a:ln>
          </p:spPr>
        </p:sp>
        <p:sp>
          <p:nvSpPr>
            <p:cNvPr id="7205" name="Line 38"/>
            <p:cNvSpPr/>
            <p:nvPr/>
          </p:nvSpPr>
          <p:spPr>
            <a:xfrm>
              <a:off x="681" y="3650"/>
              <a:ext cx="226" cy="0"/>
            </a:xfrm>
            <a:prstGeom prst="line">
              <a:avLst/>
            </a:prstGeom>
            <a:ln w="38100" cap="flat" cmpd="sng">
              <a:solidFill>
                <a:srgbClr val="000000"/>
              </a:solidFill>
              <a:prstDash val="solid"/>
              <a:round/>
              <a:headEnd type="none" w="med" len="med"/>
              <a:tailEnd type="triangle" w="med" len="med"/>
            </a:ln>
          </p:spPr>
        </p:sp>
        <p:sp>
          <p:nvSpPr>
            <p:cNvPr id="7206" name="Line 39"/>
            <p:cNvSpPr/>
            <p:nvPr/>
          </p:nvSpPr>
          <p:spPr>
            <a:xfrm>
              <a:off x="679" y="2650"/>
              <a:ext cx="226" cy="0"/>
            </a:xfrm>
            <a:prstGeom prst="line">
              <a:avLst/>
            </a:prstGeom>
            <a:ln w="38100" cap="flat" cmpd="sng">
              <a:solidFill>
                <a:srgbClr val="000000"/>
              </a:solidFill>
              <a:prstDash val="solid"/>
              <a:round/>
              <a:headEnd type="none" w="med" len="med"/>
              <a:tailEnd type="triangle" w="med" len="med"/>
            </a:ln>
          </p:spPr>
        </p:sp>
        <p:sp>
          <p:nvSpPr>
            <p:cNvPr id="7207" name="Line 40"/>
            <p:cNvSpPr/>
            <p:nvPr/>
          </p:nvSpPr>
          <p:spPr>
            <a:xfrm>
              <a:off x="688" y="1931"/>
              <a:ext cx="226" cy="0"/>
            </a:xfrm>
            <a:prstGeom prst="line">
              <a:avLst/>
            </a:prstGeom>
            <a:ln w="38100" cap="flat" cmpd="sng">
              <a:solidFill>
                <a:srgbClr val="000000"/>
              </a:solidFill>
              <a:prstDash val="solid"/>
              <a:round/>
              <a:headEnd type="none" w="med" len="med"/>
              <a:tailEnd type="triangle" w="med" len="med"/>
            </a:ln>
          </p:spPr>
        </p:sp>
        <p:sp>
          <p:nvSpPr>
            <p:cNvPr id="7208" name="Line 41"/>
            <p:cNvSpPr/>
            <p:nvPr/>
          </p:nvSpPr>
          <p:spPr>
            <a:xfrm flipH="1">
              <a:off x="455" y="2251"/>
              <a:ext cx="226" cy="0"/>
            </a:xfrm>
            <a:prstGeom prst="line">
              <a:avLst/>
            </a:prstGeom>
            <a:ln w="38100" cap="flat" cmpd="sng">
              <a:solidFill>
                <a:srgbClr val="000000"/>
              </a:solidFill>
              <a:prstDash val="solid"/>
              <a:round/>
              <a:headEnd type="none" w="med" len="med"/>
              <a:tailEnd type="none" w="med" len="med"/>
            </a:ln>
          </p:spPr>
        </p:sp>
      </p:grpSp>
      <p:grpSp>
        <p:nvGrpSpPr>
          <p:cNvPr id="12" name="Group 42"/>
          <p:cNvGrpSpPr/>
          <p:nvPr/>
        </p:nvGrpSpPr>
        <p:grpSpPr>
          <a:xfrm>
            <a:off x="3419475" y="241300"/>
            <a:ext cx="841375" cy="2071688"/>
            <a:chOff x="2154" y="151"/>
            <a:chExt cx="532" cy="1306"/>
          </a:xfrm>
        </p:grpSpPr>
        <p:sp>
          <p:nvSpPr>
            <p:cNvPr id="7210" name="Line 43"/>
            <p:cNvSpPr/>
            <p:nvPr/>
          </p:nvSpPr>
          <p:spPr>
            <a:xfrm>
              <a:off x="2400" y="151"/>
              <a:ext cx="0" cy="1306"/>
            </a:xfrm>
            <a:prstGeom prst="line">
              <a:avLst/>
            </a:prstGeom>
            <a:ln w="38100" cap="flat" cmpd="sng">
              <a:solidFill>
                <a:srgbClr val="000000"/>
              </a:solidFill>
              <a:prstDash val="solid"/>
              <a:round/>
              <a:headEnd type="none" w="med" len="med"/>
              <a:tailEnd type="none" w="med" len="med"/>
            </a:ln>
          </p:spPr>
        </p:sp>
        <p:sp>
          <p:nvSpPr>
            <p:cNvPr id="7211" name="Line 44"/>
            <p:cNvSpPr/>
            <p:nvPr/>
          </p:nvSpPr>
          <p:spPr>
            <a:xfrm>
              <a:off x="2401" y="152"/>
              <a:ext cx="272" cy="0"/>
            </a:xfrm>
            <a:prstGeom prst="line">
              <a:avLst/>
            </a:prstGeom>
            <a:ln w="38100" cap="flat" cmpd="sng">
              <a:solidFill>
                <a:srgbClr val="000000"/>
              </a:solidFill>
              <a:prstDash val="solid"/>
              <a:round/>
              <a:headEnd type="none" w="med" len="med"/>
              <a:tailEnd type="triangle" w="med" len="med"/>
            </a:ln>
          </p:spPr>
        </p:sp>
        <p:sp>
          <p:nvSpPr>
            <p:cNvPr id="7212" name="Line 45"/>
            <p:cNvSpPr/>
            <p:nvPr/>
          </p:nvSpPr>
          <p:spPr>
            <a:xfrm>
              <a:off x="2402" y="479"/>
              <a:ext cx="272" cy="0"/>
            </a:xfrm>
            <a:prstGeom prst="line">
              <a:avLst/>
            </a:prstGeom>
            <a:ln w="38100" cap="flat" cmpd="sng">
              <a:solidFill>
                <a:srgbClr val="000000"/>
              </a:solidFill>
              <a:prstDash val="solid"/>
              <a:round/>
              <a:headEnd type="none" w="med" len="med"/>
              <a:tailEnd type="triangle" w="med" len="med"/>
            </a:ln>
          </p:spPr>
        </p:sp>
        <p:sp>
          <p:nvSpPr>
            <p:cNvPr id="7213" name="Line 46"/>
            <p:cNvSpPr/>
            <p:nvPr/>
          </p:nvSpPr>
          <p:spPr>
            <a:xfrm>
              <a:off x="2154" y="811"/>
              <a:ext cx="532" cy="0"/>
            </a:xfrm>
            <a:prstGeom prst="line">
              <a:avLst/>
            </a:prstGeom>
            <a:ln w="38100" cap="flat" cmpd="sng">
              <a:solidFill>
                <a:srgbClr val="000000"/>
              </a:solidFill>
              <a:prstDash val="solid"/>
              <a:round/>
              <a:headEnd type="none" w="med" len="med"/>
              <a:tailEnd type="triangle" w="med" len="med"/>
            </a:ln>
          </p:spPr>
        </p:sp>
        <p:sp>
          <p:nvSpPr>
            <p:cNvPr id="7214" name="Line 47"/>
            <p:cNvSpPr/>
            <p:nvPr/>
          </p:nvSpPr>
          <p:spPr>
            <a:xfrm>
              <a:off x="2405" y="1138"/>
              <a:ext cx="272" cy="0"/>
            </a:xfrm>
            <a:prstGeom prst="line">
              <a:avLst/>
            </a:prstGeom>
            <a:ln w="38100" cap="flat" cmpd="sng">
              <a:solidFill>
                <a:srgbClr val="000000"/>
              </a:solidFill>
              <a:prstDash val="solid"/>
              <a:round/>
              <a:headEnd type="none" w="med" len="med"/>
              <a:tailEnd type="triangle" w="med" len="med"/>
            </a:ln>
          </p:spPr>
        </p:sp>
        <p:sp>
          <p:nvSpPr>
            <p:cNvPr id="7215" name="Line 48"/>
            <p:cNvSpPr/>
            <p:nvPr/>
          </p:nvSpPr>
          <p:spPr>
            <a:xfrm>
              <a:off x="2405" y="1446"/>
              <a:ext cx="272" cy="0"/>
            </a:xfrm>
            <a:prstGeom prst="line">
              <a:avLst/>
            </a:prstGeom>
            <a:ln w="38100" cap="flat" cmpd="sng">
              <a:solidFill>
                <a:srgbClr val="000000"/>
              </a:solidFill>
              <a:prstDash val="solid"/>
              <a:round/>
              <a:headEnd type="none" w="med" len="med"/>
              <a:tailEnd type="triangle" w="med" len="med"/>
            </a:ln>
          </p:spPr>
        </p:sp>
      </p:grpSp>
      <p:grpSp>
        <p:nvGrpSpPr>
          <p:cNvPr id="13" name="Group 49"/>
          <p:cNvGrpSpPr/>
          <p:nvPr/>
        </p:nvGrpSpPr>
        <p:grpSpPr>
          <a:xfrm>
            <a:off x="6302375" y="762000"/>
            <a:ext cx="790575" cy="2073275"/>
            <a:chOff x="3969" y="480"/>
            <a:chExt cx="499" cy="1307"/>
          </a:xfrm>
        </p:grpSpPr>
        <p:sp>
          <p:nvSpPr>
            <p:cNvPr id="7217" name="Line 50"/>
            <p:cNvSpPr/>
            <p:nvPr/>
          </p:nvSpPr>
          <p:spPr>
            <a:xfrm>
              <a:off x="4179" y="480"/>
              <a:ext cx="0" cy="1306"/>
            </a:xfrm>
            <a:prstGeom prst="line">
              <a:avLst/>
            </a:prstGeom>
            <a:ln w="38100" cap="flat" cmpd="sng">
              <a:solidFill>
                <a:srgbClr val="FF0000"/>
              </a:solidFill>
              <a:prstDash val="solid"/>
              <a:round/>
              <a:headEnd type="none" w="med" len="med"/>
              <a:tailEnd type="none" w="med" len="med"/>
            </a:ln>
          </p:spPr>
        </p:sp>
        <p:sp>
          <p:nvSpPr>
            <p:cNvPr id="7218" name="Line 51"/>
            <p:cNvSpPr/>
            <p:nvPr/>
          </p:nvSpPr>
          <p:spPr>
            <a:xfrm>
              <a:off x="4180" y="481"/>
              <a:ext cx="272" cy="0"/>
            </a:xfrm>
            <a:prstGeom prst="line">
              <a:avLst/>
            </a:prstGeom>
            <a:ln w="38100" cap="flat" cmpd="sng">
              <a:solidFill>
                <a:srgbClr val="FF0000"/>
              </a:solidFill>
              <a:prstDash val="solid"/>
              <a:round/>
              <a:headEnd type="none" w="med" len="med"/>
              <a:tailEnd type="triangle" w="med" len="med"/>
            </a:ln>
          </p:spPr>
        </p:sp>
        <p:sp>
          <p:nvSpPr>
            <p:cNvPr id="7219" name="Line 52"/>
            <p:cNvSpPr/>
            <p:nvPr/>
          </p:nvSpPr>
          <p:spPr>
            <a:xfrm>
              <a:off x="4181" y="772"/>
              <a:ext cx="272" cy="0"/>
            </a:xfrm>
            <a:prstGeom prst="line">
              <a:avLst/>
            </a:prstGeom>
            <a:ln w="38100" cap="flat" cmpd="sng">
              <a:solidFill>
                <a:srgbClr val="FF0000"/>
              </a:solidFill>
              <a:prstDash val="solid"/>
              <a:round/>
              <a:headEnd type="none" w="med" len="med"/>
              <a:tailEnd type="triangle" w="med" len="med"/>
            </a:ln>
          </p:spPr>
        </p:sp>
        <p:sp>
          <p:nvSpPr>
            <p:cNvPr id="7220" name="Line 53"/>
            <p:cNvSpPr/>
            <p:nvPr/>
          </p:nvSpPr>
          <p:spPr>
            <a:xfrm>
              <a:off x="4186" y="1104"/>
              <a:ext cx="272" cy="0"/>
            </a:xfrm>
            <a:prstGeom prst="line">
              <a:avLst/>
            </a:prstGeom>
            <a:ln w="38100" cap="flat" cmpd="sng">
              <a:solidFill>
                <a:srgbClr val="FF0000"/>
              </a:solidFill>
              <a:prstDash val="solid"/>
              <a:round/>
              <a:headEnd type="none" w="med" len="med"/>
              <a:tailEnd type="triangle" w="med" len="med"/>
            </a:ln>
          </p:spPr>
        </p:sp>
        <p:sp>
          <p:nvSpPr>
            <p:cNvPr id="7221" name="Line 54"/>
            <p:cNvSpPr/>
            <p:nvPr/>
          </p:nvSpPr>
          <p:spPr>
            <a:xfrm>
              <a:off x="4184" y="1443"/>
              <a:ext cx="272" cy="0"/>
            </a:xfrm>
            <a:prstGeom prst="line">
              <a:avLst/>
            </a:prstGeom>
            <a:ln w="38100" cap="flat" cmpd="sng">
              <a:solidFill>
                <a:srgbClr val="FF0000"/>
              </a:solidFill>
              <a:prstDash val="solid"/>
              <a:round/>
              <a:headEnd type="none" w="med" len="med"/>
              <a:tailEnd type="triangle" w="med" len="med"/>
            </a:ln>
          </p:spPr>
        </p:sp>
        <p:sp>
          <p:nvSpPr>
            <p:cNvPr id="7222" name="Line 55"/>
            <p:cNvSpPr/>
            <p:nvPr/>
          </p:nvSpPr>
          <p:spPr>
            <a:xfrm>
              <a:off x="3969" y="1787"/>
              <a:ext cx="499" cy="0"/>
            </a:xfrm>
            <a:prstGeom prst="line">
              <a:avLst/>
            </a:prstGeom>
            <a:ln w="38100" cap="flat" cmpd="sng">
              <a:solidFill>
                <a:srgbClr val="FF0000"/>
              </a:solidFill>
              <a:prstDash val="solid"/>
              <a:round/>
              <a:headEnd type="none" w="med" len="med"/>
              <a:tailEnd type="triangle" w="med" len="med"/>
            </a:ln>
          </p:spPr>
        </p:sp>
      </p:grpSp>
      <p:grpSp>
        <p:nvGrpSpPr>
          <p:cNvPr id="14" name="Group 56"/>
          <p:cNvGrpSpPr/>
          <p:nvPr/>
        </p:nvGrpSpPr>
        <p:grpSpPr>
          <a:xfrm>
            <a:off x="6302375" y="3376613"/>
            <a:ext cx="774700" cy="1568450"/>
            <a:chOff x="3969" y="2126"/>
            <a:chExt cx="489" cy="989"/>
          </a:xfrm>
        </p:grpSpPr>
        <p:sp>
          <p:nvSpPr>
            <p:cNvPr id="7224" name="Line 57"/>
            <p:cNvSpPr/>
            <p:nvPr/>
          </p:nvSpPr>
          <p:spPr>
            <a:xfrm>
              <a:off x="4179" y="2126"/>
              <a:ext cx="0" cy="989"/>
            </a:xfrm>
            <a:prstGeom prst="line">
              <a:avLst/>
            </a:prstGeom>
            <a:ln w="38100" cap="flat" cmpd="sng">
              <a:solidFill>
                <a:srgbClr val="FF00FF"/>
              </a:solidFill>
              <a:prstDash val="solid"/>
              <a:round/>
              <a:headEnd type="none" w="med" len="med"/>
              <a:tailEnd type="none" w="med" len="med"/>
            </a:ln>
          </p:spPr>
        </p:sp>
        <p:sp>
          <p:nvSpPr>
            <p:cNvPr id="7225" name="Line 58"/>
            <p:cNvSpPr/>
            <p:nvPr/>
          </p:nvSpPr>
          <p:spPr>
            <a:xfrm>
              <a:off x="3969" y="2127"/>
              <a:ext cx="483" cy="0"/>
            </a:xfrm>
            <a:prstGeom prst="line">
              <a:avLst/>
            </a:prstGeom>
            <a:ln w="38100" cap="flat" cmpd="sng">
              <a:solidFill>
                <a:srgbClr val="FF00FF"/>
              </a:solidFill>
              <a:prstDash val="solid"/>
              <a:round/>
              <a:headEnd type="none" w="med" len="med"/>
              <a:tailEnd type="triangle" w="med" len="med"/>
            </a:ln>
          </p:spPr>
        </p:sp>
        <p:sp>
          <p:nvSpPr>
            <p:cNvPr id="7226" name="Line 59"/>
            <p:cNvSpPr/>
            <p:nvPr/>
          </p:nvSpPr>
          <p:spPr>
            <a:xfrm>
              <a:off x="4181" y="2466"/>
              <a:ext cx="272" cy="0"/>
            </a:xfrm>
            <a:prstGeom prst="line">
              <a:avLst/>
            </a:prstGeom>
            <a:ln w="38100" cap="flat" cmpd="sng">
              <a:solidFill>
                <a:srgbClr val="FF00FF"/>
              </a:solidFill>
              <a:prstDash val="solid"/>
              <a:round/>
              <a:headEnd type="none" w="med" len="med"/>
              <a:tailEnd type="triangle" w="med" len="med"/>
            </a:ln>
          </p:spPr>
        </p:sp>
        <p:sp>
          <p:nvSpPr>
            <p:cNvPr id="7227" name="Line 60"/>
            <p:cNvSpPr/>
            <p:nvPr/>
          </p:nvSpPr>
          <p:spPr>
            <a:xfrm>
              <a:off x="4186" y="2810"/>
              <a:ext cx="272" cy="0"/>
            </a:xfrm>
            <a:prstGeom prst="line">
              <a:avLst/>
            </a:prstGeom>
            <a:ln w="38100" cap="flat" cmpd="sng">
              <a:solidFill>
                <a:srgbClr val="FF00FF"/>
              </a:solidFill>
              <a:prstDash val="solid"/>
              <a:round/>
              <a:headEnd type="none" w="med" len="med"/>
              <a:tailEnd type="triangle" w="med" len="med"/>
            </a:ln>
          </p:spPr>
        </p:sp>
        <p:sp>
          <p:nvSpPr>
            <p:cNvPr id="7228" name="Line 61"/>
            <p:cNvSpPr/>
            <p:nvPr/>
          </p:nvSpPr>
          <p:spPr>
            <a:xfrm>
              <a:off x="4172" y="3113"/>
              <a:ext cx="272" cy="0"/>
            </a:xfrm>
            <a:prstGeom prst="line">
              <a:avLst/>
            </a:prstGeom>
            <a:ln w="38100" cap="flat" cmpd="sng">
              <a:solidFill>
                <a:srgbClr val="FF00FF"/>
              </a:solidFill>
              <a:prstDash val="solid"/>
              <a:round/>
              <a:headEnd type="none" w="med" len="med"/>
              <a:tailEnd type="triangle" w="med" len="med"/>
            </a:ln>
          </p:spPr>
        </p:sp>
      </p:grpSp>
      <p:grpSp>
        <p:nvGrpSpPr>
          <p:cNvPr id="15" name="Group 62"/>
          <p:cNvGrpSpPr/>
          <p:nvPr/>
        </p:nvGrpSpPr>
        <p:grpSpPr>
          <a:xfrm>
            <a:off x="3438525" y="2805113"/>
            <a:ext cx="817563" cy="573087"/>
            <a:chOff x="2166" y="1766"/>
            <a:chExt cx="515" cy="361"/>
          </a:xfrm>
        </p:grpSpPr>
        <p:sp>
          <p:nvSpPr>
            <p:cNvPr id="7230" name="Line 63"/>
            <p:cNvSpPr/>
            <p:nvPr/>
          </p:nvSpPr>
          <p:spPr>
            <a:xfrm>
              <a:off x="2400" y="1766"/>
              <a:ext cx="0" cy="361"/>
            </a:xfrm>
            <a:prstGeom prst="line">
              <a:avLst/>
            </a:prstGeom>
            <a:ln w="38100" cap="flat" cmpd="sng">
              <a:solidFill>
                <a:srgbClr val="000000"/>
              </a:solidFill>
              <a:prstDash val="solid"/>
              <a:round/>
              <a:headEnd type="none" w="med" len="med"/>
              <a:tailEnd type="none" w="med" len="med"/>
            </a:ln>
          </p:spPr>
        </p:sp>
        <p:sp>
          <p:nvSpPr>
            <p:cNvPr id="7231" name="Line 64"/>
            <p:cNvSpPr/>
            <p:nvPr/>
          </p:nvSpPr>
          <p:spPr>
            <a:xfrm>
              <a:off x="2409" y="1770"/>
              <a:ext cx="272" cy="0"/>
            </a:xfrm>
            <a:prstGeom prst="line">
              <a:avLst/>
            </a:prstGeom>
            <a:ln w="38100" cap="flat" cmpd="sng">
              <a:solidFill>
                <a:srgbClr val="000000"/>
              </a:solidFill>
              <a:prstDash val="solid"/>
              <a:round/>
              <a:headEnd type="none" w="med" len="med"/>
              <a:tailEnd type="triangle" w="med" len="med"/>
            </a:ln>
          </p:spPr>
        </p:sp>
        <p:sp>
          <p:nvSpPr>
            <p:cNvPr id="7232" name="Line 65"/>
            <p:cNvSpPr/>
            <p:nvPr/>
          </p:nvSpPr>
          <p:spPr>
            <a:xfrm>
              <a:off x="2401" y="2115"/>
              <a:ext cx="272" cy="0"/>
            </a:xfrm>
            <a:prstGeom prst="line">
              <a:avLst/>
            </a:prstGeom>
            <a:ln w="38100" cap="flat" cmpd="sng">
              <a:solidFill>
                <a:srgbClr val="000000"/>
              </a:solidFill>
              <a:prstDash val="solid"/>
              <a:round/>
              <a:headEnd type="none" w="med" len="med"/>
              <a:tailEnd type="triangle" w="med" len="med"/>
            </a:ln>
          </p:spPr>
        </p:sp>
        <p:sp>
          <p:nvSpPr>
            <p:cNvPr id="7233" name="Line 66"/>
            <p:cNvSpPr/>
            <p:nvPr/>
          </p:nvSpPr>
          <p:spPr>
            <a:xfrm flipH="1">
              <a:off x="2166" y="1933"/>
              <a:ext cx="227" cy="0"/>
            </a:xfrm>
            <a:prstGeom prst="line">
              <a:avLst/>
            </a:prstGeom>
            <a:ln w="38100" cap="flat" cmpd="sng">
              <a:solidFill>
                <a:srgbClr val="000000"/>
              </a:solidFill>
              <a:prstDash val="solid"/>
              <a:round/>
              <a:headEnd type="none" w="med" len="med"/>
              <a:tailEnd type="none" w="med" len="med"/>
            </a:ln>
          </p:spPr>
        </p:sp>
      </p:grpSp>
      <p:grpSp>
        <p:nvGrpSpPr>
          <p:cNvPr id="16" name="Group 67"/>
          <p:cNvGrpSpPr/>
          <p:nvPr/>
        </p:nvGrpSpPr>
        <p:grpSpPr>
          <a:xfrm>
            <a:off x="3436938" y="3935413"/>
            <a:ext cx="820737" cy="573087"/>
            <a:chOff x="2164" y="2479"/>
            <a:chExt cx="519" cy="361"/>
          </a:xfrm>
        </p:grpSpPr>
        <p:sp>
          <p:nvSpPr>
            <p:cNvPr id="7235" name="Line 68"/>
            <p:cNvSpPr/>
            <p:nvPr/>
          </p:nvSpPr>
          <p:spPr>
            <a:xfrm>
              <a:off x="2398" y="2479"/>
              <a:ext cx="0" cy="361"/>
            </a:xfrm>
            <a:prstGeom prst="line">
              <a:avLst/>
            </a:prstGeom>
            <a:ln w="38100" cap="flat" cmpd="sng">
              <a:solidFill>
                <a:srgbClr val="000000"/>
              </a:solidFill>
              <a:prstDash val="solid"/>
              <a:round/>
              <a:headEnd type="none" w="med" len="med"/>
              <a:tailEnd type="none" w="med" len="med"/>
            </a:ln>
          </p:spPr>
        </p:sp>
        <p:sp>
          <p:nvSpPr>
            <p:cNvPr id="7236" name="Line 69"/>
            <p:cNvSpPr/>
            <p:nvPr/>
          </p:nvSpPr>
          <p:spPr>
            <a:xfrm>
              <a:off x="2407" y="2483"/>
              <a:ext cx="272" cy="0"/>
            </a:xfrm>
            <a:prstGeom prst="line">
              <a:avLst/>
            </a:prstGeom>
            <a:ln w="38100" cap="flat" cmpd="sng">
              <a:solidFill>
                <a:srgbClr val="000000"/>
              </a:solidFill>
              <a:prstDash val="solid"/>
              <a:round/>
              <a:headEnd type="none" w="med" len="med"/>
              <a:tailEnd type="triangle" w="med" len="med"/>
            </a:ln>
          </p:spPr>
        </p:sp>
        <p:sp>
          <p:nvSpPr>
            <p:cNvPr id="7237" name="Line 70"/>
            <p:cNvSpPr/>
            <p:nvPr/>
          </p:nvSpPr>
          <p:spPr>
            <a:xfrm>
              <a:off x="2411" y="2828"/>
              <a:ext cx="272" cy="0"/>
            </a:xfrm>
            <a:prstGeom prst="line">
              <a:avLst/>
            </a:prstGeom>
            <a:ln w="38100" cap="flat" cmpd="sng">
              <a:solidFill>
                <a:srgbClr val="000000"/>
              </a:solidFill>
              <a:prstDash val="solid"/>
              <a:round/>
              <a:headEnd type="none" w="med" len="med"/>
              <a:tailEnd type="triangle" w="med" len="med"/>
            </a:ln>
          </p:spPr>
        </p:sp>
        <p:sp>
          <p:nvSpPr>
            <p:cNvPr id="7238" name="Line 71"/>
            <p:cNvSpPr/>
            <p:nvPr/>
          </p:nvSpPr>
          <p:spPr>
            <a:xfrm flipH="1">
              <a:off x="2164" y="2646"/>
              <a:ext cx="227" cy="0"/>
            </a:xfrm>
            <a:prstGeom prst="line">
              <a:avLst/>
            </a:prstGeom>
            <a:ln w="38100" cap="flat" cmpd="sng">
              <a:solidFill>
                <a:srgbClr val="000000"/>
              </a:solidFill>
              <a:prstDash val="solid"/>
              <a:round/>
              <a:headEnd type="none" w="med" len="med"/>
              <a:tailEnd type="none" w="med" len="med"/>
            </a:ln>
          </p:spPr>
        </p:sp>
      </p:grpSp>
      <p:grpSp>
        <p:nvGrpSpPr>
          <p:cNvPr id="17" name="Group 72"/>
          <p:cNvGrpSpPr/>
          <p:nvPr/>
        </p:nvGrpSpPr>
        <p:grpSpPr>
          <a:xfrm>
            <a:off x="3422650" y="5000625"/>
            <a:ext cx="823913" cy="1547813"/>
            <a:chOff x="2156" y="3150"/>
            <a:chExt cx="519" cy="975"/>
          </a:xfrm>
        </p:grpSpPr>
        <p:sp>
          <p:nvSpPr>
            <p:cNvPr id="7240" name="Line 73"/>
            <p:cNvSpPr/>
            <p:nvPr/>
          </p:nvSpPr>
          <p:spPr>
            <a:xfrm>
              <a:off x="2398" y="3150"/>
              <a:ext cx="0" cy="975"/>
            </a:xfrm>
            <a:prstGeom prst="line">
              <a:avLst/>
            </a:prstGeom>
            <a:ln w="38100" cap="flat" cmpd="sng">
              <a:solidFill>
                <a:srgbClr val="000000"/>
              </a:solidFill>
              <a:prstDash val="solid"/>
              <a:round/>
              <a:headEnd type="none" w="med" len="med"/>
              <a:tailEnd type="none" w="med" len="med"/>
            </a:ln>
          </p:spPr>
        </p:sp>
        <p:sp>
          <p:nvSpPr>
            <p:cNvPr id="7241" name="Line 74"/>
            <p:cNvSpPr/>
            <p:nvPr/>
          </p:nvSpPr>
          <p:spPr>
            <a:xfrm>
              <a:off x="2399" y="3154"/>
              <a:ext cx="272" cy="0"/>
            </a:xfrm>
            <a:prstGeom prst="line">
              <a:avLst/>
            </a:prstGeom>
            <a:ln w="38100" cap="flat" cmpd="sng">
              <a:solidFill>
                <a:srgbClr val="000000"/>
              </a:solidFill>
              <a:prstDash val="solid"/>
              <a:round/>
              <a:headEnd type="none" w="med" len="med"/>
              <a:tailEnd type="triangle" w="med" len="med"/>
            </a:ln>
          </p:spPr>
        </p:sp>
        <p:sp>
          <p:nvSpPr>
            <p:cNvPr id="7242" name="Line 75"/>
            <p:cNvSpPr/>
            <p:nvPr/>
          </p:nvSpPr>
          <p:spPr>
            <a:xfrm>
              <a:off x="2400" y="3481"/>
              <a:ext cx="272" cy="0"/>
            </a:xfrm>
            <a:prstGeom prst="line">
              <a:avLst/>
            </a:prstGeom>
            <a:ln w="38100" cap="flat" cmpd="sng">
              <a:solidFill>
                <a:srgbClr val="000000"/>
              </a:solidFill>
              <a:prstDash val="solid"/>
              <a:round/>
              <a:headEnd type="none" w="med" len="med"/>
              <a:tailEnd type="triangle" w="med" len="med"/>
            </a:ln>
          </p:spPr>
        </p:sp>
        <p:sp>
          <p:nvSpPr>
            <p:cNvPr id="7243" name="Line 76"/>
            <p:cNvSpPr/>
            <p:nvPr/>
          </p:nvSpPr>
          <p:spPr>
            <a:xfrm>
              <a:off x="2403" y="3828"/>
              <a:ext cx="272" cy="0"/>
            </a:xfrm>
            <a:prstGeom prst="line">
              <a:avLst/>
            </a:prstGeom>
            <a:ln w="38100" cap="flat" cmpd="sng">
              <a:solidFill>
                <a:srgbClr val="000000"/>
              </a:solidFill>
              <a:prstDash val="solid"/>
              <a:round/>
              <a:headEnd type="none" w="med" len="med"/>
              <a:tailEnd type="triangle" w="med" len="med"/>
            </a:ln>
          </p:spPr>
        </p:sp>
        <p:sp>
          <p:nvSpPr>
            <p:cNvPr id="7244" name="Line 77"/>
            <p:cNvSpPr/>
            <p:nvPr/>
          </p:nvSpPr>
          <p:spPr>
            <a:xfrm>
              <a:off x="2403" y="4122"/>
              <a:ext cx="272" cy="0"/>
            </a:xfrm>
            <a:prstGeom prst="line">
              <a:avLst/>
            </a:prstGeom>
            <a:ln w="38100" cap="flat" cmpd="sng">
              <a:solidFill>
                <a:srgbClr val="000000"/>
              </a:solidFill>
              <a:prstDash val="solid"/>
              <a:round/>
              <a:headEnd type="none" w="med" len="med"/>
              <a:tailEnd type="triangle" w="med" len="med"/>
            </a:ln>
          </p:spPr>
        </p:sp>
        <p:sp>
          <p:nvSpPr>
            <p:cNvPr id="7245" name="Line 78"/>
            <p:cNvSpPr/>
            <p:nvPr/>
          </p:nvSpPr>
          <p:spPr>
            <a:xfrm flipH="1">
              <a:off x="2156" y="3650"/>
              <a:ext cx="227" cy="0"/>
            </a:xfrm>
            <a:prstGeom prst="line">
              <a:avLst/>
            </a:prstGeom>
            <a:ln w="38100" cap="flat" cmpd="sng">
              <a:solidFill>
                <a:srgbClr val="000000"/>
              </a:solidFill>
              <a:prstDash val="solid"/>
              <a:roun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261570"/>
                                        </p:tgtEl>
                                        <p:attrNameLst>
                                          <p:attrName>style.visibility</p:attrName>
                                        </p:attrNameLst>
                                      </p:cBhvr>
                                      <p:to>
                                        <p:strVal val="visible"/>
                                      </p:to>
                                    </p:set>
                                    <p:anim calcmode="lin" valueType="num">
                                      <p:cBhvr>
                                        <p:cTn id="7" dur="500" fill="hold"/>
                                        <p:tgtEl>
                                          <p:spTgt spid="1261570"/>
                                        </p:tgtEl>
                                        <p:attrNameLst>
                                          <p:attrName>ppt_x</p:attrName>
                                        </p:attrNameLst>
                                      </p:cBhvr>
                                      <p:tavLst>
                                        <p:tav tm="0">
                                          <p:val>
                                            <p:strVal val="#ppt_x-#ppt_w/2"/>
                                          </p:val>
                                        </p:tav>
                                        <p:tav tm="100000">
                                          <p:val>
                                            <p:strVal val="#ppt_x"/>
                                          </p:val>
                                        </p:tav>
                                      </p:tavLst>
                                    </p:anim>
                                    <p:anim calcmode="lin" valueType="num">
                                      <p:cBhvr>
                                        <p:cTn id="8" dur="500" fill="hold"/>
                                        <p:tgtEl>
                                          <p:spTgt spid="1261570"/>
                                        </p:tgtEl>
                                        <p:attrNameLst>
                                          <p:attrName>ppt_y</p:attrName>
                                        </p:attrNameLst>
                                      </p:cBhvr>
                                      <p:tavLst>
                                        <p:tav tm="0">
                                          <p:val>
                                            <p:strVal val="#ppt_y"/>
                                          </p:val>
                                        </p:tav>
                                        <p:tav tm="100000">
                                          <p:val>
                                            <p:strVal val="#ppt_y"/>
                                          </p:val>
                                        </p:tav>
                                      </p:tavLst>
                                    </p:anim>
                                    <p:anim calcmode="lin" valueType="num">
                                      <p:cBhvr>
                                        <p:cTn id="9" dur="500" fill="hold"/>
                                        <p:tgtEl>
                                          <p:spTgt spid="1261570"/>
                                        </p:tgtEl>
                                        <p:attrNameLst>
                                          <p:attrName>ppt_w</p:attrName>
                                        </p:attrNameLst>
                                      </p:cBhvr>
                                      <p:tavLst>
                                        <p:tav tm="0">
                                          <p:val>
                                            <p:fltVal val="0"/>
                                          </p:val>
                                        </p:tav>
                                        <p:tav tm="100000">
                                          <p:val>
                                            <p:strVal val="#ppt_w"/>
                                          </p:val>
                                        </p:tav>
                                      </p:tavLst>
                                    </p:anim>
                                    <p:anim calcmode="lin" valueType="num">
                                      <p:cBhvr>
                                        <p:cTn id="10" dur="500" fill="hold"/>
                                        <p:tgtEl>
                                          <p:spTgt spid="1261570"/>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ppt_x</p:attrName>
                                        </p:attrNameLst>
                                      </p:cBhvr>
                                      <p:tavLst>
                                        <p:tav tm="0">
                                          <p:val>
                                            <p:strVal val="#ppt_x-#ppt_w/2"/>
                                          </p:val>
                                        </p:tav>
                                        <p:tav tm="100000">
                                          <p:val>
                                            <p:strVal val="#ppt_x"/>
                                          </p:val>
                                        </p:tav>
                                      </p:tavLst>
                                    </p:anim>
                                    <p:anim calcmode="lin" valueType="num">
                                      <p:cBhvr>
                                        <p:cTn id="15" dur="500" fill="hold"/>
                                        <p:tgtEl>
                                          <p:spTgt spid="11"/>
                                        </p:tgtEl>
                                        <p:attrNameLst>
                                          <p:attrName>ppt_y</p:attrName>
                                        </p:attrNameLst>
                                      </p:cBhvr>
                                      <p:tavLst>
                                        <p:tav tm="0">
                                          <p:val>
                                            <p:strVal val="#ppt_y"/>
                                          </p:val>
                                        </p:tav>
                                        <p:tav tm="100000">
                                          <p:val>
                                            <p:strVal val="#ppt_y"/>
                                          </p:val>
                                        </p:tav>
                                      </p:tavLst>
                                    </p:anim>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1261571"/>
                                        </p:tgtEl>
                                        <p:attrNameLst>
                                          <p:attrName>style.visibility</p:attrName>
                                        </p:attrNameLst>
                                      </p:cBhvr>
                                      <p:to>
                                        <p:strVal val="visible"/>
                                      </p:to>
                                    </p:set>
                                    <p:anim calcmode="lin" valueType="num">
                                      <p:cBhvr>
                                        <p:cTn id="21" dur="500" fill="hold"/>
                                        <p:tgtEl>
                                          <p:spTgt spid="1261571"/>
                                        </p:tgtEl>
                                        <p:attrNameLst>
                                          <p:attrName>ppt_x</p:attrName>
                                        </p:attrNameLst>
                                      </p:cBhvr>
                                      <p:tavLst>
                                        <p:tav tm="0">
                                          <p:val>
                                            <p:strVal val="#ppt_x-#ppt_w/2"/>
                                          </p:val>
                                        </p:tav>
                                        <p:tav tm="100000">
                                          <p:val>
                                            <p:strVal val="#ppt_x"/>
                                          </p:val>
                                        </p:tav>
                                      </p:tavLst>
                                    </p:anim>
                                    <p:anim calcmode="lin" valueType="num">
                                      <p:cBhvr>
                                        <p:cTn id="22" dur="500" fill="hold"/>
                                        <p:tgtEl>
                                          <p:spTgt spid="1261571"/>
                                        </p:tgtEl>
                                        <p:attrNameLst>
                                          <p:attrName>ppt_y</p:attrName>
                                        </p:attrNameLst>
                                      </p:cBhvr>
                                      <p:tavLst>
                                        <p:tav tm="0">
                                          <p:val>
                                            <p:strVal val="#ppt_y"/>
                                          </p:val>
                                        </p:tav>
                                        <p:tav tm="100000">
                                          <p:val>
                                            <p:strVal val="#ppt_y"/>
                                          </p:val>
                                        </p:tav>
                                      </p:tavLst>
                                    </p:anim>
                                    <p:anim calcmode="lin" valueType="num">
                                      <p:cBhvr>
                                        <p:cTn id="23" dur="500" fill="hold"/>
                                        <p:tgtEl>
                                          <p:spTgt spid="1261571"/>
                                        </p:tgtEl>
                                        <p:attrNameLst>
                                          <p:attrName>ppt_w</p:attrName>
                                        </p:attrNameLst>
                                      </p:cBhvr>
                                      <p:tavLst>
                                        <p:tav tm="0">
                                          <p:val>
                                            <p:fltVal val="0"/>
                                          </p:val>
                                        </p:tav>
                                        <p:tav tm="100000">
                                          <p:val>
                                            <p:strVal val="#ppt_w"/>
                                          </p:val>
                                        </p:tav>
                                      </p:tavLst>
                                    </p:anim>
                                    <p:anim calcmode="lin" valueType="num">
                                      <p:cBhvr>
                                        <p:cTn id="24" dur="500" fill="hold"/>
                                        <p:tgtEl>
                                          <p:spTgt spid="1261571"/>
                                        </p:tgtEl>
                                        <p:attrNameLst>
                                          <p:attrName>ppt_h</p:attrName>
                                        </p:attrNameLst>
                                      </p:cBhvr>
                                      <p:tavLst>
                                        <p:tav tm="0">
                                          <p:val>
                                            <p:strVal val="#ppt_h"/>
                                          </p:val>
                                        </p:tav>
                                        <p:tav tm="100000">
                                          <p:val>
                                            <p:strVal val="#ppt_h"/>
                                          </p:val>
                                        </p:tav>
                                      </p:tavLst>
                                    </p:anim>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1261572"/>
                                        </p:tgtEl>
                                        <p:attrNameLst>
                                          <p:attrName>style.visibility</p:attrName>
                                        </p:attrNameLst>
                                      </p:cBhvr>
                                      <p:to>
                                        <p:strVal val="visible"/>
                                      </p:to>
                                    </p:set>
                                    <p:anim calcmode="lin" valueType="num">
                                      <p:cBhvr>
                                        <p:cTn id="28" dur="500" fill="hold"/>
                                        <p:tgtEl>
                                          <p:spTgt spid="1261572"/>
                                        </p:tgtEl>
                                        <p:attrNameLst>
                                          <p:attrName>ppt_x</p:attrName>
                                        </p:attrNameLst>
                                      </p:cBhvr>
                                      <p:tavLst>
                                        <p:tav tm="0">
                                          <p:val>
                                            <p:strVal val="#ppt_x-#ppt_w/2"/>
                                          </p:val>
                                        </p:tav>
                                        <p:tav tm="100000">
                                          <p:val>
                                            <p:strVal val="#ppt_x"/>
                                          </p:val>
                                        </p:tav>
                                      </p:tavLst>
                                    </p:anim>
                                    <p:anim calcmode="lin" valueType="num">
                                      <p:cBhvr>
                                        <p:cTn id="29" dur="500" fill="hold"/>
                                        <p:tgtEl>
                                          <p:spTgt spid="1261572"/>
                                        </p:tgtEl>
                                        <p:attrNameLst>
                                          <p:attrName>ppt_y</p:attrName>
                                        </p:attrNameLst>
                                      </p:cBhvr>
                                      <p:tavLst>
                                        <p:tav tm="0">
                                          <p:val>
                                            <p:strVal val="#ppt_y"/>
                                          </p:val>
                                        </p:tav>
                                        <p:tav tm="100000">
                                          <p:val>
                                            <p:strVal val="#ppt_y"/>
                                          </p:val>
                                        </p:tav>
                                      </p:tavLst>
                                    </p:anim>
                                    <p:anim calcmode="lin" valueType="num">
                                      <p:cBhvr>
                                        <p:cTn id="30" dur="500" fill="hold"/>
                                        <p:tgtEl>
                                          <p:spTgt spid="1261572"/>
                                        </p:tgtEl>
                                        <p:attrNameLst>
                                          <p:attrName>ppt_w</p:attrName>
                                        </p:attrNameLst>
                                      </p:cBhvr>
                                      <p:tavLst>
                                        <p:tav tm="0">
                                          <p:val>
                                            <p:fltVal val="0"/>
                                          </p:val>
                                        </p:tav>
                                        <p:tav tm="100000">
                                          <p:val>
                                            <p:strVal val="#ppt_w"/>
                                          </p:val>
                                        </p:tav>
                                      </p:tavLst>
                                    </p:anim>
                                    <p:anim calcmode="lin" valueType="num">
                                      <p:cBhvr>
                                        <p:cTn id="31" dur="500" fill="hold"/>
                                        <p:tgtEl>
                                          <p:spTgt spid="1261572"/>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grpId="0" nodeType="afterEffect">
                                  <p:stCondLst>
                                    <p:cond delay="0"/>
                                  </p:stCondLst>
                                  <p:childTnLst>
                                    <p:set>
                                      <p:cBhvr>
                                        <p:cTn id="34" dur="1" fill="hold">
                                          <p:stCondLst>
                                            <p:cond delay="0"/>
                                          </p:stCondLst>
                                        </p:cTn>
                                        <p:tgtEl>
                                          <p:spTgt spid="1261573"/>
                                        </p:tgtEl>
                                        <p:attrNameLst>
                                          <p:attrName>style.visibility</p:attrName>
                                        </p:attrNameLst>
                                      </p:cBhvr>
                                      <p:to>
                                        <p:strVal val="visible"/>
                                      </p:to>
                                    </p:set>
                                    <p:anim calcmode="lin" valueType="num">
                                      <p:cBhvr>
                                        <p:cTn id="35" dur="500" fill="hold"/>
                                        <p:tgtEl>
                                          <p:spTgt spid="1261573"/>
                                        </p:tgtEl>
                                        <p:attrNameLst>
                                          <p:attrName>ppt_x</p:attrName>
                                        </p:attrNameLst>
                                      </p:cBhvr>
                                      <p:tavLst>
                                        <p:tav tm="0">
                                          <p:val>
                                            <p:strVal val="#ppt_x-#ppt_w/2"/>
                                          </p:val>
                                        </p:tav>
                                        <p:tav tm="100000">
                                          <p:val>
                                            <p:strVal val="#ppt_x"/>
                                          </p:val>
                                        </p:tav>
                                      </p:tavLst>
                                    </p:anim>
                                    <p:anim calcmode="lin" valueType="num">
                                      <p:cBhvr>
                                        <p:cTn id="36" dur="500" fill="hold"/>
                                        <p:tgtEl>
                                          <p:spTgt spid="1261573"/>
                                        </p:tgtEl>
                                        <p:attrNameLst>
                                          <p:attrName>ppt_y</p:attrName>
                                        </p:attrNameLst>
                                      </p:cBhvr>
                                      <p:tavLst>
                                        <p:tav tm="0">
                                          <p:val>
                                            <p:strVal val="#ppt_y"/>
                                          </p:val>
                                        </p:tav>
                                        <p:tav tm="100000">
                                          <p:val>
                                            <p:strVal val="#ppt_y"/>
                                          </p:val>
                                        </p:tav>
                                      </p:tavLst>
                                    </p:anim>
                                    <p:anim calcmode="lin" valueType="num">
                                      <p:cBhvr>
                                        <p:cTn id="37" dur="500" fill="hold"/>
                                        <p:tgtEl>
                                          <p:spTgt spid="1261573"/>
                                        </p:tgtEl>
                                        <p:attrNameLst>
                                          <p:attrName>ppt_w</p:attrName>
                                        </p:attrNameLst>
                                      </p:cBhvr>
                                      <p:tavLst>
                                        <p:tav tm="0">
                                          <p:val>
                                            <p:fltVal val="0"/>
                                          </p:val>
                                        </p:tav>
                                        <p:tav tm="100000">
                                          <p:val>
                                            <p:strVal val="#ppt_w"/>
                                          </p:val>
                                        </p:tav>
                                      </p:tavLst>
                                    </p:anim>
                                    <p:anim calcmode="lin" valueType="num">
                                      <p:cBhvr>
                                        <p:cTn id="38" dur="500" fill="hold"/>
                                        <p:tgtEl>
                                          <p:spTgt spid="1261573"/>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17" presetClass="entr" presetSubtype="8" fill="hold" grpId="0" nodeType="afterEffect">
                                  <p:stCondLst>
                                    <p:cond delay="0"/>
                                  </p:stCondLst>
                                  <p:childTnLst>
                                    <p:set>
                                      <p:cBhvr>
                                        <p:cTn id="41" dur="1" fill="hold">
                                          <p:stCondLst>
                                            <p:cond delay="0"/>
                                          </p:stCondLst>
                                        </p:cTn>
                                        <p:tgtEl>
                                          <p:spTgt spid="1261574"/>
                                        </p:tgtEl>
                                        <p:attrNameLst>
                                          <p:attrName>style.visibility</p:attrName>
                                        </p:attrNameLst>
                                      </p:cBhvr>
                                      <p:to>
                                        <p:strVal val="visible"/>
                                      </p:to>
                                    </p:set>
                                    <p:anim calcmode="lin" valueType="num">
                                      <p:cBhvr>
                                        <p:cTn id="42" dur="500" fill="hold"/>
                                        <p:tgtEl>
                                          <p:spTgt spid="1261574"/>
                                        </p:tgtEl>
                                        <p:attrNameLst>
                                          <p:attrName>ppt_x</p:attrName>
                                        </p:attrNameLst>
                                      </p:cBhvr>
                                      <p:tavLst>
                                        <p:tav tm="0">
                                          <p:val>
                                            <p:strVal val="#ppt_x-#ppt_w/2"/>
                                          </p:val>
                                        </p:tav>
                                        <p:tav tm="100000">
                                          <p:val>
                                            <p:strVal val="#ppt_x"/>
                                          </p:val>
                                        </p:tav>
                                      </p:tavLst>
                                    </p:anim>
                                    <p:anim calcmode="lin" valueType="num">
                                      <p:cBhvr>
                                        <p:cTn id="43" dur="500" fill="hold"/>
                                        <p:tgtEl>
                                          <p:spTgt spid="1261574"/>
                                        </p:tgtEl>
                                        <p:attrNameLst>
                                          <p:attrName>ppt_y</p:attrName>
                                        </p:attrNameLst>
                                      </p:cBhvr>
                                      <p:tavLst>
                                        <p:tav tm="0">
                                          <p:val>
                                            <p:strVal val="#ppt_y"/>
                                          </p:val>
                                        </p:tav>
                                        <p:tav tm="100000">
                                          <p:val>
                                            <p:strVal val="#ppt_y"/>
                                          </p:val>
                                        </p:tav>
                                      </p:tavLst>
                                    </p:anim>
                                    <p:anim calcmode="lin" valueType="num">
                                      <p:cBhvr>
                                        <p:cTn id="44" dur="500" fill="hold"/>
                                        <p:tgtEl>
                                          <p:spTgt spid="1261574"/>
                                        </p:tgtEl>
                                        <p:attrNameLst>
                                          <p:attrName>ppt_w</p:attrName>
                                        </p:attrNameLst>
                                      </p:cBhvr>
                                      <p:tavLst>
                                        <p:tav tm="0">
                                          <p:val>
                                            <p:fltVal val="0"/>
                                          </p:val>
                                        </p:tav>
                                        <p:tav tm="100000">
                                          <p:val>
                                            <p:strVal val="#ppt_w"/>
                                          </p:val>
                                        </p:tav>
                                      </p:tavLst>
                                    </p:anim>
                                    <p:anim calcmode="lin" valueType="num">
                                      <p:cBhvr>
                                        <p:cTn id="45" dur="500" fill="hold"/>
                                        <p:tgtEl>
                                          <p:spTgt spid="1261574"/>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7" presetClass="entr" presetSubtype="8"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ppt_x</p:attrName>
                                        </p:attrNameLst>
                                      </p:cBhvr>
                                      <p:tavLst>
                                        <p:tav tm="0">
                                          <p:val>
                                            <p:strVal val="#ppt_x-#ppt_w/2"/>
                                          </p:val>
                                        </p:tav>
                                        <p:tav tm="100000">
                                          <p:val>
                                            <p:strVal val="#ppt_x"/>
                                          </p:val>
                                        </p:tav>
                                      </p:tavLst>
                                    </p:anim>
                                    <p:anim calcmode="lin" valueType="num">
                                      <p:cBhvr>
                                        <p:cTn id="51" dur="500" fill="hold"/>
                                        <p:tgtEl>
                                          <p:spTgt spid="12"/>
                                        </p:tgtEl>
                                        <p:attrNameLst>
                                          <p:attrName>ppt_y</p:attrName>
                                        </p:attrNameLst>
                                      </p:cBhvr>
                                      <p:tavLst>
                                        <p:tav tm="0">
                                          <p:val>
                                            <p:strVal val="#ppt_y"/>
                                          </p:val>
                                        </p:tav>
                                        <p:tav tm="100000">
                                          <p:val>
                                            <p:strVal val="#ppt_y"/>
                                          </p:val>
                                        </p:tav>
                                      </p:tavLst>
                                    </p:anim>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17" presetClass="entr" presetSubtype="8" fill="hold" nodeType="click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ppt_x</p:attrName>
                                        </p:attrNameLst>
                                      </p:cBhvr>
                                      <p:tavLst>
                                        <p:tav tm="0">
                                          <p:val>
                                            <p:strVal val="#ppt_x-#ppt_w/2"/>
                                          </p:val>
                                        </p:tav>
                                        <p:tav tm="100000">
                                          <p:val>
                                            <p:strVal val="#ppt_x"/>
                                          </p:val>
                                        </p:tav>
                                      </p:tavLst>
                                    </p:anim>
                                    <p:anim calcmode="lin" valueType="num">
                                      <p:cBhvr>
                                        <p:cTn id="59" dur="500" fill="hold"/>
                                        <p:tgtEl>
                                          <p:spTgt spid="5"/>
                                        </p:tgtEl>
                                        <p:attrNameLst>
                                          <p:attrName>ppt_y</p:attrName>
                                        </p:attrNameLst>
                                      </p:cBhvr>
                                      <p:tavLst>
                                        <p:tav tm="0">
                                          <p:val>
                                            <p:strVal val="#ppt_y"/>
                                          </p:val>
                                        </p:tav>
                                        <p:tav tm="100000">
                                          <p:val>
                                            <p:strVal val="#ppt_y"/>
                                          </p:val>
                                        </p:tav>
                                      </p:tavLst>
                                    </p:anim>
                                    <p:anim calcmode="lin" valueType="num">
                                      <p:cBhvr>
                                        <p:cTn id="60" dur="500" fill="hold"/>
                                        <p:tgtEl>
                                          <p:spTgt spid="5"/>
                                        </p:tgtEl>
                                        <p:attrNameLst>
                                          <p:attrName>ppt_w</p:attrName>
                                        </p:attrNameLst>
                                      </p:cBhvr>
                                      <p:tavLst>
                                        <p:tav tm="0">
                                          <p:val>
                                            <p:fltVal val="0"/>
                                          </p:val>
                                        </p:tav>
                                        <p:tav tm="100000">
                                          <p:val>
                                            <p:strVal val="#ppt_w"/>
                                          </p:val>
                                        </p:tav>
                                      </p:tavLst>
                                    </p:anim>
                                    <p:anim calcmode="lin" valueType="num">
                                      <p:cBhvr>
                                        <p:cTn id="61"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8"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ppt_x</p:attrName>
                                        </p:attrNameLst>
                                      </p:cBhvr>
                                      <p:tavLst>
                                        <p:tav tm="0">
                                          <p:val>
                                            <p:strVal val="#ppt_x-#ppt_w/2"/>
                                          </p:val>
                                        </p:tav>
                                        <p:tav tm="100000">
                                          <p:val>
                                            <p:strVal val="#ppt_x"/>
                                          </p:val>
                                        </p:tav>
                                      </p:tavLst>
                                    </p:anim>
                                    <p:anim calcmode="lin" valueType="num">
                                      <p:cBhvr>
                                        <p:cTn id="67" dur="500" fill="hold"/>
                                        <p:tgtEl>
                                          <p:spTgt spid="15"/>
                                        </p:tgtEl>
                                        <p:attrNameLst>
                                          <p:attrName>ppt_y</p:attrName>
                                        </p:attrNameLst>
                                      </p:cBhvr>
                                      <p:tavLst>
                                        <p:tav tm="0">
                                          <p:val>
                                            <p:strVal val="#ppt_y"/>
                                          </p:val>
                                        </p:tav>
                                        <p:tav tm="100000">
                                          <p:val>
                                            <p:strVal val="#ppt_y"/>
                                          </p:val>
                                        </p:tav>
                                      </p:tavLst>
                                    </p:anim>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17" presetClass="entr" presetSubtype="8" fill="hold" nodeType="clickEffect">
                                  <p:stCondLst>
                                    <p:cond delay="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ppt_x</p:attrName>
                                        </p:attrNameLst>
                                      </p:cBhvr>
                                      <p:tavLst>
                                        <p:tav tm="0">
                                          <p:val>
                                            <p:strVal val="#ppt_x-#ppt_w/2"/>
                                          </p:val>
                                        </p:tav>
                                        <p:tav tm="100000">
                                          <p:val>
                                            <p:strVal val="#ppt_x"/>
                                          </p:val>
                                        </p:tav>
                                      </p:tavLst>
                                    </p:anim>
                                    <p:anim calcmode="lin" valueType="num">
                                      <p:cBhvr>
                                        <p:cTn id="75" dur="500" fill="hold"/>
                                        <p:tgtEl>
                                          <p:spTgt spid="7"/>
                                        </p:tgtEl>
                                        <p:attrNameLst>
                                          <p:attrName>ppt_y</p:attrName>
                                        </p:attrNameLst>
                                      </p:cBhvr>
                                      <p:tavLst>
                                        <p:tav tm="0">
                                          <p:val>
                                            <p:strVal val="#ppt_y"/>
                                          </p:val>
                                        </p:tav>
                                        <p:tav tm="100000">
                                          <p:val>
                                            <p:strVal val="#ppt_y"/>
                                          </p:val>
                                        </p:tav>
                                      </p:tavLst>
                                    </p:anim>
                                    <p:anim calcmode="lin" valueType="num">
                                      <p:cBhvr>
                                        <p:cTn id="76" dur="500" fill="hold"/>
                                        <p:tgtEl>
                                          <p:spTgt spid="7"/>
                                        </p:tgtEl>
                                        <p:attrNameLst>
                                          <p:attrName>ppt_w</p:attrName>
                                        </p:attrNameLst>
                                      </p:cBhvr>
                                      <p:tavLst>
                                        <p:tav tm="0">
                                          <p:val>
                                            <p:fltVal val="0"/>
                                          </p:val>
                                        </p:tav>
                                        <p:tav tm="100000">
                                          <p:val>
                                            <p:strVal val="#ppt_w"/>
                                          </p:val>
                                        </p:tav>
                                      </p:tavLst>
                                    </p:anim>
                                    <p:anim calcmode="lin" valueType="num">
                                      <p:cBhvr>
                                        <p:cTn id="77"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17" presetClass="entr" presetSubtype="8" fill="hold" nodeType="click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p:cTn id="82" dur="500" fill="hold"/>
                                        <p:tgtEl>
                                          <p:spTgt spid="13"/>
                                        </p:tgtEl>
                                        <p:attrNameLst>
                                          <p:attrName>ppt_x</p:attrName>
                                        </p:attrNameLst>
                                      </p:cBhvr>
                                      <p:tavLst>
                                        <p:tav tm="0">
                                          <p:val>
                                            <p:strVal val="#ppt_x-#ppt_w/2"/>
                                          </p:val>
                                        </p:tav>
                                        <p:tav tm="100000">
                                          <p:val>
                                            <p:strVal val="#ppt_x"/>
                                          </p:val>
                                        </p:tav>
                                      </p:tavLst>
                                    </p:anim>
                                    <p:anim calcmode="lin" valueType="num">
                                      <p:cBhvr>
                                        <p:cTn id="83" dur="500" fill="hold"/>
                                        <p:tgtEl>
                                          <p:spTgt spid="13"/>
                                        </p:tgtEl>
                                        <p:attrNameLst>
                                          <p:attrName>ppt_y</p:attrName>
                                        </p:attrNameLst>
                                      </p:cBhvr>
                                      <p:tavLst>
                                        <p:tav tm="0">
                                          <p:val>
                                            <p:strVal val="#ppt_y"/>
                                          </p:val>
                                        </p:tav>
                                        <p:tav tm="100000">
                                          <p:val>
                                            <p:strVal val="#ppt_y"/>
                                          </p:val>
                                        </p:tav>
                                      </p:tavLst>
                                    </p:anim>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86" fill="hold">
                      <p:stCondLst>
                        <p:cond delay="indefinite"/>
                      </p:stCondLst>
                      <p:childTnLst>
                        <p:par>
                          <p:cTn id="87" fill="hold">
                            <p:stCondLst>
                              <p:cond delay="0"/>
                            </p:stCondLst>
                            <p:childTnLst>
                              <p:par>
                                <p:cTn id="88" presetID="17" presetClass="entr" presetSubtype="8" fill="hold" nodeType="clickEffect">
                                  <p:stCondLst>
                                    <p:cond delay="0"/>
                                  </p:stCondLst>
                                  <p:childTnLst>
                                    <p:set>
                                      <p:cBhvr>
                                        <p:cTn id="89" dur="1" fill="hold">
                                          <p:stCondLst>
                                            <p:cond delay="0"/>
                                          </p:stCondLst>
                                        </p:cTn>
                                        <p:tgtEl>
                                          <p:spTgt spid="8"/>
                                        </p:tgtEl>
                                        <p:attrNameLst>
                                          <p:attrName>style.visibility</p:attrName>
                                        </p:attrNameLst>
                                      </p:cBhvr>
                                      <p:to>
                                        <p:strVal val="visible"/>
                                      </p:to>
                                    </p:set>
                                    <p:anim calcmode="lin" valueType="num">
                                      <p:cBhvr>
                                        <p:cTn id="90" dur="500" fill="hold"/>
                                        <p:tgtEl>
                                          <p:spTgt spid="8"/>
                                        </p:tgtEl>
                                        <p:attrNameLst>
                                          <p:attrName>ppt_x</p:attrName>
                                        </p:attrNameLst>
                                      </p:cBhvr>
                                      <p:tavLst>
                                        <p:tav tm="0">
                                          <p:val>
                                            <p:strVal val="#ppt_x-#ppt_w/2"/>
                                          </p:val>
                                        </p:tav>
                                        <p:tav tm="100000">
                                          <p:val>
                                            <p:strVal val="#ppt_x"/>
                                          </p:val>
                                        </p:tav>
                                      </p:tavLst>
                                    </p:anim>
                                    <p:anim calcmode="lin" valueType="num">
                                      <p:cBhvr>
                                        <p:cTn id="91" dur="500" fill="hold"/>
                                        <p:tgtEl>
                                          <p:spTgt spid="8"/>
                                        </p:tgtEl>
                                        <p:attrNameLst>
                                          <p:attrName>ppt_y</p:attrName>
                                        </p:attrNameLst>
                                      </p:cBhvr>
                                      <p:tavLst>
                                        <p:tav tm="0">
                                          <p:val>
                                            <p:strVal val="#ppt_y"/>
                                          </p:val>
                                        </p:tav>
                                        <p:tav tm="100000">
                                          <p:val>
                                            <p:strVal val="#ppt_y"/>
                                          </p:val>
                                        </p:tav>
                                      </p:tavLst>
                                    </p:anim>
                                    <p:anim calcmode="lin" valueType="num">
                                      <p:cBhvr>
                                        <p:cTn id="92" dur="500" fill="hold"/>
                                        <p:tgtEl>
                                          <p:spTgt spid="8"/>
                                        </p:tgtEl>
                                        <p:attrNameLst>
                                          <p:attrName>ppt_w</p:attrName>
                                        </p:attrNameLst>
                                      </p:cBhvr>
                                      <p:tavLst>
                                        <p:tav tm="0">
                                          <p:val>
                                            <p:fltVal val="0"/>
                                          </p:val>
                                        </p:tav>
                                        <p:tav tm="100000">
                                          <p:val>
                                            <p:strVal val="#ppt_w"/>
                                          </p:val>
                                        </p:tav>
                                      </p:tavLst>
                                    </p:anim>
                                    <p:anim calcmode="lin" valueType="num">
                                      <p:cBhvr>
                                        <p:cTn id="93"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94" fill="hold">
                      <p:stCondLst>
                        <p:cond delay="indefinite"/>
                      </p:stCondLst>
                      <p:childTnLst>
                        <p:par>
                          <p:cTn id="95" fill="hold">
                            <p:stCondLst>
                              <p:cond delay="0"/>
                            </p:stCondLst>
                            <p:childTnLst>
                              <p:par>
                                <p:cTn id="96" presetID="17" presetClass="entr" presetSubtype="8" fill="hold" nodeType="click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500" fill="hold"/>
                                        <p:tgtEl>
                                          <p:spTgt spid="14"/>
                                        </p:tgtEl>
                                        <p:attrNameLst>
                                          <p:attrName>ppt_x</p:attrName>
                                        </p:attrNameLst>
                                      </p:cBhvr>
                                      <p:tavLst>
                                        <p:tav tm="0">
                                          <p:val>
                                            <p:strVal val="#ppt_x-#ppt_w/2"/>
                                          </p:val>
                                        </p:tav>
                                        <p:tav tm="100000">
                                          <p:val>
                                            <p:strVal val="#ppt_x"/>
                                          </p:val>
                                        </p:tav>
                                      </p:tavLst>
                                    </p:anim>
                                    <p:anim calcmode="lin" valueType="num">
                                      <p:cBhvr>
                                        <p:cTn id="99" dur="500" fill="hold"/>
                                        <p:tgtEl>
                                          <p:spTgt spid="14"/>
                                        </p:tgtEl>
                                        <p:attrNameLst>
                                          <p:attrName>ppt_y</p:attrName>
                                        </p:attrNameLst>
                                      </p:cBhvr>
                                      <p:tavLst>
                                        <p:tav tm="0">
                                          <p:val>
                                            <p:strVal val="#ppt_y"/>
                                          </p:val>
                                        </p:tav>
                                        <p:tav tm="100000">
                                          <p:val>
                                            <p:strVal val="#ppt_y"/>
                                          </p:val>
                                        </p:tav>
                                      </p:tavLst>
                                    </p:anim>
                                    <p:anim calcmode="lin" valueType="num">
                                      <p:cBhvr>
                                        <p:cTn id="100" dur="500" fill="hold"/>
                                        <p:tgtEl>
                                          <p:spTgt spid="14"/>
                                        </p:tgtEl>
                                        <p:attrNameLst>
                                          <p:attrName>ppt_w</p:attrName>
                                        </p:attrNameLst>
                                      </p:cBhvr>
                                      <p:tavLst>
                                        <p:tav tm="0">
                                          <p:val>
                                            <p:fltVal val="0"/>
                                          </p:val>
                                        </p:tav>
                                        <p:tav tm="100000">
                                          <p:val>
                                            <p:strVal val="#ppt_w"/>
                                          </p:val>
                                        </p:tav>
                                      </p:tavLst>
                                    </p:anim>
                                    <p:anim calcmode="lin" valueType="num">
                                      <p:cBhvr>
                                        <p:cTn id="101"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02" fill="hold">
                      <p:stCondLst>
                        <p:cond delay="indefinite"/>
                      </p:stCondLst>
                      <p:childTnLst>
                        <p:par>
                          <p:cTn id="103" fill="hold">
                            <p:stCondLst>
                              <p:cond delay="0"/>
                            </p:stCondLst>
                            <p:childTnLst>
                              <p:par>
                                <p:cTn id="104" presetID="17" presetClass="entr" presetSubtype="8" fill="hold" nodeType="clickEffect">
                                  <p:stCondLst>
                                    <p:cond delay="0"/>
                                  </p:stCondLst>
                                  <p:childTnLst>
                                    <p:set>
                                      <p:cBhvr>
                                        <p:cTn id="105" dur="1" fill="hold">
                                          <p:stCondLst>
                                            <p:cond delay="0"/>
                                          </p:stCondLst>
                                        </p:cTn>
                                        <p:tgtEl>
                                          <p:spTgt spid="9"/>
                                        </p:tgtEl>
                                        <p:attrNameLst>
                                          <p:attrName>style.visibility</p:attrName>
                                        </p:attrNameLst>
                                      </p:cBhvr>
                                      <p:to>
                                        <p:strVal val="visible"/>
                                      </p:to>
                                    </p:set>
                                    <p:anim calcmode="lin" valueType="num">
                                      <p:cBhvr>
                                        <p:cTn id="106" dur="500" fill="hold"/>
                                        <p:tgtEl>
                                          <p:spTgt spid="9"/>
                                        </p:tgtEl>
                                        <p:attrNameLst>
                                          <p:attrName>ppt_x</p:attrName>
                                        </p:attrNameLst>
                                      </p:cBhvr>
                                      <p:tavLst>
                                        <p:tav tm="0">
                                          <p:val>
                                            <p:strVal val="#ppt_x-#ppt_w/2"/>
                                          </p:val>
                                        </p:tav>
                                        <p:tav tm="100000">
                                          <p:val>
                                            <p:strVal val="#ppt_x"/>
                                          </p:val>
                                        </p:tav>
                                      </p:tavLst>
                                    </p:anim>
                                    <p:anim calcmode="lin" valueType="num">
                                      <p:cBhvr>
                                        <p:cTn id="107" dur="500" fill="hold"/>
                                        <p:tgtEl>
                                          <p:spTgt spid="9"/>
                                        </p:tgtEl>
                                        <p:attrNameLst>
                                          <p:attrName>ppt_y</p:attrName>
                                        </p:attrNameLst>
                                      </p:cBhvr>
                                      <p:tavLst>
                                        <p:tav tm="0">
                                          <p:val>
                                            <p:strVal val="#ppt_y"/>
                                          </p:val>
                                        </p:tav>
                                        <p:tav tm="100000">
                                          <p:val>
                                            <p:strVal val="#ppt_y"/>
                                          </p:val>
                                        </p:tav>
                                      </p:tavLst>
                                    </p:anim>
                                    <p:anim calcmode="lin" valueType="num">
                                      <p:cBhvr>
                                        <p:cTn id="108" dur="500" fill="hold"/>
                                        <p:tgtEl>
                                          <p:spTgt spid="9"/>
                                        </p:tgtEl>
                                        <p:attrNameLst>
                                          <p:attrName>ppt_w</p:attrName>
                                        </p:attrNameLst>
                                      </p:cBhvr>
                                      <p:tavLst>
                                        <p:tav tm="0">
                                          <p:val>
                                            <p:fltVal val="0"/>
                                          </p:val>
                                        </p:tav>
                                        <p:tav tm="100000">
                                          <p:val>
                                            <p:strVal val="#ppt_w"/>
                                          </p:val>
                                        </p:tav>
                                      </p:tavLst>
                                    </p:anim>
                                    <p:anim calcmode="lin" valueType="num">
                                      <p:cBhvr>
                                        <p:cTn id="109"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10" fill="hold">
                      <p:stCondLst>
                        <p:cond delay="indefinite"/>
                      </p:stCondLst>
                      <p:childTnLst>
                        <p:par>
                          <p:cTn id="111" fill="hold">
                            <p:stCondLst>
                              <p:cond delay="0"/>
                            </p:stCondLst>
                            <p:childTnLst>
                              <p:par>
                                <p:cTn id="112" presetID="17" presetClass="entr" presetSubtype="8" fill="hold" nodeType="clickEffect">
                                  <p:stCondLst>
                                    <p:cond delay="0"/>
                                  </p:stCondLst>
                                  <p:childTnLst>
                                    <p:set>
                                      <p:cBhvr>
                                        <p:cTn id="113" dur="1" fill="hold">
                                          <p:stCondLst>
                                            <p:cond delay="0"/>
                                          </p:stCondLst>
                                        </p:cTn>
                                        <p:tgtEl>
                                          <p:spTgt spid="16"/>
                                        </p:tgtEl>
                                        <p:attrNameLst>
                                          <p:attrName>style.visibility</p:attrName>
                                        </p:attrNameLst>
                                      </p:cBhvr>
                                      <p:to>
                                        <p:strVal val="visible"/>
                                      </p:to>
                                    </p:set>
                                    <p:anim calcmode="lin" valueType="num">
                                      <p:cBhvr>
                                        <p:cTn id="114" dur="500" fill="hold"/>
                                        <p:tgtEl>
                                          <p:spTgt spid="16"/>
                                        </p:tgtEl>
                                        <p:attrNameLst>
                                          <p:attrName>ppt_x</p:attrName>
                                        </p:attrNameLst>
                                      </p:cBhvr>
                                      <p:tavLst>
                                        <p:tav tm="0">
                                          <p:val>
                                            <p:strVal val="#ppt_x-#ppt_w/2"/>
                                          </p:val>
                                        </p:tav>
                                        <p:tav tm="100000">
                                          <p:val>
                                            <p:strVal val="#ppt_x"/>
                                          </p:val>
                                        </p:tav>
                                      </p:tavLst>
                                    </p:anim>
                                    <p:anim calcmode="lin" valueType="num">
                                      <p:cBhvr>
                                        <p:cTn id="115" dur="500" fill="hold"/>
                                        <p:tgtEl>
                                          <p:spTgt spid="16"/>
                                        </p:tgtEl>
                                        <p:attrNameLst>
                                          <p:attrName>ppt_y</p:attrName>
                                        </p:attrNameLst>
                                      </p:cBhvr>
                                      <p:tavLst>
                                        <p:tav tm="0">
                                          <p:val>
                                            <p:strVal val="#ppt_y"/>
                                          </p:val>
                                        </p:tav>
                                        <p:tav tm="100000">
                                          <p:val>
                                            <p:strVal val="#ppt_y"/>
                                          </p:val>
                                        </p:tav>
                                      </p:tavLst>
                                    </p:anim>
                                    <p:anim calcmode="lin" valueType="num">
                                      <p:cBhvr>
                                        <p:cTn id="116" dur="500" fill="hold"/>
                                        <p:tgtEl>
                                          <p:spTgt spid="16"/>
                                        </p:tgtEl>
                                        <p:attrNameLst>
                                          <p:attrName>ppt_w</p:attrName>
                                        </p:attrNameLst>
                                      </p:cBhvr>
                                      <p:tavLst>
                                        <p:tav tm="0">
                                          <p:val>
                                            <p:fltVal val="0"/>
                                          </p:val>
                                        </p:tav>
                                        <p:tav tm="100000">
                                          <p:val>
                                            <p:strVal val="#ppt_w"/>
                                          </p:val>
                                        </p:tav>
                                      </p:tavLst>
                                    </p:anim>
                                    <p:anim calcmode="lin" valueType="num">
                                      <p:cBhvr>
                                        <p:cTn id="117"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118" fill="hold">
                      <p:stCondLst>
                        <p:cond delay="indefinite"/>
                      </p:stCondLst>
                      <p:childTnLst>
                        <p:par>
                          <p:cTn id="119" fill="hold">
                            <p:stCondLst>
                              <p:cond delay="0"/>
                            </p:stCondLst>
                            <p:childTnLst>
                              <p:par>
                                <p:cTn id="120" presetID="17" presetClass="entr" presetSubtype="8" fill="hold" nodeType="clickEffect">
                                  <p:stCondLst>
                                    <p:cond delay="0"/>
                                  </p:stCondLst>
                                  <p:childTnLst>
                                    <p:set>
                                      <p:cBhvr>
                                        <p:cTn id="121" dur="1" fill="hold">
                                          <p:stCondLst>
                                            <p:cond delay="0"/>
                                          </p:stCondLst>
                                        </p:cTn>
                                        <p:tgtEl>
                                          <p:spTgt spid="10"/>
                                        </p:tgtEl>
                                        <p:attrNameLst>
                                          <p:attrName>style.visibility</p:attrName>
                                        </p:attrNameLst>
                                      </p:cBhvr>
                                      <p:to>
                                        <p:strVal val="visible"/>
                                      </p:to>
                                    </p:set>
                                    <p:anim calcmode="lin" valueType="num">
                                      <p:cBhvr>
                                        <p:cTn id="122" dur="500" fill="hold"/>
                                        <p:tgtEl>
                                          <p:spTgt spid="10"/>
                                        </p:tgtEl>
                                        <p:attrNameLst>
                                          <p:attrName>ppt_x</p:attrName>
                                        </p:attrNameLst>
                                      </p:cBhvr>
                                      <p:tavLst>
                                        <p:tav tm="0">
                                          <p:val>
                                            <p:strVal val="#ppt_x-#ppt_w/2"/>
                                          </p:val>
                                        </p:tav>
                                        <p:tav tm="100000">
                                          <p:val>
                                            <p:strVal val="#ppt_x"/>
                                          </p:val>
                                        </p:tav>
                                      </p:tavLst>
                                    </p:anim>
                                    <p:anim calcmode="lin" valueType="num">
                                      <p:cBhvr>
                                        <p:cTn id="123" dur="500" fill="hold"/>
                                        <p:tgtEl>
                                          <p:spTgt spid="10"/>
                                        </p:tgtEl>
                                        <p:attrNameLst>
                                          <p:attrName>ppt_y</p:attrName>
                                        </p:attrNameLst>
                                      </p:cBhvr>
                                      <p:tavLst>
                                        <p:tav tm="0">
                                          <p:val>
                                            <p:strVal val="#ppt_y"/>
                                          </p:val>
                                        </p:tav>
                                        <p:tav tm="100000">
                                          <p:val>
                                            <p:strVal val="#ppt_y"/>
                                          </p:val>
                                        </p:tav>
                                      </p:tavLst>
                                    </p:anim>
                                    <p:anim calcmode="lin" valueType="num">
                                      <p:cBhvr>
                                        <p:cTn id="124" dur="500" fill="hold"/>
                                        <p:tgtEl>
                                          <p:spTgt spid="10"/>
                                        </p:tgtEl>
                                        <p:attrNameLst>
                                          <p:attrName>ppt_w</p:attrName>
                                        </p:attrNameLst>
                                      </p:cBhvr>
                                      <p:tavLst>
                                        <p:tav tm="0">
                                          <p:val>
                                            <p:fltVal val="0"/>
                                          </p:val>
                                        </p:tav>
                                        <p:tav tm="100000">
                                          <p:val>
                                            <p:strVal val="#ppt_w"/>
                                          </p:val>
                                        </p:tav>
                                      </p:tavLst>
                                    </p:anim>
                                    <p:anim calcmode="lin" valueType="num">
                                      <p:cBhvr>
                                        <p:cTn id="125"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26" fill="hold">
                      <p:stCondLst>
                        <p:cond delay="indefinite"/>
                      </p:stCondLst>
                      <p:childTnLst>
                        <p:par>
                          <p:cTn id="127" fill="hold">
                            <p:stCondLst>
                              <p:cond delay="0"/>
                            </p:stCondLst>
                            <p:childTnLst>
                              <p:par>
                                <p:cTn id="128" presetID="17" presetClass="entr" presetSubtype="8" fill="hold" nodeType="clickEffect">
                                  <p:stCondLst>
                                    <p:cond delay="0"/>
                                  </p:stCondLst>
                                  <p:childTnLst>
                                    <p:set>
                                      <p:cBhvr>
                                        <p:cTn id="129" dur="1" fill="hold">
                                          <p:stCondLst>
                                            <p:cond delay="0"/>
                                          </p:stCondLst>
                                        </p:cTn>
                                        <p:tgtEl>
                                          <p:spTgt spid="17"/>
                                        </p:tgtEl>
                                        <p:attrNameLst>
                                          <p:attrName>style.visibility</p:attrName>
                                        </p:attrNameLst>
                                      </p:cBhvr>
                                      <p:to>
                                        <p:strVal val="visible"/>
                                      </p:to>
                                    </p:set>
                                    <p:anim calcmode="lin" valueType="num">
                                      <p:cBhvr>
                                        <p:cTn id="130" dur="500" fill="hold"/>
                                        <p:tgtEl>
                                          <p:spTgt spid="17"/>
                                        </p:tgtEl>
                                        <p:attrNameLst>
                                          <p:attrName>ppt_x</p:attrName>
                                        </p:attrNameLst>
                                      </p:cBhvr>
                                      <p:tavLst>
                                        <p:tav tm="0">
                                          <p:val>
                                            <p:strVal val="#ppt_x-#ppt_w/2"/>
                                          </p:val>
                                        </p:tav>
                                        <p:tav tm="100000">
                                          <p:val>
                                            <p:strVal val="#ppt_x"/>
                                          </p:val>
                                        </p:tav>
                                      </p:tavLst>
                                    </p:anim>
                                    <p:anim calcmode="lin" valueType="num">
                                      <p:cBhvr>
                                        <p:cTn id="131" dur="500" fill="hold"/>
                                        <p:tgtEl>
                                          <p:spTgt spid="17"/>
                                        </p:tgtEl>
                                        <p:attrNameLst>
                                          <p:attrName>ppt_y</p:attrName>
                                        </p:attrNameLst>
                                      </p:cBhvr>
                                      <p:tavLst>
                                        <p:tav tm="0">
                                          <p:val>
                                            <p:strVal val="#ppt_y"/>
                                          </p:val>
                                        </p:tav>
                                        <p:tav tm="100000">
                                          <p:val>
                                            <p:strVal val="#ppt_y"/>
                                          </p:val>
                                        </p:tav>
                                      </p:tavLst>
                                    </p:anim>
                                    <p:anim calcmode="lin" valueType="num">
                                      <p:cBhvr>
                                        <p:cTn id="132" dur="500" fill="hold"/>
                                        <p:tgtEl>
                                          <p:spTgt spid="17"/>
                                        </p:tgtEl>
                                        <p:attrNameLst>
                                          <p:attrName>ppt_w</p:attrName>
                                        </p:attrNameLst>
                                      </p:cBhvr>
                                      <p:tavLst>
                                        <p:tav tm="0">
                                          <p:val>
                                            <p:fltVal val="0"/>
                                          </p:val>
                                        </p:tav>
                                        <p:tav tm="100000">
                                          <p:val>
                                            <p:strVal val="#ppt_w"/>
                                          </p:val>
                                        </p:tav>
                                      </p:tavLst>
                                    </p:anim>
                                    <p:anim calcmode="lin" valueType="num">
                                      <p:cBhvr>
                                        <p:cTn id="133"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34" fill="hold">
                      <p:stCondLst>
                        <p:cond delay="indefinite"/>
                      </p:stCondLst>
                      <p:childTnLst>
                        <p:par>
                          <p:cTn id="135" fill="hold">
                            <p:stCondLst>
                              <p:cond delay="0"/>
                            </p:stCondLst>
                            <p:childTnLst>
                              <p:par>
                                <p:cTn id="136" presetID="17" presetClass="entr" presetSubtype="8" fill="hold" nodeType="clickEffect">
                                  <p:stCondLst>
                                    <p:cond delay="0"/>
                                  </p:stCondLst>
                                  <p:childTnLst>
                                    <p:set>
                                      <p:cBhvr>
                                        <p:cTn id="137" dur="1" fill="hold">
                                          <p:stCondLst>
                                            <p:cond delay="0"/>
                                          </p:stCondLst>
                                        </p:cTn>
                                        <p:tgtEl>
                                          <p:spTgt spid="6"/>
                                        </p:tgtEl>
                                        <p:attrNameLst>
                                          <p:attrName>style.visibility</p:attrName>
                                        </p:attrNameLst>
                                      </p:cBhvr>
                                      <p:to>
                                        <p:strVal val="visible"/>
                                      </p:to>
                                    </p:set>
                                    <p:anim calcmode="lin" valueType="num">
                                      <p:cBhvr>
                                        <p:cTn id="138" dur="500" fill="hold"/>
                                        <p:tgtEl>
                                          <p:spTgt spid="6"/>
                                        </p:tgtEl>
                                        <p:attrNameLst>
                                          <p:attrName>ppt_x</p:attrName>
                                        </p:attrNameLst>
                                      </p:cBhvr>
                                      <p:tavLst>
                                        <p:tav tm="0">
                                          <p:val>
                                            <p:strVal val="#ppt_x-#ppt_w/2"/>
                                          </p:val>
                                        </p:tav>
                                        <p:tav tm="100000">
                                          <p:val>
                                            <p:strVal val="#ppt_x"/>
                                          </p:val>
                                        </p:tav>
                                      </p:tavLst>
                                    </p:anim>
                                    <p:anim calcmode="lin" valueType="num">
                                      <p:cBhvr>
                                        <p:cTn id="139" dur="500" fill="hold"/>
                                        <p:tgtEl>
                                          <p:spTgt spid="6"/>
                                        </p:tgtEl>
                                        <p:attrNameLst>
                                          <p:attrName>ppt_y</p:attrName>
                                        </p:attrNameLst>
                                      </p:cBhvr>
                                      <p:tavLst>
                                        <p:tav tm="0">
                                          <p:val>
                                            <p:strVal val="#ppt_y"/>
                                          </p:val>
                                        </p:tav>
                                        <p:tav tm="100000">
                                          <p:val>
                                            <p:strVal val="#ppt_y"/>
                                          </p:val>
                                        </p:tav>
                                      </p:tavLst>
                                    </p:anim>
                                    <p:anim calcmode="lin" valueType="num">
                                      <p:cBhvr>
                                        <p:cTn id="140" dur="500" fill="hold"/>
                                        <p:tgtEl>
                                          <p:spTgt spid="6"/>
                                        </p:tgtEl>
                                        <p:attrNameLst>
                                          <p:attrName>ppt_w</p:attrName>
                                        </p:attrNameLst>
                                      </p:cBhvr>
                                      <p:tavLst>
                                        <p:tav tm="0">
                                          <p:val>
                                            <p:fltVal val="0"/>
                                          </p:val>
                                        </p:tav>
                                        <p:tav tm="100000">
                                          <p:val>
                                            <p:strVal val="#ppt_w"/>
                                          </p:val>
                                        </p:tav>
                                      </p:tavLst>
                                    </p:anim>
                                    <p:anim calcmode="lin" valueType="num">
                                      <p:cBhvr>
                                        <p:cTn id="141"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1570" grpId="0" bldLvl="0" animBg="1"/>
      <p:bldP spid="1261571" grpId="0" bldLvl="0" animBg="1"/>
      <p:bldP spid="1261572" grpId="0" bldLvl="0" animBg="1"/>
      <p:bldP spid="1261573" grpId="0" bldLvl="0" animBg="1"/>
      <p:bldP spid="1261574" grpId="0" bldLvl="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z="3200" dirty="0">
                <a:sym typeface="+mn-ea"/>
              </a:rPr>
              <a:t>评估关键的风险</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77</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9218" name="Rectangle 3"/>
          <p:cNvSpPr/>
          <p:nvPr/>
        </p:nvSpPr>
        <p:spPr>
          <a:xfrm>
            <a:off x="323850" y="1125538"/>
            <a:ext cx="8424863" cy="3848100"/>
          </a:xfrm>
          <a:prstGeom prst="rect">
            <a:avLst/>
          </a:prstGeom>
          <a:noFill/>
          <a:ln w="12699">
            <a:noFill/>
          </a:ln>
        </p:spPr>
        <p:txBody>
          <a:bodyPr lIns="84127" tIns="42064" rIns="84127" bIns="42064" anchor="t">
            <a:spAutoFit/>
          </a:bodyPr>
          <a:lstStyle/>
          <a:p>
            <a:pPr defTabSz="841375" eaLnBrk="0" hangingPunct="0">
              <a:lnSpc>
                <a:spcPct val="115000"/>
              </a:lnSpc>
              <a:spcBef>
                <a:spcPct val="20000"/>
              </a:spcBef>
            </a:pPr>
            <a:r>
              <a:rPr lang="zh-CN" altLang="en-US" sz="2400" b="1" dirty="0">
                <a:solidFill>
                  <a:srgbClr val="080808"/>
                </a:solidFill>
                <a:latin typeface="黑体" panose="02010600030101010101" pitchFamily="2" charset="-122"/>
                <a:ea typeface="黑体" panose="02010600030101010101" pitchFamily="2" charset="-122"/>
              </a:rPr>
              <a:t>着重分析以下方面：</a:t>
            </a:r>
          </a:p>
          <a:p>
            <a:pPr defTabSz="841375" eaLnBrk="0" hangingPunct="0">
              <a:lnSpc>
                <a:spcPct val="115000"/>
              </a:lnSpc>
              <a:spcBef>
                <a:spcPct val="20000"/>
              </a:spcBef>
            </a:pPr>
            <a:r>
              <a:rPr lang="zh-CN" altLang="en-US" sz="2400" b="1" dirty="0">
                <a:solidFill>
                  <a:srgbClr val="080808"/>
                </a:solidFill>
                <a:latin typeface="黑体" panose="02010600030101010101" pitchFamily="2" charset="-122"/>
                <a:ea typeface="黑体" panose="02010600030101010101" pitchFamily="2" charset="-122"/>
              </a:rPr>
              <a:t>   </a:t>
            </a:r>
            <a:r>
              <a:rPr lang="en-US" altLang="zh-CN" sz="2400" b="1">
                <a:solidFill>
                  <a:srgbClr val="080808"/>
                </a:solidFill>
                <a:latin typeface="黑体" panose="02010600030101010101" pitchFamily="2" charset="-122"/>
                <a:ea typeface="黑体" panose="02010600030101010101" pitchFamily="2" charset="-122"/>
              </a:rPr>
              <a:t>【1】</a:t>
            </a:r>
            <a:r>
              <a:rPr lang="zh-CN" altLang="en-US" sz="2400" b="1" dirty="0">
                <a:solidFill>
                  <a:srgbClr val="FF0000"/>
                </a:solidFill>
                <a:latin typeface="黑体" panose="02010600030101010101" pitchFamily="2" charset="-122"/>
                <a:ea typeface="黑体" panose="02010600030101010101" pitchFamily="2" charset="-122"/>
              </a:rPr>
              <a:t>什么因素</a:t>
            </a:r>
            <a:r>
              <a:rPr lang="zh-CN" altLang="en-US" sz="2400" b="1" dirty="0">
                <a:solidFill>
                  <a:srgbClr val="080808"/>
                </a:solidFill>
                <a:latin typeface="黑体" panose="02010600030101010101" pitchFamily="2" charset="-122"/>
                <a:ea typeface="黑体" panose="02010600030101010101" pitchFamily="2" charset="-122"/>
              </a:rPr>
              <a:t>可能会妨碍本部门实现其关键的业务目标</a:t>
            </a:r>
            <a:r>
              <a:rPr lang="en-US" altLang="zh-CN" sz="2400" b="1">
                <a:solidFill>
                  <a:srgbClr val="080808"/>
                </a:solidFill>
                <a:latin typeface="黑体" panose="02010600030101010101" pitchFamily="2" charset="-122"/>
                <a:ea typeface="黑体" panose="02010600030101010101" pitchFamily="2" charset="-122"/>
              </a:rPr>
              <a:t>?</a:t>
            </a:r>
          </a:p>
          <a:p>
            <a:pPr defTabSz="841375" eaLnBrk="0" hangingPunct="0">
              <a:lnSpc>
                <a:spcPct val="115000"/>
              </a:lnSpc>
              <a:spcBef>
                <a:spcPct val="20000"/>
              </a:spcBef>
            </a:pPr>
            <a:r>
              <a:rPr lang="en-US" altLang="zh-CN" sz="2400" b="1">
                <a:solidFill>
                  <a:srgbClr val="080808"/>
                </a:solidFill>
                <a:latin typeface="黑体" panose="02010600030101010101" pitchFamily="2" charset="-122"/>
                <a:ea typeface="黑体" panose="02010600030101010101" pitchFamily="2" charset="-122"/>
              </a:rPr>
              <a:t>   【2】</a:t>
            </a:r>
            <a:r>
              <a:rPr lang="zh-CN" altLang="en-US" sz="2400" b="1">
                <a:solidFill>
                  <a:srgbClr val="080808"/>
                </a:solidFill>
                <a:latin typeface="黑体" panose="02010600030101010101" pitchFamily="2" charset="-122"/>
                <a:ea typeface="黑体" panose="02010600030101010101" pitchFamily="2" charset="-122"/>
              </a:rPr>
              <a:t>为了</a:t>
            </a:r>
            <a:r>
              <a:rPr lang="zh-CN" altLang="en-US" sz="2400" b="1" dirty="0">
                <a:solidFill>
                  <a:srgbClr val="080808"/>
                </a:solidFill>
                <a:latin typeface="黑体" panose="02010600030101010101" pitchFamily="2" charset="-122"/>
                <a:ea typeface="黑体" panose="02010600030101010101" pitchFamily="2" charset="-122"/>
              </a:rPr>
              <a:t>达成目标</a:t>
            </a:r>
            <a:r>
              <a:rPr lang="en-US" altLang="zh-CN" sz="2400" b="1">
                <a:solidFill>
                  <a:srgbClr val="080808"/>
                </a:solidFill>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需要完成一些</a:t>
            </a:r>
            <a:r>
              <a:rPr lang="zh-CN" altLang="en-US" sz="2400" b="1" dirty="0">
                <a:solidFill>
                  <a:srgbClr val="FF0000"/>
                </a:solidFill>
                <a:latin typeface="黑体" panose="02010600030101010101" pitchFamily="2" charset="-122"/>
                <a:ea typeface="黑体" panose="02010600030101010101" pitchFamily="2" charset="-122"/>
              </a:rPr>
              <a:t>必要的工作和程序</a:t>
            </a:r>
            <a:r>
              <a:rPr lang="en-US" altLang="zh-CN" sz="2400" b="1">
                <a:solidFill>
                  <a:srgbClr val="080808"/>
                </a:solidFill>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而哪些因素会阻碍这些工作和程序的完成和实现</a:t>
            </a:r>
            <a:r>
              <a:rPr lang="en-US" altLang="zh-CN" sz="2400" b="1">
                <a:solidFill>
                  <a:srgbClr val="080808"/>
                </a:solidFill>
                <a:latin typeface="黑体" panose="02010600030101010101" pitchFamily="2" charset="-122"/>
                <a:ea typeface="黑体" panose="02010600030101010101" pitchFamily="2" charset="-122"/>
              </a:rPr>
              <a:t>?</a:t>
            </a:r>
          </a:p>
          <a:p>
            <a:pPr defTabSz="841375" eaLnBrk="0" hangingPunct="0">
              <a:lnSpc>
                <a:spcPct val="115000"/>
              </a:lnSpc>
              <a:spcBef>
                <a:spcPct val="20000"/>
              </a:spcBef>
            </a:pPr>
            <a:r>
              <a:rPr lang="en-US" altLang="zh-CN" sz="2400" b="1">
                <a:solidFill>
                  <a:srgbClr val="080808"/>
                </a:solidFill>
                <a:latin typeface="黑体" panose="02010600030101010101" pitchFamily="2" charset="-122"/>
                <a:ea typeface="黑体" panose="02010600030101010101" pitchFamily="2" charset="-122"/>
              </a:rPr>
              <a:t>   【3】</a:t>
            </a:r>
            <a:r>
              <a:rPr lang="zh-CN" altLang="en-US" sz="2400" b="1" dirty="0">
                <a:solidFill>
                  <a:srgbClr val="FF0000"/>
                </a:solidFill>
                <a:latin typeface="黑体" panose="02010600030101010101" pitchFamily="2" charset="-122"/>
                <a:ea typeface="黑体" panose="02010600030101010101" pitchFamily="2" charset="-122"/>
              </a:rPr>
              <a:t>发生率</a:t>
            </a:r>
            <a:r>
              <a:rPr lang="en-US" altLang="zh-CN" sz="2400" b="1">
                <a:solidFill>
                  <a:srgbClr val="FF0000"/>
                </a:solidFill>
                <a:latin typeface="黑体" panose="02010600030101010101" pitchFamily="2" charset="-122"/>
                <a:ea typeface="黑体" panose="02010600030101010101" pitchFamily="2" charset="-122"/>
              </a:rPr>
              <a:t>:</a:t>
            </a:r>
            <a:r>
              <a:rPr lang="en-US" altLang="zh-CN" sz="2400" b="1">
                <a:solidFill>
                  <a:srgbClr val="080808"/>
                </a:solidFill>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这些风险中</a:t>
            </a:r>
            <a:r>
              <a:rPr lang="en-US" altLang="zh-CN" sz="2400" b="1">
                <a:solidFill>
                  <a:srgbClr val="080808"/>
                </a:solidFill>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什么风险是最可能发生的</a:t>
            </a:r>
            <a:r>
              <a:rPr lang="en-US" altLang="zh-CN" sz="2400" b="1">
                <a:solidFill>
                  <a:srgbClr val="080808"/>
                </a:solidFill>
                <a:latin typeface="黑体" panose="02010600030101010101" pitchFamily="2" charset="-122"/>
                <a:ea typeface="黑体" panose="02010600030101010101" pitchFamily="2" charset="-122"/>
              </a:rPr>
              <a:t>?</a:t>
            </a:r>
          </a:p>
          <a:p>
            <a:pPr defTabSz="841375" eaLnBrk="0" hangingPunct="0">
              <a:lnSpc>
                <a:spcPct val="115000"/>
              </a:lnSpc>
              <a:spcBef>
                <a:spcPct val="20000"/>
              </a:spcBef>
            </a:pPr>
            <a:r>
              <a:rPr lang="en-US" altLang="zh-CN" sz="2400" b="1">
                <a:solidFill>
                  <a:srgbClr val="080808"/>
                </a:solidFill>
                <a:latin typeface="黑体" panose="02010600030101010101" pitchFamily="2" charset="-122"/>
                <a:ea typeface="黑体" panose="02010600030101010101" pitchFamily="2" charset="-122"/>
              </a:rPr>
              <a:t>   【4】</a:t>
            </a:r>
            <a:r>
              <a:rPr lang="zh-CN" altLang="en-US" sz="2400" b="1" dirty="0">
                <a:solidFill>
                  <a:srgbClr val="FF0000"/>
                </a:solidFill>
                <a:latin typeface="黑体" panose="02010600030101010101" pitchFamily="2" charset="-122"/>
                <a:ea typeface="黑体" panose="02010600030101010101" pitchFamily="2" charset="-122"/>
              </a:rPr>
              <a:t>影响</a:t>
            </a:r>
            <a:r>
              <a:rPr lang="en-US" altLang="zh-CN" sz="2400" b="1">
                <a:solidFill>
                  <a:srgbClr val="FF0000"/>
                </a:solidFill>
                <a:latin typeface="黑体" panose="02010600030101010101" pitchFamily="2" charset="-122"/>
                <a:ea typeface="黑体" panose="02010600030101010101" pitchFamily="2" charset="-122"/>
              </a:rPr>
              <a:t>:</a:t>
            </a:r>
            <a:r>
              <a:rPr lang="en-US" altLang="zh-CN" sz="2400" b="1">
                <a:latin typeface="黑体" panose="02010600030101010101" pitchFamily="2" charset="-122"/>
                <a:ea typeface="黑体" panose="02010600030101010101" pitchFamily="2" charset="-122"/>
              </a:rPr>
              <a:t> </a:t>
            </a:r>
            <a:r>
              <a:rPr lang="zh-CN" altLang="en-US" sz="2400" b="1" dirty="0">
                <a:solidFill>
                  <a:srgbClr val="080808"/>
                </a:solidFill>
                <a:latin typeface="黑体" panose="02010600030101010101" pitchFamily="2" charset="-122"/>
                <a:ea typeface="黑体" panose="02010600030101010101" pitchFamily="2" charset="-122"/>
              </a:rPr>
              <a:t>哪些风险将对本部门实现其预定目标的能力产生最重大的影响</a:t>
            </a:r>
            <a:r>
              <a:rPr lang="en-US" altLang="zh-CN" sz="2400" b="1">
                <a:solidFill>
                  <a:srgbClr val="080808"/>
                </a:solidFill>
                <a:latin typeface="黑体" panose="02010600030101010101" pitchFamily="2" charset="-122"/>
                <a:ea typeface="黑体" panose="02010600030101010101" pitchFamily="2" charset="-122"/>
              </a:rPr>
              <a:t>?</a:t>
            </a:r>
          </a:p>
          <a:p>
            <a:pPr defTabSz="841375" eaLnBrk="0" hangingPunct="0">
              <a:lnSpc>
                <a:spcPct val="115000"/>
              </a:lnSpc>
              <a:spcBef>
                <a:spcPct val="20000"/>
              </a:spcBef>
            </a:pPr>
            <a:r>
              <a:rPr lang="en-US" altLang="zh-CN" sz="2400" b="1">
                <a:solidFill>
                  <a:srgbClr val="080808"/>
                </a:solidFill>
                <a:latin typeface="黑体" panose="02010600030101010101" pitchFamily="2" charset="-122"/>
                <a:ea typeface="黑体" panose="02010600030101010101" pitchFamily="2" charset="-122"/>
              </a:rPr>
              <a:t>   【5】</a:t>
            </a:r>
            <a:r>
              <a:rPr lang="zh-CN" altLang="en-US" sz="2400" b="1" dirty="0">
                <a:solidFill>
                  <a:srgbClr val="080808"/>
                </a:solidFill>
                <a:latin typeface="黑体" panose="02010600030101010101" pitchFamily="2" charset="-122"/>
                <a:ea typeface="黑体" panose="02010600030101010101" pitchFamily="2" charset="-122"/>
              </a:rPr>
              <a:t>有什么有效的</a:t>
            </a:r>
            <a:r>
              <a:rPr lang="zh-CN" altLang="en-US" sz="2400" b="1" dirty="0">
                <a:solidFill>
                  <a:srgbClr val="FF0000"/>
                </a:solidFill>
                <a:latin typeface="黑体" panose="02010600030101010101" pitchFamily="2" charset="-122"/>
                <a:ea typeface="黑体" panose="02010600030101010101" pitchFamily="2" charset="-122"/>
              </a:rPr>
              <a:t>控制机制</a:t>
            </a:r>
            <a:r>
              <a:rPr lang="zh-CN" altLang="en-US" sz="2400" b="1" dirty="0">
                <a:solidFill>
                  <a:srgbClr val="080808"/>
                </a:solidFill>
                <a:latin typeface="黑体" panose="02010600030101010101" pitchFamily="2" charset="-122"/>
                <a:ea typeface="黑体" panose="02010600030101010101" pitchFamily="2" charset="-122"/>
              </a:rPr>
              <a:t>可以减少这些风险及其影响</a:t>
            </a:r>
            <a:r>
              <a:rPr lang="en-US" altLang="zh-CN" sz="2400" b="1">
                <a:solidFill>
                  <a:srgbClr val="080808"/>
                </a:solidFill>
                <a:latin typeface="黑体" panose="02010600030101010101" pitchFamily="2" charset="-122"/>
                <a:ea typeface="黑体" panose="02010600030101010101" pitchFamily="2" charset="-122"/>
              </a:rPr>
              <a:t>? </a:t>
            </a:r>
            <a:endParaRPr lang="en-US" altLang="zh-CN" sz="2400" b="1" dirty="0">
              <a:solidFill>
                <a:srgbClr val="080808"/>
              </a:solidFill>
              <a:latin typeface="黑体" panose="02010600030101010101" pitchFamily="2" charset="-122"/>
              <a:ea typeface="黑体" panose="02010600030101010101" pitchFamily="2"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风险分析的方法</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01380"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590550" indent="-590550" defTabSz="841375" eaLnBrk="1" fontAlgn="base" hangingPunct="1"/>
            <a:r>
              <a:rPr lang="zh-CN" altLang="en-US" sz="2400" b="1" strike="noStrike" noProof="1">
                <a:solidFill>
                  <a:srgbClr val="FF0000"/>
                </a:solidFill>
                <a:ea typeface="黑体" panose="02010600030101010101" pitchFamily="2" charset="-122"/>
              </a:rPr>
              <a:t>定性方法</a:t>
            </a:r>
          </a:p>
          <a:p>
            <a:pPr marL="1011555" lvl="1" indent="-590550" defTabSz="841375" eaLnBrk="1" fontAlgn="base" hangingPunct="1"/>
            <a:r>
              <a:rPr lang="zh-CN" altLang="en-US" sz="2400" b="1" strike="noStrike" noProof="1">
                <a:ea typeface="黑体" panose="02010600030101010101" pitchFamily="2" charset="-122"/>
              </a:rPr>
              <a:t>问卷调查、集体讨论、专家咨询、情景分析、标杆比较、</a:t>
            </a:r>
          </a:p>
          <a:p>
            <a:pPr marL="1011555" lvl="1" indent="-590550" defTabSz="841375" eaLnBrk="1" fontAlgn="base" hangingPunct="1"/>
            <a:r>
              <a:rPr lang="zh-CN" altLang="en-US" sz="2400" b="1" strike="noStrike" noProof="1">
                <a:ea typeface="黑体" panose="02010600030101010101" pitchFamily="2" charset="-122"/>
              </a:rPr>
              <a:t>管理层访谈</a:t>
            </a:r>
          </a:p>
          <a:p>
            <a:pPr marL="590550" indent="-590550" defTabSz="841375" eaLnBrk="1" fontAlgn="base" hangingPunct="1"/>
            <a:r>
              <a:rPr lang="zh-CN" altLang="en-US" sz="2400" b="1" strike="noStrike" noProof="1">
                <a:solidFill>
                  <a:srgbClr val="FF0000"/>
                </a:solidFill>
                <a:ea typeface="黑体" panose="02010600030101010101" pitchFamily="2" charset="-122"/>
              </a:rPr>
              <a:t>定量方法</a:t>
            </a:r>
          </a:p>
          <a:p>
            <a:pPr marL="1011555" lvl="1" indent="-590550" defTabSz="841375" eaLnBrk="1" fontAlgn="base" hangingPunct="1"/>
            <a:r>
              <a:rPr lang="zh-CN" altLang="en-US" sz="2400" b="1" strike="noStrike" noProof="1">
                <a:ea typeface="黑体" panose="02010600030101010101" pitchFamily="2" charset="-122"/>
              </a:rPr>
              <a:t>统计推论、计算机模拟、事件树</a:t>
            </a:r>
          </a:p>
          <a:p>
            <a:pPr marL="590550" indent="-590550" defTabSz="841375" eaLnBrk="1" fontAlgn="base" hangingPunct="1"/>
            <a:r>
              <a:rPr lang="zh-CN" altLang="en-US" sz="2400" b="1" strike="noStrike" noProof="1">
                <a:solidFill>
                  <a:srgbClr val="FF0000"/>
                </a:solidFill>
                <a:ea typeface="黑体" panose="02010600030101010101" pitchFamily="2" charset="-122"/>
              </a:rPr>
              <a:t>综合方法</a:t>
            </a:r>
          </a:p>
          <a:p>
            <a:pPr marL="1011555" lvl="1" indent="-590550" defTabSz="841375" eaLnBrk="1" fontAlgn="base" hangingPunct="1"/>
            <a:r>
              <a:rPr lang="zh-CN" altLang="en-US" sz="2400" b="1" strike="noStrike" noProof="1">
                <a:ea typeface="黑体" panose="02010600030101010101" pitchFamily="2" charset="-122"/>
              </a:rPr>
              <a:t>定性和定量相结合</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风险分析的方法：可能性描述</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79</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graphicFrame>
        <p:nvGraphicFramePr>
          <p:cNvPr id="102404" name="内容占位符 102403"/>
          <p:cNvGraphicFramePr>
            <a:graphicFrameLocks noGrp="1"/>
          </p:cNvGraphicFramePr>
          <p:nvPr>
            <p:ph idx="1"/>
          </p:nvPr>
        </p:nvGraphicFramePr>
        <p:xfrm>
          <a:off x="366713" y="1135063"/>
          <a:ext cx="8493125" cy="4631055"/>
        </p:xfrm>
        <a:graphic>
          <a:graphicData uri="http://schemas.openxmlformats.org/drawingml/2006/table">
            <a:tbl>
              <a:tblPr/>
              <a:tblGrid>
                <a:gridCol w="1821180">
                  <a:extLst>
                    <a:ext uri="{9D8B030D-6E8A-4147-A177-3AD203B41FA5}">
                      <a16:colId xmlns:a16="http://schemas.microsoft.com/office/drawing/2014/main" val="20000"/>
                    </a:ext>
                  </a:extLst>
                </a:gridCol>
                <a:gridCol w="1338262">
                  <a:extLst>
                    <a:ext uri="{9D8B030D-6E8A-4147-A177-3AD203B41FA5}">
                      <a16:colId xmlns:a16="http://schemas.microsoft.com/office/drawing/2014/main" val="20001"/>
                    </a:ext>
                  </a:extLst>
                </a:gridCol>
                <a:gridCol w="1335088">
                  <a:extLst>
                    <a:ext uri="{9D8B030D-6E8A-4147-A177-3AD203B41FA5}">
                      <a16:colId xmlns:a16="http://schemas.microsoft.com/office/drawing/2014/main" val="20002"/>
                    </a:ext>
                  </a:extLst>
                </a:gridCol>
                <a:gridCol w="1331912">
                  <a:extLst>
                    <a:ext uri="{9D8B030D-6E8A-4147-A177-3AD203B41FA5}">
                      <a16:colId xmlns:a16="http://schemas.microsoft.com/office/drawing/2014/main" val="20003"/>
                    </a:ext>
                  </a:extLst>
                </a:gridCol>
                <a:gridCol w="1331913">
                  <a:extLst>
                    <a:ext uri="{9D8B030D-6E8A-4147-A177-3AD203B41FA5}">
                      <a16:colId xmlns:a16="http://schemas.microsoft.com/office/drawing/2014/main" val="20004"/>
                    </a:ext>
                  </a:extLst>
                </a:gridCol>
                <a:gridCol w="1335087">
                  <a:extLst>
                    <a:ext uri="{9D8B030D-6E8A-4147-A177-3AD203B41FA5}">
                      <a16:colId xmlns:a16="http://schemas.microsoft.com/office/drawing/2014/main" val="20005"/>
                    </a:ext>
                  </a:extLst>
                </a:gridCol>
              </a:tblGrid>
              <a:tr h="828675">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评分</a:t>
                      </a:r>
                    </a:p>
                  </a:txBody>
                  <a:tcPr marL="84127" marR="84127" marT="42064" marB="42064"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2</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3</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4</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5</a:t>
                      </a:r>
                    </a:p>
                  </a:txBody>
                  <a:tcPr marL="84127" marR="84127" marT="42064" marB="42064"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38213">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一定时期</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发生概率</a:t>
                      </a:r>
                    </a:p>
                  </a:txBody>
                  <a:tcPr marL="84127" marR="84127" marT="42064" marB="42064"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10%</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以下</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10~30%</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30~70%</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70~90%</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90%</a:t>
                      </a:r>
                    </a:p>
                  </a:txBody>
                  <a:tcPr marL="84127" marR="84127" marT="42064" marB="42064"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5500">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文字描述</a:t>
                      </a:r>
                      <a:r>
                        <a:rPr lang="en-US" altLang="zh-CN" sz="1900" b="1">
                          <a:solidFill>
                            <a:srgbClr val="080808"/>
                          </a:solidFill>
                          <a:effectLst/>
                          <a:latin typeface="黑体" panose="02010600030101010101" pitchFamily="2" charset="-122"/>
                          <a:ea typeface="黑体" panose="02010600030101010101" pitchFamily="2" charset="-122"/>
                        </a:rPr>
                        <a:t>1</a:t>
                      </a:r>
                    </a:p>
                  </a:txBody>
                  <a:tcPr marL="84127" marR="84127" marT="42064" marB="42064"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极低</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低</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中等</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高</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极高</a:t>
                      </a:r>
                    </a:p>
                  </a:txBody>
                  <a:tcPr marL="84127" marR="84127" marT="42064" marB="42064"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175">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文字描述</a:t>
                      </a:r>
                      <a:r>
                        <a:rPr lang="en-US" altLang="zh-CN" sz="1900" b="1">
                          <a:solidFill>
                            <a:srgbClr val="080808"/>
                          </a:solidFill>
                          <a:effectLst/>
                          <a:latin typeface="黑体" panose="02010600030101010101" pitchFamily="2" charset="-122"/>
                          <a:ea typeface="黑体" panose="02010600030101010101" pitchFamily="2" charset="-122"/>
                        </a:rPr>
                        <a:t>2</a:t>
                      </a:r>
                    </a:p>
                  </a:txBody>
                  <a:tcPr marL="84127" marR="84127" marT="42064" marB="42064"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一般不会发生</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极少</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发生</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某些情况发生</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较多</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发生</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经常</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发生</a:t>
                      </a:r>
                    </a:p>
                  </a:txBody>
                  <a:tcPr marL="84127" marR="84127" marT="42064" marB="42064"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19175">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文字描述</a:t>
                      </a:r>
                      <a:r>
                        <a:rPr lang="en-US" altLang="zh-CN" sz="1900" b="1">
                          <a:solidFill>
                            <a:srgbClr val="080808"/>
                          </a:solidFill>
                          <a:effectLst/>
                          <a:latin typeface="黑体" panose="02010600030101010101" pitchFamily="2" charset="-122"/>
                          <a:ea typeface="黑体" panose="02010600030101010101" pitchFamily="2" charset="-122"/>
                        </a:rPr>
                        <a:t>3</a:t>
                      </a:r>
                    </a:p>
                  </a:txBody>
                  <a:tcPr marL="84127" marR="84127" marT="42064" marB="42064"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10</a:t>
                      </a:r>
                      <a:r>
                        <a:rPr lang="zh-CN" altLang="en-US" sz="1900" b="1" dirty="0">
                          <a:solidFill>
                            <a:srgbClr val="080808"/>
                          </a:solidFill>
                          <a:effectLst/>
                          <a:latin typeface="黑体" panose="02010600030101010101" pitchFamily="2" charset="-122"/>
                          <a:ea typeface="黑体" panose="02010600030101010101" pitchFamily="2" charset="-122"/>
                        </a:rPr>
                        <a:t>年内少于</a:t>
                      </a: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次</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5~10</a:t>
                      </a:r>
                      <a:r>
                        <a:rPr lang="zh-CN" altLang="en-US" sz="1900" b="1" dirty="0">
                          <a:solidFill>
                            <a:srgbClr val="080808"/>
                          </a:solidFill>
                          <a:effectLst/>
                          <a:latin typeface="黑体" panose="02010600030101010101" pitchFamily="2" charset="-122"/>
                          <a:ea typeface="黑体" panose="02010600030101010101" pitchFamily="2" charset="-122"/>
                        </a:rPr>
                        <a:t>年可能</a:t>
                      </a: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次</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2~5</a:t>
                      </a:r>
                      <a:r>
                        <a:rPr lang="zh-CN" altLang="en-US" sz="1900" b="1" dirty="0">
                          <a:solidFill>
                            <a:srgbClr val="080808"/>
                          </a:solidFill>
                          <a:effectLst/>
                          <a:latin typeface="黑体" panose="02010600030101010101" pitchFamily="2" charset="-122"/>
                          <a:ea typeface="黑体" panose="02010600030101010101" pitchFamily="2" charset="-122"/>
                        </a:rPr>
                        <a:t>年</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可能</a:t>
                      </a: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次</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年内</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可能</a:t>
                      </a: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次</a:t>
                      </a:r>
                    </a:p>
                  </a:txBody>
                  <a:tcPr marL="84127" marR="84127" marT="42064" marB="4206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buFont typeface="Wingdings" panose="05000000000000000000" pitchFamily="2" charset="2"/>
                        <a:buNone/>
                      </a:pP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年内</a:t>
                      </a:r>
                    </a:p>
                    <a:p>
                      <a:pPr marL="0" lvl="0" indent="0" algn="ctr" defTabSz="841375" eaLnBrk="1" hangingPunct="1">
                        <a:buFont typeface="Wingdings" panose="05000000000000000000" pitchFamily="2" charset="2"/>
                        <a:buNone/>
                      </a:pPr>
                      <a:r>
                        <a:rPr lang="zh-CN" altLang="en-US" sz="1900" b="1" dirty="0">
                          <a:solidFill>
                            <a:srgbClr val="080808"/>
                          </a:solidFill>
                          <a:effectLst/>
                          <a:latin typeface="黑体" panose="02010600030101010101" pitchFamily="2" charset="-122"/>
                          <a:ea typeface="黑体" panose="02010600030101010101" pitchFamily="2" charset="-122"/>
                        </a:rPr>
                        <a:t>至少</a:t>
                      </a:r>
                      <a:r>
                        <a:rPr lang="en-US" altLang="zh-CN" sz="1900" b="1">
                          <a:solidFill>
                            <a:srgbClr val="080808"/>
                          </a:solidFill>
                          <a:effectLst/>
                          <a:latin typeface="黑体" panose="02010600030101010101" pitchFamily="2" charset="-122"/>
                          <a:ea typeface="黑体" panose="02010600030101010101" pitchFamily="2" charset="-122"/>
                        </a:rPr>
                        <a:t>1</a:t>
                      </a:r>
                      <a:r>
                        <a:rPr lang="zh-CN" altLang="en-US" sz="1900" b="1" dirty="0">
                          <a:solidFill>
                            <a:srgbClr val="080808"/>
                          </a:solidFill>
                          <a:effectLst/>
                          <a:latin typeface="黑体" panose="02010600030101010101" pitchFamily="2" charset="-122"/>
                          <a:ea typeface="黑体" panose="02010600030101010101" pitchFamily="2" charset="-122"/>
                        </a:rPr>
                        <a:t>次</a:t>
                      </a:r>
                    </a:p>
                  </a:txBody>
                  <a:tcPr marL="84127" marR="84127" marT="42064" marB="42064"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latin typeface="Arial" panose="020B0604020202020204" pitchFamily="34" charset="0"/>
                <a:ea typeface="黑体" panose="02010600030101010101" pitchFamily="2" charset="-122"/>
                <a:sym typeface="+mn-ea"/>
              </a:rPr>
              <a:t>一、财政部推进行政事业单位内控的背景和举措</a:t>
            </a:r>
          </a:p>
        </p:txBody>
      </p:sp>
      <p:sp>
        <p:nvSpPr>
          <p:cNvPr id="3" name="内容占位符 2"/>
          <p:cNvSpPr>
            <a:spLocks noGrp="1"/>
          </p:cNvSpPr>
          <p:nvPr>
            <p:ph idx="1"/>
          </p:nvPr>
        </p:nvSpPr>
        <p:spPr/>
        <p:txBody>
          <a:bodyPr/>
          <a:lstStyle/>
          <a:p>
            <a:r>
              <a:rPr lang="en-US" altLang="zh-CN" sz="2800" b="1">
                <a:solidFill>
                  <a:srgbClr val="0000FF"/>
                </a:solidFill>
                <a:sym typeface="+mn-ea"/>
              </a:rPr>
              <a:t>2013</a:t>
            </a:r>
            <a:r>
              <a:rPr lang="zh-CN" altLang="en-US" sz="2800" b="1">
                <a:solidFill>
                  <a:srgbClr val="0000FF"/>
                </a:solidFill>
                <a:sym typeface="+mn-ea"/>
              </a:rPr>
              <a:t>年</a:t>
            </a:r>
            <a:r>
              <a:rPr lang="en-US" altLang="zh-CN" sz="2800" b="1">
                <a:solidFill>
                  <a:srgbClr val="0000FF"/>
                </a:solidFill>
                <a:sym typeface="+mn-ea"/>
              </a:rPr>
              <a:t>3</a:t>
            </a:r>
            <a:r>
              <a:rPr lang="zh-CN" altLang="en-US" sz="2800" b="1">
                <a:solidFill>
                  <a:srgbClr val="0000FF"/>
                </a:solidFill>
                <a:sym typeface="+mn-ea"/>
              </a:rPr>
              <a:t>月</a:t>
            </a:r>
            <a:r>
              <a:rPr lang="en-US" altLang="zh-CN" sz="2800" b="1">
                <a:solidFill>
                  <a:srgbClr val="0000FF"/>
                </a:solidFill>
                <a:sym typeface="+mn-ea"/>
              </a:rPr>
              <a:t>17</a:t>
            </a:r>
            <a:r>
              <a:rPr lang="zh-CN" altLang="en-US" sz="2800" b="1">
                <a:solidFill>
                  <a:srgbClr val="0000FF"/>
                </a:solidFill>
                <a:sym typeface="+mn-ea"/>
              </a:rPr>
              <a:t>日全国两会闭幕，李克强总理答记者问表示：</a:t>
            </a:r>
          </a:p>
          <a:p>
            <a:r>
              <a:rPr lang="zh-CN" altLang="en-US" sz="2800" b="1">
                <a:solidFill>
                  <a:srgbClr val="FF0000"/>
                </a:solidFill>
                <a:sym typeface="+mn-ea"/>
              </a:rPr>
              <a:t>本届政府内，</a:t>
            </a:r>
          </a:p>
          <a:p>
            <a:r>
              <a:rPr lang="zh-CN" altLang="en-US" sz="2800" b="1">
                <a:solidFill>
                  <a:srgbClr val="FF0000"/>
                </a:solidFill>
                <a:sym typeface="+mn-ea"/>
              </a:rPr>
              <a:t>一是政府性的楼堂馆所一律不得新建，</a:t>
            </a:r>
          </a:p>
          <a:p>
            <a:r>
              <a:rPr lang="zh-CN" altLang="en-US" sz="2800" b="1">
                <a:solidFill>
                  <a:srgbClr val="FF0000"/>
                </a:solidFill>
                <a:sym typeface="+mn-ea"/>
              </a:rPr>
              <a:t>二是财政供养的人员只减不增；</a:t>
            </a:r>
          </a:p>
          <a:p>
            <a:r>
              <a:rPr lang="zh-CN" altLang="en-US" sz="2800" b="1">
                <a:solidFill>
                  <a:srgbClr val="FF0000"/>
                </a:solidFill>
                <a:sym typeface="+mn-ea"/>
              </a:rPr>
              <a:t>三是公费接待、公费出国、公费购车只减不增。</a:t>
            </a:r>
          </a:p>
          <a:p>
            <a:r>
              <a:rPr lang="zh-CN" altLang="en-US" sz="2800" b="1">
                <a:solidFill>
                  <a:srgbClr val="FF0000"/>
                </a:solidFill>
                <a:sym typeface="+mn-ea"/>
              </a:rPr>
              <a:t>这三条中央政府要带头做起，一级做给一级看。</a:t>
            </a:r>
          </a:p>
          <a:p>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风险评值</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80</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graphicFrame>
        <p:nvGraphicFramePr>
          <p:cNvPr id="103427" name="表格 103426"/>
          <p:cNvGraphicFramePr/>
          <p:nvPr/>
        </p:nvGraphicFramePr>
        <p:xfrm>
          <a:off x="382270" y="1026478"/>
          <a:ext cx="8285480" cy="5116830"/>
        </p:xfrm>
        <a:graphic>
          <a:graphicData uri="http://schemas.openxmlformats.org/drawingml/2006/table">
            <a:tbl>
              <a:tblPr/>
              <a:tblGrid>
                <a:gridCol w="935355">
                  <a:extLst>
                    <a:ext uri="{9D8B030D-6E8A-4147-A177-3AD203B41FA5}">
                      <a16:colId xmlns:a16="http://schemas.microsoft.com/office/drawing/2014/main" val="20000"/>
                    </a:ext>
                  </a:extLst>
                </a:gridCol>
                <a:gridCol w="1189037">
                  <a:extLst>
                    <a:ext uri="{9D8B030D-6E8A-4147-A177-3AD203B41FA5}">
                      <a16:colId xmlns:a16="http://schemas.microsoft.com/office/drawing/2014/main" val="20001"/>
                    </a:ext>
                  </a:extLst>
                </a:gridCol>
                <a:gridCol w="1136650">
                  <a:extLst>
                    <a:ext uri="{9D8B030D-6E8A-4147-A177-3AD203B41FA5}">
                      <a16:colId xmlns:a16="http://schemas.microsoft.com/office/drawing/2014/main" val="20002"/>
                    </a:ext>
                  </a:extLst>
                </a:gridCol>
                <a:gridCol w="1233488">
                  <a:extLst>
                    <a:ext uri="{9D8B030D-6E8A-4147-A177-3AD203B41FA5}">
                      <a16:colId xmlns:a16="http://schemas.microsoft.com/office/drawing/2014/main" val="20003"/>
                    </a:ext>
                  </a:extLst>
                </a:gridCol>
                <a:gridCol w="1189037">
                  <a:extLst>
                    <a:ext uri="{9D8B030D-6E8A-4147-A177-3AD203B41FA5}">
                      <a16:colId xmlns:a16="http://schemas.microsoft.com/office/drawing/2014/main" val="20004"/>
                    </a:ext>
                  </a:extLst>
                </a:gridCol>
                <a:gridCol w="1227138">
                  <a:extLst>
                    <a:ext uri="{9D8B030D-6E8A-4147-A177-3AD203B41FA5}">
                      <a16:colId xmlns:a16="http://schemas.microsoft.com/office/drawing/2014/main" val="20005"/>
                    </a:ext>
                  </a:extLst>
                </a:gridCol>
                <a:gridCol w="1374775">
                  <a:extLst>
                    <a:ext uri="{9D8B030D-6E8A-4147-A177-3AD203B41FA5}">
                      <a16:colId xmlns:a16="http://schemas.microsoft.com/office/drawing/2014/main" val="20006"/>
                    </a:ext>
                  </a:extLst>
                </a:gridCol>
              </a:tblGrid>
              <a:tr h="588963">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最高</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5</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17</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99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22</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23</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24</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25</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0"/>
                  </a:ext>
                </a:extLst>
              </a:tr>
              <a:tr h="889000">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高</a:t>
                      </a:r>
                    </a:p>
                    <a:p>
                      <a:pPr marL="0" lvl="0" indent="0" algn="ctr" defTabSz="841375" eaLnBrk="1" hangingPunct="1">
                        <a:spcBef>
                          <a:spcPct val="0"/>
                        </a:spcBef>
                        <a:buFont typeface="Wingdings" panose="05000000000000000000" pitchFamily="2" charset="2"/>
                        <a:buNone/>
                      </a:pPr>
                      <a:endParaRPr lang="en-GB" altLang="zh-CN" b="1">
                        <a:solidFill>
                          <a:schemeClr val="bg1"/>
                        </a:solidFill>
                        <a:latin typeface="黑体" panose="02010600030101010101" pitchFamily="2" charset="-122"/>
                        <a:ea typeface="黑体" panose="02010600030101010101" pitchFamily="2" charset="-122"/>
                      </a:endParaRP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4</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12</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18</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99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19</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99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20</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99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21</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1"/>
                  </a:ext>
                </a:extLst>
              </a:tr>
              <a:tr h="889000">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中</a:t>
                      </a:r>
                    </a:p>
                    <a:p>
                      <a:pPr marL="0" lvl="0" indent="0" algn="ctr" defTabSz="841375" eaLnBrk="1" hangingPunct="1">
                        <a:spcBef>
                          <a:spcPct val="0"/>
                        </a:spcBef>
                        <a:buFont typeface="Wingdings" panose="05000000000000000000" pitchFamily="2" charset="2"/>
                        <a:buNone/>
                      </a:pPr>
                      <a:endParaRPr lang="en-GB" altLang="zh-CN" b="1">
                        <a:solidFill>
                          <a:schemeClr val="bg1"/>
                        </a:solidFill>
                        <a:latin typeface="黑体" panose="02010600030101010101" pitchFamily="2" charset="-122"/>
                        <a:ea typeface="黑体" panose="02010600030101010101" pitchFamily="2" charset="-122"/>
                      </a:endParaRP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3</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6</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0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13</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14</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15</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16</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9900"/>
                    </a:solidFill>
                  </a:tcPr>
                </a:tc>
                <a:extLst>
                  <a:ext uri="{0D108BD9-81ED-4DB2-BD59-A6C34878D82A}">
                    <a16:rowId xmlns:a16="http://schemas.microsoft.com/office/drawing/2014/main" val="10002"/>
                  </a:ext>
                </a:extLst>
              </a:tr>
              <a:tr h="889000">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低</a:t>
                      </a:r>
                    </a:p>
                    <a:p>
                      <a:pPr marL="0" lvl="0" indent="0" algn="ctr" defTabSz="841375" eaLnBrk="1" hangingPunct="1">
                        <a:spcBef>
                          <a:spcPct val="0"/>
                        </a:spcBef>
                        <a:buFont typeface="Wingdings" panose="05000000000000000000" pitchFamily="2" charset="2"/>
                        <a:buNone/>
                      </a:pPr>
                      <a:endParaRPr lang="en-GB" altLang="zh-CN" b="1">
                        <a:solidFill>
                          <a:schemeClr val="bg1"/>
                        </a:solidFill>
                        <a:latin typeface="黑体" panose="02010600030101010101" pitchFamily="2" charset="-122"/>
                        <a:ea typeface="黑体" panose="02010600030101010101" pitchFamily="2" charset="-122"/>
                      </a:endParaRP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2</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2</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0CC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8</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0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9</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0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10</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00FF00"/>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11</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485775">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最低</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1</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1</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00CC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3</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00CC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4</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00CC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latin typeface="黑体" panose="02010600030101010101" pitchFamily="2" charset="-122"/>
                          <a:ea typeface="黑体" panose="02010600030101010101" pitchFamily="2" charset="-122"/>
                        </a:rPr>
                        <a:t>5</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00CC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tabLst>
                          <a:tab pos="346075" algn="ctr"/>
                          <a:tab pos="692150" algn="r"/>
                        </a:tabLst>
                      </a:pPr>
                      <a:r>
                        <a:rPr lang="en-GB" altLang="zh-CN" b="1">
                          <a:latin typeface="黑体" panose="02010600030101010101" pitchFamily="2" charset="-122"/>
                          <a:ea typeface="黑体" panose="02010600030101010101" pitchFamily="2" charset="-122"/>
                        </a:rPr>
                        <a:t>		7</a:t>
                      </a: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00FF00"/>
                    </a:solidFill>
                  </a:tcPr>
                </a:tc>
                <a:extLst>
                  <a:ext uri="{0D108BD9-81ED-4DB2-BD59-A6C34878D82A}">
                    <a16:rowId xmlns:a16="http://schemas.microsoft.com/office/drawing/2014/main" val="10004"/>
                  </a:ext>
                </a:extLst>
              </a:tr>
              <a:tr h="485775">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影响</a:t>
                      </a:r>
                      <a:endParaRPr lang="zh-CN" altLang="en-GB" b="1" dirty="0">
                        <a:solidFill>
                          <a:schemeClr val="bg1"/>
                        </a:solidFill>
                        <a:latin typeface="黑体" panose="02010600030101010101" pitchFamily="2" charset="-122"/>
                        <a:ea typeface="黑体" panose="02010600030101010101" pitchFamily="2" charset="-122"/>
                        <a:sym typeface="Symbol" panose="05050102010706020507" pitchFamily="18" charset="2"/>
                      </a:endParaRP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00FF"/>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174625" eaLnBrk="1" hangingPunct="1">
                        <a:buFont typeface="Wingdings" panose="05000000000000000000" pitchFamily="2" charset="2"/>
                        <a:buNone/>
                      </a:pPr>
                      <a:endParaRPr lang="zh-CN" altLang="zh-CN" b="1" dirty="0">
                        <a:solidFill>
                          <a:schemeClr val="bg1"/>
                        </a:solidFill>
                        <a:latin typeface="黑体" panose="02010600030101010101" pitchFamily="2" charset="-122"/>
                        <a:ea typeface="黑体" panose="02010600030101010101" pitchFamily="2" charset="-122"/>
                      </a:endParaRPr>
                    </a:p>
                  </a:txBody>
                  <a:tcPr marL="84127" marR="84127" marT="42064" marB="42064">
                    <a:lnL w="12700" cap="flat" cmpd="sng">
                      <a:solidFill>
                        <a:srgbClr val="000000"/>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0.1</a:t>
                      </a:r>
                    </a:p>
                  </a:txBody>
                  <a:tcPr marL="84127" marR="84127" marT="42064" marB="42064">
                    <a:lnL w="12700" cap="flat" cmpd="sng">
                      <a:solidFill>
                        <a:schemeClr val="tx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0.25</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0.5</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0.75</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r" defTabSz="841375" eaLnBrk="1" hangingPunct="1">
                        <a:spcBef>
                          <a:spcPct val="0"/>
                        </a:spcBef>
                        <a:buFont typeface="Wingdings" panose="05000000000000000000" pitchFamily="2" charset="2"/>
                        <a:buNone/>
                      </a:pPr>
                      <a:r>
                        <a:rPr lang="en-GB" altLang="zh-CN" b="1">
                          <a:solidFill>
                            <a:schemeClr val="bg1"/>
                          </a:solidFill>
                          <a:latin typeface="黑体" panose="02010600030101010101" pitchFamily="2" charset="-122"/>
                          <a:ea typeface="黑体" panose="02010600030101010101" pitchFamily="2" charset="-122"/>
                        </a:rPr>
                        <a:t>0.9</a:t>
                      </a:r>
                    </a:p>
                  </a:txBody>
                  <a:tcPr marL="84127" marR="84127" marT="42064" marB="42064">
                    <a:lnL w="12700" cap="flat" cmpd="sng">
                      <a:solidFill>
                        <a:schemeClr val="bg1"/>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5"/>
                  </a:ext>
                </a:extLst>
              </a:tr>
              <a:tr h="889000">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defTabSz="174625" eaLnBrk="1" hangingPunct="1">
                        <a:buFont typeface="Wingdings" panose="05000000000000000000" pitchFamily="2" charset="2"/>
                        <a:buNone/>
                      </a:pPr>
                      <a:endParaRPr lang="zh-CN" altLang="zh-CN" b="1" dirty="0">
                        <a:latin typeface="黑体" panose="02010600030101010101" pitchFamily="2" charset="-122"/>
                        <a:ea typeface="黑体" panose="02010600030101010101" pitchFamily="2" charset="-122"/>
                      </a:endParaRPr>
                    </a:p>
                  </a:txBody>
                  <a:tcPr marL="84127" marR="84127" marT="42064" marB="42064">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可能性</a:t>
                      </a:r>
                    </a:p>
                  </a:txBody>
                  <a:tcPr marL="84127" marR="84127" marT="42064" marB="42064">
                    <a:lnL w="12700" cap="flat" cmpd="sng">
                      <a:solidFill>
                        <a:srgbClr val="000000"/>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基本</a:t>
                      </a:r>
                    </a:p>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不可能</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不太</a:t>
                      </a:r>
                    </a:p>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可能</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可能</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很可能</a:t>
                      </a:r>
                    </a:p>
                  </a:txBody>
                  <a:tcPr marL="84127" marR="84127" marT="42064" marB="42064">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tc>
                  <a:txBody>
                    <a:bodyPr/>
                    <a:lstStyle>
                      <a:lvl1pPr marL="482600" lvl="0" indent="-482600" algn="l" rtl="0" fontAlgn="base">
                        <a:lnSpc>
                          <a:spcPct val="120000"/>
                        </a:lnSpc>
                        <a:spcBef>
                          <a:spcPct val="55000"/>
                        </a:spcBef>
                        <a:spcAft>
                          <a:spcPct val="0"/>
                        </a:spcAft>
                        <a:buClr>
                          <a:schemeClr val="bg2"/>
                        </a:buClr>
                        <a:buFont typeface="Wingdings" panose="05000000000000000000" pitchFamily="2" charset="2"/>
                        <a:buChar char="q"/>
                        <a:defRPr sz="2200" kern="1200">
                          <a:solidFill>
                            <a:schemeClr val="tx1"/>
                          </a:solidFill>
                          <a:effectLst>
                            <a:outerShdw blurRad="38100" dist="38100" dir="2700000" algn="tl">
                              <a:srgbClr val="C0C0C0"/>
                            </a:outerShdw>
                          </a:effectLst>
                          <a:latin typeface="+mn-lt"/>
                          <a:ea typeface="+mn-ea"/>
                          <a:cs typeface="+mn-cs"/>
                        </a:defRPr>
                      </a:lvl1pPr>
                      <a:lvl2pPr marL="958850" lvl="1" indent="-285750" algn="l" rtl="0" fontAlgn="base">
                        <a:lnSpc>
                          <a:spcPct val="120000"/>
                        </a:lnSpc>
                        <a:spcBef>
                          <a:spcPct val="0"/>
                        </a:spcBef>
                        <a:spcAft>
                          <a:spcPct val="0"/>
                        </a:spcAft>
                        <a:buClr>
                          <a:schemeClr val="bg2"/>
                        </a:buClr>
                        <a:buFont typeface="Wingdings" panose="05000000000000000000" pitchFamily="2" charset="2"/>
                        <a:buChar char="Ø"/>
                        <a:defRPr sz="1800" kern="1200">
                          <a:solidFill>
                            <a:schemeClr val="tx1"/>
                          </a:solidFill>
                          <a:effectLst>
                            <a:outerShdw blurRad="38100" dist="38100" dir="2700000" algn="tl">
                              <a:srgbClr val="C0C0C0"/>
                            </a:outerShdw>
                          </a:effectLst>
                          <a:latin typeface="+mn-lt"/>
                          <a:ea typeface="+mn-ea"/>
                        </a:defRPr>
                      </a:lvl2pPr>
                      <a:lvl3pPr marL="1377950" lvl="2" indent="-228600" algn="l" rtl="0" fontAlgn="base">
                        <a:lnSpc>
                          <a:spcPct val="150000"/>
                        </a:lnSpc>
                        <a:spcBef>
                          <a:spcPct val="0"/>
                        </a:spcBef>
                        <a:spcAft>
                          <a:spcPct val="0"/>
                        </a:spcAft>
                        <a:buChar char="•"/>
                        <a:defRPr sz="1500" kern="1200">
                          <a:solidFill>
                            <a:schemeClr val="tx1"/>
                          </a:solidFill>
                          <a:effectLst>
                            <a:outerShdw blurRad="38100" dist="38100" dir="2700000" algn="tl">
                              <a:srgbClr val="C0C0C0"/>
                            </a:outerShdw>
                          </a:effectLst>
                          <a:latin typeface="+mn-lt"/>
                          <a:ea typeface="+mn-ea"/>
                        </a:defRPr>
                      </a:lvl3pPr>
                      <a:lvl4pPr marL="1568450" lvl="3" algn="l" rtl="0" fontAlgn="base">
                        <a:spcBef>
                          <a:spcPct val="20000"/>
                        </a:spcBef>
                        <a:spcAft>
                          <a:spcPct val="0"/>
                        </a:spcAft>
                        <a:defRPr sz="2000" kern="1200">
                          <a:solidFill>
                            <a:srgbClr val="000099"/>
                          </a:solidFill>
                          <a:latin typeface="+mj-ea"/>
                          <a:ea typeface="+mj-ea"/>
                        </a:defRPr>
                      </a:lvl4pPr>
                      <a:lvl5pPr marL="1758950" lvl="4" algn="l" rtl="0" fontAlgn="base">
                        <a:spcBef>
                          <a:spcPct val="20000"/>
                        </a:spcBef>
                        <a:spcAft>
                          <a:spcPct val="0"/>
                        </a:spcAft>
                        <a:defRPr sz="1500" kern="1200">
                          <a:solidFill>
                            <a:schemeClr val="tx1"/>
                          </a:solidFill>
                          <a:effectLst>
                            <a:outerShdw blurRad="38100" dist="38100" dir="2700000" algn="tl">
                              <a:srgbClr val="C0C0C0"/>
                            </a:outerShdw>
                          </a:effectLst>
                          <a:latin typeface="+mn-lt"/>
                          <a:ea typeface="+mn-ea"/>
                        </a:defRPr>
                      </a:lvl5pPr>
                    </a:lstStyle>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基本</a:t>
                      </a:r>
                    </a:p>
                    <a:p>
                      <a:pPr marL="0" lvl="0" indent="0" algn="ctr" defTabSz="841375" eaLnBrk="1" hangingPunct="1">
                        <a:spcBef>
                          <a:spcPct val="0"/>
                        </a:spcBef>
                        <a:buFont typeface="Wingdings" panose="05000000000000000000" pitchFamily="2" charset="2"/>
                        <a:buNone/>
                      </a:pPr>
                      <a:r>
                        <a:rPr lang="zh-CN" altLang="en-GB" b="1" dirty="0">
                          <a:solidFill>
                            <a:schemeClr val="bg1"/>
                          </a:solidFill>
                          <a:latin typeface="黑体" panose="02010600030101010101" pitchFamily="2" charset="-122"/>
                          <a:ea typeface="黑体" panose="02010600030101010101" pitchFamily="2" charset="-122"/>
                        </a:rPr>
                        <a:t>会发生</a:t>
                      </a:r>
                    </a:p>
                  </a:txBody>
                  <a:tcPr marL="84127" marR="84127" marT="42064" marB="42064">
                    <a:lnL w="12700" cap="flat" cmpd="sng">
                      <a:solidFill>
                        <a:schemeClr val="bg1"/>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灯片编号占位符 2"/>
          <p:cNvSpPr txBox="1">
            <a:spLocks noGrp="1"/>
          </p:cNvSpPr>
          <p:nvPr>
            <p:ph type="sldNum" sz="quarter"/>
          </p:nvPr>
        </p:nvSpPr>
        <p:spPr>
          <a:xfrm>
            <a:off x="4067175" y="6491288"/>
            <a:ext cx="4465638" cy="177800"/>
          </a:xfrm>
          <a:prstGeom prst="rect">
            <a:avLst/>
          </a:prstGeom>
          <a:noFill/>
          <a:ln w="9525">
            <a:noFill/>
          </a:ln>
        </p:spPr>
        <p:txBody>
          <a:bodyPr wrap="square" lIns="0" tIns="0" rIns="0" bIns="0" anchor="b"/>
          <a:lstStyle>
            <a:lvl1pPr marL="0" lvl="0" indent="0" algn="l" defTabSz="914400" eaLnBrk="1" fontAlgn="base" latinLnBrk="0" hangingPunct="1">
              <a:lnSpc>
                <a:spcPct val="100000"/>
              </a:lnSpc>
              <a:spcBef>
                <a:spcPct val="0"/>
              </a:spcBef>
              <a:spcAft>
                <a:spcPct val="0"/>
              </a:spcAft>
              <a:buNone/>
              <a:defRPr sz="36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36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sz="36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sz="36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sz="3600"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a:r>
              <a:rPr lang="zh-CN" altLang="en-US" sz="1000" b="1" dirty="0">
                <a:solidFill>
                  <a:schemeClr val="hlink"/>
                </a:solidFill>
                <a:latin typeface="华文楷体" pitchFamily="2" charset="-122"/>
                <a:ea typeface="华文楷体" pitchFamily="2" charset="-122"/>
              </a:rPr>
              <a:t>周兴荣          </a:t>
            </a:r>
            <a:r>
              <a:rPr lang="zh-CN" altLang="en-US" sz="1000" b="1" dirty="0">
                <a:solidFill>
                  <a:schemeClr val="hlink"/>
                </a:solidFill>
                <a:latin typeface="华文楷体" pitchFamily="2" charset="-122"/>
                <a:ea typeface="华文楷体" pitchFamily="2" charset="-122"/>
                <a:sym typeface="Wingdings" panose="05000000000000000000" pitchFamily="2" charset="2"/>
              </a:rPr>
              <a:t></a:t>
            </a:r>
            <a:r>
              <a:rPr lang="zh-CN" altLang="en-US" sz="1000" b="1" dirty="0">
                <a:solidFill>
                  <a:schemeClr val="hlink"/>
                </a:solidFill>
                <a:latin typeface="华文楷体" pitchFamily="2" charset="-122"/>
                <a:ea typeface="华文楷体" pitchFamily="2" charset="-122"/>
              </a:rPr>
              <a:t> </a:t>
            </a:r>
            <a:fld id="{9A0DB2DC-4C9A-4742-B13C-FB6460FD3503}" type="slidenum">
              <a:rPr lang="zh-CN" altLang="en-US" sz="1000" b="1" dirty="0">
                <a:solidFill>
                  <a:schemeClr val="hlink"/>
                </a:solidFill>
                <a:latin typeface="华文楷体" pitchFamily="2" charset="-122"/>
                <a:ea typeface="华文楷体" pitchFamily="2" charset="-122"/>
              </a:rPr>
              <a:t>81</a:t>
            </a:fld>
            <a:r>
              <a:rPr lang="en-US" altLang="zh-CN" sz="1000" b="1">
                <a:solidFill>
                  <a:schemeClr val="hlink"/>
                </a:solidFill>
                <a:latin typeface="华文楷体" pitchFamily="2" charset="-122"/>
                <a:ea typeface="华文楷体" pitchFamily="2" charset="-122"/>
              </a:rPr>
              <a:t> </a:t>
            </a:r>
            <a:r>
              <a:rPr lang="en-US" altLang="zh-CN" sz="1000" b="1">
                <a:solidFill>
                  <a:schemeClr val="hlink"/>
                </a:solidFill>
                <a:latin typeface="华文楷体" pitchFamily="2" charset="-122"/>
                <a:ea typeface="华文楷体" pitchFamily="2" charset="-122"/>
                <a:sym typeface="Wingdings" panose="05000000000000000000" pitchFamily="2" charset="2"/>
              </a:rPr>
              <a:t></a:t>
            </a:r>
          </a:p>
        </p:txBody>
      </p:sp>
      <p:grpSp>
        <p:nvGrpSpPr>
          <p:cNvPr id="15362" name="Group 2"/>
          <p:cNvGrpSpPr>
            <a:grpSpLocks noChangeAspect="1"/>
          </p:cNvGrpSpPr>
          <p:nvPr/>
        </p:nvGrpSpPr>
        <p:grpSpPr>
          <a:xfrm>
            <a:off x="35560" y="0"/>
            <a:ext cx="9096375" cy="6858000"/>
            <a:chOff x="-93" y="-36"/>
            <a:chExt cx="5730" cy="4296"/>
          </a:xfrm>
        </p:grpSpPr>
        <p:sp>
          <p:nvSpPr>
            <p:cNvPr id="15363" name="AutoShape 3"/>
            <p:cNvSpPr>
              <a:spLocks noChangeAspect="1" noTextEdit="1"/>
            </p:cNvSpPr>
            <p:nvPr/>
          </p:nvSpPr>
          <p:spPr>
            <a:xfrm>
              <a:off x="340" y="632"/>
              <a:ext cx="4899" cy="3314"/>
            </a:xfrm>
            <a:prstGeom prst="rect">
              <a:avLst/>
            </a:prstGeom>
            <a:noFill/>
            <a:ln w="9525">
              <a:noFill/>
            </a:ln>
          </p:spPr>
          <p:txBody>
            <a:bodyPr anchor="t"/>
            <a:lstStyle/>
            <a:p>
              <a:pPr algn="ctr"/>
              <a:endParaRPr lang="zh-CN" altLang="en-US">
                <a:latin typeface="Arial" panose="020B0604020202020204" pitchFamily="34" charset="0"/>
                <a:ea typeface="宋体" panose="02010600030101010101" pitchFamily="2" charset="-122"/>
              </a:endParaRPr>
            </a:p>
          </p:txBody>
        </p:sp>
        <p:sp>
          <p:nvSpPr>
            <p:cNvPr id="15364" name="Rectangle 4"/>
            <p:cNvSpPr/>
            <p:nvPr/>
          </p:nvSpPr>
          <p:spPr>
            <a:xfrm>
              <a:off x="-93" y="-36"/>
              <a:ext cx="5730" cy="4296"/>
            </a:xfrm>
            <a:prstGeom prst="rect">
              <a:avLst/>
            </a:prstGeom>
            <a:solidFill>
              <a:srgbClr val="FFFF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grpSp>
          <p:nvGrpSpPr>
            <p:cNvPr id="15365" name="Group 5"/>
            <p:cNvGrpSpPr/>
            <p:nvPr/>
          </p:nvGrpSpPr>
          <p:grpSpPr>
            <a:xfrm>
              <a:off x="516" y="759"/>
              <a:ext cx="4512" cy="2932"/>
              <a:chOff x="516" y="759"/>
              <a:chExt cx="4512" cy="2932"/>
            </a:xfrm>
          </p:grpSpPr>
          <p:sp>
            <p:nvSpPr>
              <p:cNvPr id="15366" name="Rectangle 6"/>
              <p:cNvSpPr/>
              <p:nvPr/>
            </p:nvSpPr>
            <p:spPr>
              <a:xfrm>
                <a:off x="516" y="759"/>
                <a:ext cx="4512" cy="2932"/>
              </a:xfrm>
              <a:prstGeom prst="rect">
                <a:avLst/>
              </a:prstGeom>
              <a:solidFill>
                <a:srgbClr val="BBE0E3"/>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67" name="Rectangle 7"/>
              <p:cNvSpPr/>
              <p:nvPr/>
            </p:nvSpPr>
            <p:spPr>
              <a:xfrm>
                <a:off x="516" y="759"/>
                <a:ext cx="4512" cy="2932"/>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68" name="Group 8"/>
            <p:cNvGrpSpPr/>
            <p:nvPr/>
          </p:nvGrpSpPr>
          <p:grpSpPr>
            <a:xfrm>
              <a:off x="516" y="759"/>
              <a:ext cx="902" cy="586"/>
              <a:chOff x="516" y="759"/>
              <a:chExt cx="902" cy="586"/>
            </a:xfrm>
          </p:grpSpPr>
          <p:sp>
            <p:nvSpPr>
              <p:cNvPr id="15369" name="Rectangle 9"/>
              <p:cNvSpPr/>
              <p:nvPr/>
            </p:nvSpPr>
            <p:spPr>
              <a:xfrm>
                <a:off x="516" y="759"/>
                <a:ext cx="902" cy="586"/>
              </a:xfrm>
              <a:prstGeom prst="rect">
                <a:avLst/>
              </a:prstGeom>
              <a:solidFill>
                <a:srgbClr val="FF9966"/>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70" name="Rectangle 10"/>
              <p:cNvSpPr/>
              <p:nvPr/>
            </p:nvSpPr>
            <p:spPr>
              <a:xfrm>
                <a:off x="516" y="759"/>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71" name="Group 11"/>
            <p:cNvGrpSpPr/>
            <p:nvPr/>
          </p:nvGrpSpPr>
          <p:grpSpPr>
            <a:xfrm>
              <a:off x="516" y="1345"/>
              <a:ext cx="902" cy="587"/>
              <a:chOff x="516" y="1345"/>
              <a:chExt cx="902" cy="587"/>
            </a:xfrm>
          </p:grpSpPr>
          <p:sp>
            <p:nvSpPr>
              <p:cNvPr id="15372" name="Rectangle 12"/>
              <p:cNvSpPr/>
              <p:nvPr/>
            </p:nvSpPr>
            <p:spPr>
              <a:xfrm>
                <a:off x="516" y="1345"/>
                <a:ext cx="902" cy="587"/>
              </a:xfrm>
              <a:prstGeom prst="rect">
                <a:avLst/>
              </a:prstGeom>
              <a:solidFill>
                <a:srgbClr val="FFFF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73" name="Rectangle 13"/>
              <p:cNvSpPr/>
              <p:nvPr/>
            </p:nvSpPr>
            <p:spPr>
              <a:xfrm>
                <a:off x="516" y="1345"/>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74" name="Group 14"/>
            <p:cNvGrpSpPr/>
            <p:nvPr/>
          </p:nvGrpSpPr>
          <p:grpSpPr>
            <a:xfrm>
              <a:off x="516" y="1932"/>
              <a:ext cx="902" cy="587"/>
              <a:chOff x="516" y="1932"/>
              <a:chExt cx="902" cy="587"/>
            </a:xfrm>
          </p:grpSpPr>
          <p:sp>
            <p:nvSpPr>
              <p:cNvPr id="15375" name="Rectangle 15"/>
              <p:cNvSpPr/>
              <p:nvPr/>
            </p:nvSpPr>
            <p:spPr>
              <a:xfrm>
                <a:off x="516" y="1932"/>
                <a:ext cx="902" cy="587"/>
              </a:xfrm>
              <a:prstGeom prst="rect">
                <a:avLst/>
              </a:prstGeom>
              <a:solidFill>
                <a:srgbClr val="99CC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76" name="Rectangle 16"/>
              <p:cNvSpPr/>
              <p:nvPr/>
            </p:nvSpPr>
            <p:spPr>
              <a:xfrm>
                <a:off x="516" y="1932"/>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77" name="Group 17"/>
            <p:cNvGrpSpPr/>
            <p:nvPr/>
          </p:nvGrpSpPr>
          <p:grpSpPr>
            <a:xfrm>
              <a:off x="516" y="2518"/>
              <a:ext cx="902" cy="587"/>
              <a:chOff x="516" y="2518"/>
              <a:chExt cx="902" cy="587"/>
            </a:xfrm>
          </p:grpSpPr>
          <p:sp>
            <p:nvSpPr>
              <p:cNvPr id="15378" name="Rectangle 18"/>
              <p:cNvSpPr/>
              <p:nvPr/>
            </p:nvSpPr>
            <p:spPr>
              <a:xfrm>
                <a:off x="516" y="2518"/>
                <a:ext cx="902" cy="587"/>
              </a:xfrm>
              <a:prstGeom prst="rect">
                <a:avLst/>
              </a:prstGeom>
              <a:solidFill>
                <a:srgbClr val="3399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79" name="Rectangle 19"/>
              <p:cNvSpPr/>
              <p:nvPr/>
            </p:nvSpPr>
            <p:spPr>
              <a:xfrm>
                <a:off x="516" y="2518"/>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80" name="Group 20"/>
            <p:cNvGrpSpPr/>
            <p:nvPr/>
          </p:nvGrpSpPr>
          <p:grpSpPr>
            <a:xfrm>
              <a:off x="516" y="3105"/>
              <a:ext cx="902" cy="586"/>
              <a:chOff x="516" y="3105"/>
              <a:chExt cx="902" cy="586"/>
            </a:xfrm>
          </p:grpSpPr>
          <p:sp>
            <p:nvSpPr>
              <p:cNvPr id="15381" name="Rectangle 21"/>
              <p:cNvSpPr/>
              <p:nvPr/>
            </p:nvSpPr>
            <p:spPr>
              <a:xfrm>
                <a:off x="516" y="3105"/>
                <a:ext cx="902" cy="586"/>
              </a:xfrm>
              <a:prstGeom prst="rect">
                <a:avLst/>
              </a:prstGeom>
              <a:solidFill>
                <a:srgbClr val="3399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82" name="Rectangle 22"/>
              <p:cNvSpPr/>
              <p:nvPr/>
            </p:nvSpPr>
            <p:spPr>
              <a:xfrm>
                <a:off x="516" y="3105"/>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83" name="Group 23"/>
            <p:cNvGrpSpPr/>
            <p:nvPr/>
          </p:nvGrpSpPr>
          <p:grpSpPr>
            <a:xfrm>
              <a:off x="1418" y="759"/>
              <a:ext cx="902" cy="586"/>
              <a:chOff x="1418" y="759"/>
              <a:chExt cx="902" cy="586"/>
            </a:xfrm>
          </p:grpSpPr>
          <p:sp>
            <p:nvSpPr>
              <p:cNvPr id="15384" name="Rectangle 24"/>
              <p:cNvSpPr/>
              <p:nvPr/>
            </p:nvSpPr>
            <p:spPr>
              <a:xfrm>
                <a:off x="1418" y="759"/>
                <a:ext cx="902" cy="586"/>
              </a:xfrm>
              <a:prstGeom prst="rect">
                <a:avLst/>
              </a:prstGeom>
              <a:solidFill>
                <a:srgbClr val="FF00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85" name="Rectangle 25"/>
              <p:cNvSpPr/>
              <p:nvPr/>
            </p:nvSpPr>
            <p:spPr>
              <a:xfrm>
                <a:off x="1418" y="759"/>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86" name="Group 26"/>
            <p:cNvGrpSpPr/>
            <p:nvPr/>
          </p:nvGrpSpPr>
          <p:grpSpPr>
            <a:xfrm>
              <a:off x="1418" y="1345"/>
              <a:ext cx="902" cy="587"/>
              <a:chOff x="1418" y="1345"/>
              <a:chExt cx="902" cy="587"/>
            </a:xfrm>
          </p:grpSpPr>
          <p:sp>
            <p:nvSpPr>
              <p:cNvPr id="15387" name="Rectangle 27"/>
              <p:cNvSpPr/>
              <p:nvPr/>
            </p:nvSpPr>
            <p:spPr>
              <a:xfrm>
                <a:off x="1418" y="1345"/>
                <a:ext cx="902" cy="587"/>
              </a:xfrm>
              <a:prstGeom prst="rect">
                <a:avLst/>
              </a:prstGeom>
              <a:solidFill>
                <a:srgbClr val="FF9966"/>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88" name="Rectangle 28"/>
              <p:cNvSpPr/>
              <p:nvPr/>
            </p:nvSpPr>
            <p:spPr>
              <a:xfrm>
                <a:off x="1418" y="1345"/>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89" name="Group 29"/>
            <p:cNvGrpSpPr/>
            <p:nvPr/>
          </p:nvGrpSpPr>
          <p:grpSpPr>
            <a:xfrm>
              <a:off x="1418" y="1932"/>
              <a:ext cx="902" cy="587"/>
              <a:chOff x="1418" y="1932"/>
              <a:chExt cx="902" cy="587"/>
            </a:xfrm>
          </p:grpSpPr>
          <p:sp>
            <p:nvSpPr>
              <p:cNvPr id="15390" name="Rectangle 30"/>
              <p:cNvSpPr/>
              <p:nvPr/>
            </p:nvSpPr>
            <p:spPr>
              <a:xfrm>
                <a:off x="1418" y="1932"/>
                <a:ext cx="902" cy="587"/>
              </a:xfrm>
              <a:prstGeom prst="rect">
                <a:avLst/>
              </a:prstGeom>
              <a:solidFill>
                <a:srgbClr val="FFFF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91" name="Rectangle 31"/>
              <p:cNvSpPr/>
              <p:nvPr/>
            </p:nvSpPr>
            <p:spPr>
              <a:xfrm>
                <a:off x="1418" y="1932"/>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92" name="Group 32"/>
            <p:cNvGrpSpPr/>
            <p:nvPr/>
          </p:nvGrpSpPr>
          <p:grpSpPr>
            <a:xfrm>
              <a:off x="1418" y="2518"/>
              <a:ext cx="902" cy="587"/>
              <a:chOff x="1418" y="2518"/>
              <a:chExt cx="902" cy="587"/>
            </a:xfrm>
          </p:grpSpPr>
          <p:sp>
            <p:nvSpPr>
              <p:cNvPr id="15393" name="Rectangle 33"/>
              <p:cNvSpPr/>
              <p:nvPr/>
            </p:nvSpPr>
            <p:spPr>
              <a:xfrm>
                <a:off x="1418" y="2518"/>
                <a:ext cx="902" cy="587"/>
              </a:xfrm>
              <a:prstGeom prst="rect">
                <a:avLst/>
              </a:prstGeom>
              <a:solidFill>
                <a:srgbClr val="99CC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94" name="Rectangle 34"/>
              <p:cNvSpPr/>
              <p:nvPr/>
            </p:nvSpPr>
            <p:spPr>
              <a:xfrm>
                <a:off x="1418" y="2518"/>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95" name="Group 35"/>
            <p:cNvGrpSpPr/>
            <p:nvPr/>
          </p:nvGrpSpPr>
          <p:grpSpPr>
            <a:xfrm>
              <a:off x="1418" y="3105"/>
              <a:ext cx="902" cy="586"/>
              <a:chOff x="1418" y="3105"/>
              <a:chExt cx="902" cy="586"/>
            </a:xfrm>
          </p:grpSpPr>
          <p:sp>
            <p:nvSpPr>
              <p:cNvPr id="15396" name="Rectangle 36"/>
              <p:cNvSpPr/>
              <p:nvPr/>
            </p:nvSpPr>
            <p:spPr>
              <a:xfrm>
                <a:off x="1418" y="3105"/>
                <a:ext cx="902" cy="586"/>
              </a:xfrm>
              <a:prstGeom prst="rect">
                <a:avLst/>
              </a:prstGeom>
              <a:solidFill>
                <a:srgbClr val="3399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397" name="Rectangle 37"/>
              <p:cNvSpPr/>
              <p:nvPr/>
            </p:nvSpPr>
            <p:spPr>
              <a:xfrm>
                <a:off x="1418" y="3105"/>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398" name="Group 38"/>
            <p:cNvGrpSpPr/>
            <p:nvPr/>
          </p:nvGrpSpPr>
          <p:grpSpPr>
            <a:xfrm>
              <a:off x="2320" y="759"/>
              <a:ext cx="903" cy="586"/>
              <a:chOff x="2320" y="759"/>
              <a:chExt cx="903" cy="586"/>
            </a:xfrm>
          </p:grpSpPr>
          <p:sp>
            <p:nvSpPr>
              <p:cNvPr id="15399" name="Rectangle 39"/>
              <p:cNvSpPr/>
              <p:nvPr/>
            </p:nvSpPr>
            <p:spPr>
              <a:xfrm>
                <a:off x="2320" y="759"/>
                <a:ext cx="903" cy="586"/>
              </a:xfrm>
              <a:prstGeom prst="rect">
                <a:avLst/>
              </a:prstGeom>
              <a:solidFill>
                <a:srgbClr val="FF00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00" name="Rectangle 40"/>
              <p:cNvSpPr/>
              <p:nvPr/>
            </p:nvSpPr>
            <p:spPr>
              <a:xfrm>
                <a:off x="2320" y="759"/>
                <a:ext cx="903"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01" name="Group 41"/>
            <p:cNvGrpSpPr/>
            <p:nvPr/>
          </p:nvGrpSpPr>
          <p:grpSpPr>
            <a:xfrm>
              <a:off x="2320" y="1345"/>
              <a:ext cx="903" cy="587"/>
              <a:chOff x="2320" y="1345"/>
              <a:chExt cx="903" cy="587"/>
            </a:xfrm>
          </p:grpSpPr>
          <p:sp>
            <p:nvSpPr>
              <p:cNvPr id="15402" name="Rectangle 42"/>
              <p:cNvSpPr/>
              <p:nvPr/>
            </p:nvSpPr>
            <p:spPr>
              <a:xfrm>
                <a:off x="2320" y="1345"/>
                <a:ext cx="903" cy="587"/>
              </a:xfrm>
              <a:prstGeom prst="rect">
                <a:avLst/>
              </a:prstGeom>
              <a:solidFill>
                <a:srgbClr val="FF9966"/>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03" name="Rectangle 43"/>
              <p:cNvSpPr/>
              <p:nvPr/>
            </p:nvSpPr>
            <p:spPr>
              <a:xfrm>
                <a:off x="2320" y="1345"/>
                <a:ext cx="903"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04" name="Group 44"/>
            <p:cNvGrpSpPr/>
            <p:nvPr/>
          </p:nvGrpSpPr>
          <p:grpSpPr>
            <a:xfrm>
              <a:off x="2320" y="1932"/>
              <a:ext cx="903" cy="587"/>
              <a:chOff x="2320" y="1932"/>
              <a:chExt cx="903" cy="587"/>
            </a:xfrm>
          </p:grpSpPr>
          <p:sp>
            <p:nvSpPr>
              <p:cNvPr id="15405" name="Rectangle 45"/>
              <p:cNvSpPr/>
              <p:nvPr/>
            </p:nvSpPr>
            <p:spPr>
              <a:xfrm>
                <a:off x="2320" y="1932"/>
                <a:ext cx="903" cy="587"/>
              </a:xfrm>
              <a:prstGeom prst="rect">
                <a:avLst/>
              </a:prstGeom>
              <a:solidFill>
                <a:srgbClr val="FFFF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06" name="Rectangle 46"/>
              <p:cNvSpPr/>
              <p:nvPr/>
            </p:nvSpPr>
            <p:spPr>
              <a:xfrm>
                <a:off x="2320" y="1932"/>
                <a:ext cx="903"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07" name="Group 47"/>
            <p:cNvGrpSpPr/>
            <p:nvPr/>
          </p:nvGrpSpPr>
          <p:grpSpPr>
            <a:xfrm>
              <a:off x="2320" y="2518"/>
              <a:ext cx="903" cy="587"/>
              <a:chOff x="2320" y="2518"/>
              <a:chExt cx="903" cy="587"/>
            </a:xfrm>
          </p:grpSpPr>
          <p:sp>
            <p:nvSpPr>
              <p:cNvPr id="15408" name="Rectangle 48"/>
              <p:cNvSpPr/>
              <p:nvPr/>
            </p:nvSpPr>
            <p:spPr>
              <a:xfrm>
                <a:off x="2320" y="2518"/>
                <a:ext cx="903" cy="587"/>
              </a:xfrm>
              <a:prstGeom prst="rect">
                <a:avLst/>
              </a:prstGeom>
              <a:solidFill>
                <a:srgbClr val="99CC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09" name="Rectangle 49"/>
              <p:cNvSpPr/>
              <p:nvPr/>
            </p:nvSpPr>
            <p:spPr>
              <a:xfrm>
                <a:off x="2320" y="2518"/>
                <a:ext cx="903"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10" name="Group 50"/>
            <p:cNvGrpSpPr/>
            <p:nvPr/>
          </p:nvGrpSpPr>
          <p:grpSpPr>
            <a:xfrm>
              <a:off x="2320" y="3105"/>
              <a:ext cx="903" cy="586"/>
              <a:chOff x="2320" y="3105"/>
              <a:chExt cx="903" cy="586"/>
            </a:xfrm>
          </p:grpSpPr>
          <p:sp>
            <p:nvSpPr>
              <p:cNvPr id="15411" name="Rectangle 51"/>
              <p:cNvSpPr/>
              <p:nvPr/>
            </p:nvSpPr>
            <p:spPr>
              <a:xfrm>
                <a:off x="2320" y="3105"/>
                <a:ext cx="903" cy="586"/>
              </a:xfrm>
              <a:prstGeom prst="rect">
                <a:avLst/>
              </a:prstGeom>
              <a:solidFill>
                <a:srgbClr val="3399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12" name="Rectangle 52"/>
              <p:cNvSpPr/>
              <p:nvPr/>
            </p:nvSpPr>
            <p:spPr>
              <a:xfrm>
                <a:off x="2320" y="3105"/>
                <a:ext cx="903"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13" name="Group 53"/>
            <p:cNvGrpSpPr/>
            <p:nvPr/>
          </p:nvGrpSpPr>
          <p:grpSpPr>
            <a:xfrm>
              <a:off x="3224" y="759"/>
              <a:ext cx="902" cy="586"/>
              <a:chOff x="3224" y="759"/>
              <a:chExt cx="902" cy="586"/>
            </a:xfrm>
          </p:grpSpPr>
          <p:sp>
            <p:nvSpPr>
              <p:cNvPr id="15414" name="Rectangle 54"/>
              <p:cNvSpPr/>
              <p:nvPr/>
            </p:nvSpPr>
            <p:spPr>
              <a:xfrm>
                <a:off x="3224" y="759"/>
                <a:ext cx="902" cy="586"/>
              </a:xfrm>
              <a:prstGeom prst="rect">
                <a:avLst/>
              </a:prstGeom>
              <a:solidFill>
                <a:srgbClr val="FF00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15" name="Rectangle 55"/>
              <p:cNvSpPr/>
              <p:nvPr/>
            </p:nvSpPr>
            <p:spPr>
              <a:xfrm>
                <a:off x="3224" y="759"/>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16" name="Group 56"/>
            <p:cNvGrpSpPr/>
            <p:nvPr/>
          </p:nvGrpSpPr>
          <p:grpSpPr>
            <a:xfrm>
              <a:off x="3224" y="1345"/>
              <a:ext cx="902" cy="587"/>
              <a:chOff x="3224" y="1345"/>
              <a:chExt cx="902" cy="587"/>
            </a:xfrm>
          </p:grpSpPr>
          <p:sp>
            <p:nvSpPr>
              <p:cNvPr id="15417" name="Rectangle 57"/>
              <p:cNvSpPr/>
              <p:nvPr/>
            </p:nvSpPr>
            <p:spPr>
              <a:xfrm>
                <a:off x="3224" y="1345"/>
                <a:ext cx="902" cy="587"/>
              </a:xfrm>
              <a:prstGeom prst="rect">
                <a:avLst/>
              </a:prstGeom>
              <a:solidFill>
                <a:srgbClr val="FF9966"/>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18" name="Rectangle 58"/>
              <p:cNvSpPr/>
              <p:nvPr/>
            </p:nvSpPr>
            <p:spPr>
              <a:xfrm>
                <a:off x="3224" y="1345"/>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19" name="Group 59"/>
            <p:cNvGrpSpPr/>
            <p:nvPr/>
          </p:nvGrpSpPr>
          <p:grpSpPr>
            <a:xfrm>
              <a:off x="3224" y="1932"/>
              <a:ext cx="902" cy="587"/>
              <a:chOff x="3224" y="1932"/>
              <a:chExt cx="902" cy="587"/>
            </a:xfrm>
          </p:grpSpPr>
          <p:sp>
            <p:nvSpPr>
              <p:cNvPr id="15420" name="Rectangle 60"/>
              <p:cNvSpPr/>
              <p:nvPr/>
            </p:nvSpPr>
            <p:spPr>
              <a:xfrm>
                <a:off x="3224" y="1932"/>
                <a:ext cx="902" cy="587"/>
              </a:xfrm>
              <a:prstGeom prst="rect">
                <a:avLst/>
              </a:prstGeom>
              <a:solidFill>
                <a:srgbClr val="FFFF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21" name="Rectangle 61"/>
              <p:cNvSpPr/>
              <p:nvPr/>
            </p:nvSpPr>
            <p:spPr>
              <a:xfrm>
                <a:off x="3224" y="1932"/>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22" name="Group 62"/>
            <p:cNvGrpSpPr/>
            <p:nvPr/>
          </p:nvGrpSpPr>
          <p:grpSpPr>
            <a:xfrm>
              <a:off x="3224" y="2518"/>
              <a:ext cx="902" cy="587"/>
              <a:chOff x="3224" y="2518"/>
              <a:chExt cx="902" cy="587"/>
            </a:xfrm>
          </p:grpSpPr>
          <p:sp>
            <p:nvSpPr>
              <p:cNvPr id="15423" name="Rectangle 63"/>
              <p:cNvSpPr/>
              <p:nvPr/>
            </p:nvSpPr>
            <p:spPr>
              <a:xfrm>
                <a:off x="3224" y="2518"/>
                <a:ext cx="902" cy="587"/>
              </a:xfrm>
              <a:prstGeom prst="rect">
                <a:avLst/>
              </a:prstGeom>
              <a:solidFill>
                <a:srgbClr val="99CC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24" name="Rectangle 64"/>
              <p:cNvSpPr/>
              <p:nvPr/>
            </p:nvSpPr>
            <p:spPr>
              <a:xfrm>
                <a:off x="3224" y="2518"/>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25" name="Group 65"/>
            <p:cNvGrpSpPr/>
            <p:nvPr/>
          </p:nvGrpSpPr>
          <p:grpSpPr>
            <a:xfrm>
              <a:off x="3224" y="3105"/>
              <a:ext cx="902" cy="586"/>
              <a:chOff x="3224" y="3105"/>
              <a:chExt cx="902" cy="586"/>
            </a:xfrm>
          </p:grpSpPr>
          <p:sp>
            <p:nvSpPr>
              <p:cNvPr id="15426" name="Rectangle 66"/>
              <p:cNvSpPr/>
              <p:nvPr/>
            </p:nvSpPr>
            <p:spPr>
              <a:xfrm>
                <a:off x="3224" y="3105"/>
                <a:ext cx="902" cy="586"/>
              </a:xfrm>
              <a:prstGeom prst="rect">
                <a:avLst/>
              </a:prstGeom>
              <a:solidFill>
                <a:srgbClr val="3399FF"/>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27" name="Rectangle 67"/>
              <p:cNvSpPr/>
              <p:nvPr/>
            </p:nvSpPr>
            <p:spPr>
              <a:xfrm>
                <a:off x="3224" y="3105"/>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28" name="Group 68"/>
            <p:cNvGrpSpPr/>
            <p:nvPr/>
          </p:nvGrpSpPr>
          <p:grpSpPr>
            <a:xfrm>
              <a:off x="4126" y="760"/>
              <a:ext cx="902" cy="586"/>
              <a:chOff x="4126" y="760"/>
              <a:chExt cx="902" cy="586"/>
            </a:xfrm>
          </p:grpSpPr>
          <p:sp>
            <p:nvSpPr>
              <p:cNvPr id="15429" name="Rectangle 69"/>
              <p:cNvSpPr/>
              <p:nvPr/>
            </p:nvSpPr>
            <p:spPr>
              <a:xfrm>
                <a:off x="4126" y="760"/>
                <a:ext cx="902" cy="586"/>
              </a:xfrm>
              <a:prstGeom prst="rect">
                <a:avLst/>
              </a:prstGeom>
              <a:solidFill>
                <a:srgbClr val="FF00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30" name="Rectangle 70"/>
              <p:cNvSpPr/>
              <p:nvPr/>
            </p:nvSpPr>
            <p:spPr>
              <a:xfrm>
                <a:off x="4126" y="760"/>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31" name="Group 71"/>
            <p:cNvGrpSpPr/>
            <p:nvPr/>
          </p:nvGrpSpPr>
          <p:grpSpPr>
            <a:xfrm>
              <a:off x="4126" y="1345"/>
              <a:ext cx="902" cy="587"/>
              <a:chOff x="4126" y="1345"/>
              <a:chExt cx="902" cy="587"/>
            </a:xfrm>
          </p:grpSpPr>
          <p:sp>
            <p:nvSpPr>
              <p:cNvPr id="15432" name="Rectangle 72"/>
              <p:cNvSpPr/>
              <p:nvPr/>
            </p:nvSpPr>
            <p:spPr>
              <a:xfrm>
                <a:off x="4126" y="1345"/>
                <a:ext cx="902" cy="587"/>
              </a:xfrm>
              <a:prstGeom prst="rect">
                <a:avLst/>
              </a:prstGeom>
              <a:solidFill>
                <a:srgbClr val="FF00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33" name="Rectangle 73"/>
              <p:cNvSpPr/>
              <p:nvPr/>
            </p:nvSpPr>
            <p:spPr>
              <a:xfrm>
                <a:off x="4126" y="1345"/>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34" name="Group 74"/>
            <p:cNvGrpSpPr/>
            <p:nvPr/>
          </p:nvGrpSpPr>
          <p:grpSpPr>
            <a:xfrm>
              <a:off x="4126" y="1932"/>
              <a:ext cx="902" cy="587"/>
              <a:chOff x="4126" y="1932"/>
              <a:chExt cx="902" cy="587"/>
            </a:xfrm>
          </p:grpSpPr>
          <p:sp>
            <p:nvSpPr>
              <p:cNvPr id="15435" name="Rectangle 75"/>
              <p:cNvSpPr/>
              <p:nvPr/>
            </p:nvSpPr>
            <p:spPr>
              <a:xfrm>
                <a:off x="4126" y="1932"/>
                <a:ext cx="902" cy="587"/>
              </a:xfrm>
              <a:prstGeom prst="rect">
                <a:avLst/>
              </a:prstGeom>
              <a:solidFill>
                <a:srgbClr val="FF9966"/>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36" name="Rectangle 76"/>
              <p:cNvSpPr/>
              <p:nvPr/>
            </p:nvSpPr>
            <p:spPr>
              <a:xfrm>
                <a:off x="4126" y="1932"/>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37" name="Group 77"/>
            <p:cNvGrpSpPr/>
            <p:nvPr/>
          </p:nvGrpSpPr>
          <p:grpSpPr>
            <a:xfrm>
              <a:off x="4126" y="2518"/>
              <a:ext cx="902" cy="587"/>
              <a:chOff x="4126" y="2518"/>
              <a:chExt cx="902" cy="587"/>
            </a:xfrm>
          </p:grpSpPr>
          <p:sp>
            <p:nvSpPr>
              <p:cNvPr id="15438" name="Rectangle 78"/>
              <p:cNvSpPr/>
              <p:nvPr/>
            </p:nvSpPr>
            <p:spPr>
              <a:xfrm>
                <a:off x="4126" y="2518"/>
                <a:ext cx="902" cy="587"/>
              </a:xfrm>
              <a:prstGeom prst="rect">
                <a:avLst/>
              </a:prstGeom>
              <a:solidFill>
                <a:srgbClr val="FFFF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39" name="Rectangle 79"/>
              <p:cNvSpPr/>
              <p:nvPr/>
            </p:nvSpPr>
            <p:spPr>
              <a:xfrm>
                <a:off x="4126" y="2518"/>
                <a:ext cx="902" cy="587"/>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40" name="Group 80"/>
            <p:cNvGrpSpPr/>
            <p:nvPr/>
          </p:nvGrpSpPr>
          <p:grpSpPr>
            <a:xfrm>
              <a:off x="4126" y="3105"/>
              <a:ext cx="902" cy="586"/>
              <a:chOff x="4126" y="3105"/>
              <a:chExt cx="902" cy="586"/>
            </a:xfrm>
          </p:grpSpPr>
          <p:sp>
            <p:nvSpPr>
              <p:cNvPr id="15441" name="Rectangle 81"/>
              <p:cNvSpPr/>
              <p:nvPr/>
            </p:nvSpPr>
            <p:spPr>
              <a:xfrm>
                <a:off x="4126" y="3105"/>
                <a:ext cx="902" cy="586"/>
              </a:xfrm>
              <a:prstGeom prst="rect">
                <a:avLst/>
              </a:prstGeom>
              <a:solidFill>
                <a:srgbClr val="99CC00"/>
              </a:solidFill>
              <a:ln w="9525">
                <a:noFill/>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42" name="Rectangle 82"/>
              <p:cNvSpPr/>
              <p:nvPr/>
            </p:nvSpPr>
            <p:spPr>
              <a:xfrm>
                <a:off x="4126" y="3105"/>
                <a:ext cx="902" cy="586"/>
              </a:xfrm>
              <a:prstGeom prst="rect">
                <a:avLst/>
              </a:prstGeom>
              <a:noFill/>
              <a:ln w="9525" cap="rnd" cmpd="sng">
                <a:solidFill>
                  <a:srgbClr val="000000"/>
                </a:solidFill>
                <a:prstDash val="solid"/>
                <a:miter/>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nvGrpSpPr>
            <p:cNvPr id="15443" name="Group 83"/>
            <p:cNvGrpSpPr/>
            <p:nvPr/>
          </p:nvGrpSpPr>
          <p:grpSpPr>
            <a:xfrm>
              <a:off x="2863" y="1525"/>
              <a:ext cx="947" cy="497"/>
              <a:chOff x="2863" y="1525"/>
              <a:chExt cx="947" cy="497"/>
            </a:xfrm>
          </p:grpSpPr>
          <p:grpSp>
            <p:nvGrpSpPr>
              <p:cNvPr id="15444" name="Group 84"/>
              <p:cNvGrpSpPr/>
              <p:nvPr/>
            </p:nvGrpSpPr>
            <p:grpSpPr>
              <a:xfrm>
                <a:off x="2863" y="1525"/>
                <a:ext cx="947" cy="497"/>
                <a:chOff x="2863" y="1525"/>
                <a:chExt cx="947" cy="497"/>
              </a:xfrm>
            </p:grpSpPr>
            <p:sp>
              <p:nvSpPr>
                <p:cNvPr id="15445" name="Freeform 85"/>
                <p:cNvSpPr/>
                <p:nvPr/>
              </p:nvSpPr>
              <p:spPr>
                <a:xfrm>
                  <a:off x="2863" y="1525"/>
                  <a:ext cx="947" cy="497"/>
                </a:xfrm>
                <a:custGeom>
                  <a:avLst/>
                  <a:gdLst/>
                  <a:ahLst/>
                  <a:cxnLst>
                    <a:cxn ang="0">
                      <a:pos x="0" y="0"/>
                    </a:cxn>
                    <a:cxn ang="0">
                      <a:pos x="0" y="497"/>
                    </a:cxn>
                    <a:cxn ang="0">
                      <a:pos x="828" y="497"/>
                    </a:cxn>
                    <a:cxn ang="0">
                      <a:pos x="947" y="435"/>
                    </a:cxn>
                    <a:cxn ang="0">
                      <a:pos x="947" y="0"/>
                    </a:cxn>
                    <a:cxn ang="0">
                      <a:pos x="0" y="0"/>
                    </a:cxn>
                  </a:cxnLst>
                  <a:rect l="0" t="0" r="0" b="0"/>
                  <a:pathLst>
                    <a:path w="947" h="497">
                      <a:moveTo>
                        <a:pt x="0" y="0"/>
                      </a:moveTo>
                      <a:lnTo>
                        <a:pt x="0" y="497"/>
                      </a:lnTo>
                      <a:lnTo>
                        <a:pt x="828" y="497"/>
                      </a:lnTo>
                      <a:lnTo>
                        <a:pt x="947" y="435"/>
                      </a:lnTo>
                      <a:lnTo>
                        <a:pt x="947" y="0"/>
                      </a:lnTo>
                      <a:lnTo>
                        <a:pt x="0" y="0"/>
                      </a:lnTo>
                      <a:close/>
                    </a:path>
                  </a:pathLst>
                </a:custGeom>
                <a:solidFill>
                  <a:srgbClr val="FFFFCC"/>
                </a:solidFill>
                <a:ln w="9525">
                  <a:noFill/>
                </a:ln>
              </p:spPr>
              <p:txBody>
                <a:bodyPr/>
                <a:lstStyle/>
                <a:p>
                  <a:endParaRPr lang="zh-CN" altLang="en-US"/>
                </a:p>
              </p:txBody>
            </p:sp>
            <p:sp>
              <p:nvSpPr>
                <p:cNvPr id="15446" name="Freeform 86"/>
                <p:cNvSpPr/>
                <p:nvPr/>
              </p:nvSpPr>
              <p:spPr>
                <a:xfrm>
                  <a:off x="3691" y="1960"/>
                  <a:ext cx="119" cy="62"/>
                </a:xfrm>
                <a:custGeom>
                  <a:avLst/>
                  <a:gdLst/>
                  <a:ahLst/>
                  <a:cxnLst>
                    <a:cxn ang="0">
                      <a:pos x="0" y="520"/>
                    </a:cxn>
                    <a:cxn ang="0">
                      <a:pos x="257" y="18"/>
                    </a:cxn>
                    <a:cxn ang="0">
                      <a:pos x="992" y="0"/>
                    </a:cxn>
                  </a:cxnLst>
                  <a:rect l="0" t="0" r="0" b="0"/>
                  <a:pathLst>
                    <a:path w="992" h="520">
                      <a:moveTo>
                        <a:pt x="0" y="520"/>
                      </a:moveTo>
                      <a:lnTo>
                        <a:pt x="257" y="18"/>
                      </a:lnTo>
                      <a:cubicBezTo>
                        <a:pt x="356" y="98"/>
                        <a:pt x="620" y="98"/>
                        <a:pt x="992"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47" name="Freeform 87"/>
                <p:cNvSpPr/>
                <p:nvPr/>
              </p:nvSpPr>
              <p:spPr>
                <a:xfrm>
                  <a:off x="2863" y="1525"/>
                  <a:ext cx="947" cy="497"/>
                </a:xfrm>
                <a:custGeom>
                  <a:avLst/>
                  <a:gdLst/>
                  <a:ahLst/>
                  <a:cxnLst>
                    <a:cxn ang="0">
                      <a:pos x="0" y="0"/>
                    </a:cxn>
                    <a:cxn ang="0">
                      <a:pos x="0" y="497"/>
                    </a:cxn>
                    <a:cxn ang="0">
                      <a:pos x="828" y="497"/>
                    </a:cxn>
                    <a:cxn ang="0">
                      <a:pos x="947" y="435"/>
                    </a:cxn>
                    <a:cxn ang="0">
                      <a:pos x="947" y="0"/>
                    </a:cxn>
                    <a:cxn ang="0">
                      <a:pos x="0" y="0"/>
                    </a:cxn>
                  </a:cxnLst>
                  <a:rect l="0" t="0" r="0" b="0"/>
                  <a:pathLst>
                    <a:path w="947" h="497">
                      <a:moveTo>
                        <a:pt x="0" y="0"/>
                      </a:moveTo>
                      <a:lnTo>
                        <a:pt x="0" y="497"/>
                      </a:lnTo>
                      <a:lnTo>
                        <a:pt x="828" y="497"/>
                      </a:lnTo>
                      <a:lnTo>
                        <a:pt x="947" y="435"/>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48" name="Freeform 88"/>
                <p:cNvSpPr/>
                <p:nvPr/>
              </p:nvSpPr>
              <p:spPr>
                <a:xfrm>
                  <a:off x="3691" y="1960"/>
                  <a:ext cx="119" cy="62"/>
                </a:xfrm>
                <a:custGeom>
                  <a:avLst/>
                  <a:gdLst/>
                  <a:ahLst/>
                  <a:cxnLst>
                    <a:cxn ang="0">
                      <a:pos x="0" y="520"/>
                    </a:cxn>
                    <a:cxn ang="0">
                      <a:pos x="257" y="18"/>
                    </a:cxn>
                    <a:cxn ang="0">
                      <a:pos x="992" y="0"/>
                    </a:cxn>
                  </a:cxnLst>
                  <a:rect l="0" t="0" r="0" b="0"/>
                  <a:pathLst>
                    <a:path w="992" h="520">
                      <a:moveTo>
                        <a:pt x="0" y="520"/>
                      </a:moveTo>
                      <a:lnTo>
                        <a:pt x="257" y="18"/>
                      </a:lnTo>
                      <a:cubicBezTo>
                        <a:pt x="356" y="98"/>
                        <a:pt x="620" y="98"/>
                        <a:pt x="992"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49" name="Rectangle 89"/>
              <p:cNvSpPr/>
              <p:nvPr/>
            </p:nvSpPr>
            <p:spPr>
              <a:xfrm>
                <a:off x="3126" y="1672"/>
                <a:ext cx="388" cy="163"/>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1</a:t>
                </a:r>
                <a:endParaRPr lang="en-US" altLang="zh-CN" sz="1700">
                  <a:latin typeface="Arial" panose="020B0604020202020204" pitchFamily="34" charset="0"/>
                  <a:ea typeface="宋体" panose="02010600030101010101" pitchFamily="2" charset="-122"/>
                </a:endParaRPr>
              </a:p>
            </p:txBody>
          </p:sp>
          <p:grpSp>
            <p:nvGrpSpPr>
              <p:cNvPr id="15450" name="Group 90"/>
              <p:cNvGrpSpPr/>
              <p:nvPr/>
            </p:nvGrpSpPr>
            <p:grpSpPr>
              <a:xfrm>
                <a:off x="3314" y="1570"/>
                <a:ext cx="45" cy="45"/>
                <a:chOff x="3314" y="1570"/>
                <a:chExt cx="45" cy="45"/>
              </a:xfrm>
            </p:grpSpPr>
            <p:sp>
              <p:nvSpPr>
                <p:cNvPr id="15451" name="Oval 91"/>
                <p:cNvSpPr/>
                <p:nvPr/>
              </p:nvSpPr>
              <p:spPr>
                <a:xfrm>
                  <a:off x="3314" y="1570"/>
                  <a:ext cx="45"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52" name="Oval 92"/>
                <p:cNvSpPr/>
                <p:nvPr/>
              </p:nvSpPr>
              <p:spPr>
                <a:xfrm>
                  <a:off x="3314" y="1570"/>
                  <a:ext cx="45"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453" name="Group 93"/>
            <p:cNvGrpSpPr/>
            <p:nvPr/>
          </p:nvGrpSpPr>
          <p:grpSpPr>
            <a:xfrm>
              <a:off x="3133" y="2338"/>
              <a:ext cx="947" cy="496"/>
              <a:chOff x="3133" y="2338"/>
              <a:chExt cx="947" cy="496"/>
            </a:xfrm>
          </p:grpSpPr>
          <p:grpSp>
            <p:nvGrpSpPr>
              <p:cNvPr id="15454" name="Group 94"/>
              <p:cNvGrpSpPr/>
              <p:nvPr/>
            </p:nvGrpSpPr>
            <p:grpSpPr>
              <a:xfrm>
                <a:off x="3133" y="2338"/>
                <a:ext cx="947" cy="496"/>
                <a:chOff x="3133" y="2338"/>
                <a:chExt cx="947" cy="496"/>
              </a:xfrm>
            </p:grpSpPr>
            <p:sp>
              <p:nvSpPr>
                <p:cNvPr id="15455" name="Freeform 95"/>
                <p:cNvSpPr/>
                <p:nvPr/>
              </p:nvSpPr>
              <p:spPr>
                <a:xfrm>
                  <a:off x="3133" y="2338"/>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solidFill>
                  <a:srgbClr val="FFFFCC"/>
                </a:solidFill>
                <a:ln w="9525">
                  <a:noFill/>
                </a:ln>
              </p:spPr>
              <p:txBody>
                <a:bodyPr/>
                <a:lstStyle/>
                <a:p>
                  <a:endParaRPr lang="zh-CN" altLang="en-US"/>
                </a:p>
              </p:txBody>
            </p:sp>
            <p:sp>
              <p:nvSpPr>
                <p:cNvPr id="15456" name="Freeform 96"/>
                <p:cNvSpPr/>
                <p:nvPr/>
              </p:nvSpPr>
              <p:spPr>
                <a:xfrm>
                  <a:off x="3962" y="2772"/>
                  <a:ext cx="118" cy="62"/>
                </a:xfrm>
                <a:custGeom>
                  <a:avLst/>
                  <a:gdLst/>
                  <a:ahLst/>
                  <a:cxnLst>
                    <a:cxn ang="0">
                      <a:pos x="0" y="259"/>
                    </a:cxn>
                    <a:cxn ang="0">
                      <a:pos x="128" y="8"/>
                    </a:cxn>
                    <a:cxn ang="0">
                      <a:pos x="496" y="0"/>
                    </a:cxn>
                  </a:cxnLst>
                  <a:rect l="0" t="0" r="0" b="0"/>
                  <a:pathLst>
                    <a:path w="496" h="259">
                      <a:moveTo>
                        <a:pt x="0" y="259"/>
                      </a:moveTo>
                      <a:lnTo>
                        <a:pt x="128" y="8"/>
                      </a:lnTo>
                      <a:cubicBezTo>
                        <a:pt x="178" y="48"/>
                        <a:pt x="310" y="48"/>
                        <a:pt x="496"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57" name="Freeform 97"/>
                <p:cNvSpPr/>
                <p:nvPr/>
              </p:nvSpPr>
              <p:spPr>
                <a:xfrm>
                  <a:off x="3133" y="2338"/>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58" name="Freeform 98"/>
                <p:cNvSpPr/>
                <p:nvPr/>
              </p:nvSpPr>
              <p:spPr>
                <a:xfrm>
                  <a:off x="3962" y="2772"/>
                  <a:ext cx="118" cy="62"/>
                </a:xfrm>
                <a:custGeom>
                  <a:avLst/>
                  <a:gdLst/>
                  <a:ahLst/>
                  <a:cxnLst>
                    <a:cxn ang="0">
                      <a:pos x="0" y="259"/>
                    </a:cxn>
                    <a:cxn ang="0">
                      <a:pos x="128" y="8"/>
                    </a:cxn>
                    <a:cxn ang="0">
                      <a:pos x="496" y="0"/>
                    </a:cxn>
                  </a:cxnLst>
                  <a:rect l="0" t="0" r="0" b="0"/>
                  <a:pathLst>
                    <a:path w="496" h="259">
                      <a:moveTo>
                        <a:pt x="0" y="259"/>
                      </a:moveTo>
                      <a:lnTo>
                        <a:pt x="128" y="8"/>
                      </a:lnTo>
                      <a:cubicBezTo>
                        <a:pt x="178" y="48"/>
                        <a:pt x="310" y="48"/>
                        <a:pt x="496"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59" name="Rectangle 99"/>
              <p:cNvSpPr/>
              <p:nvPr/>
            </p:nvSpPr>
            <p:spPr>
              <a:xfrm>
                <a:off x="3398" y="2483"/>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5</a:t>
                </a:r>
                <a:endParaRPr lang="en-US" altLang="zh-CN" sz="1700">
                  <a:latin typeface="Arial" panose="020B0604020202020204" pitchFamily="34" charset="0"/>
                  <a:ea typeface="宋体" panose="02010600030101010101" pitchFamily="2" charset="-122"/>
                </a:endParaRPr>
              </a:p>
            </p:txBody>
          </p:sp>
          <p:grpSp>
            <p:nvGrpSpPr>
              <p:cNvPr id="15460" name="Group 100"/>
              <p:cNvGrpSpPr/>
              <p:nvPr/>
            </p:nvGrpSpPr>
            <p:grpSpPr>
              <a:xfrm>
                <a:off x="3585" y="2383"/>
                <a:ext cx="45" cy="44"/>
                <a:chOff x="3585" y="2383"/>
                <a:chExt cx="45" cy="44"/>
              </a:xfrm>
            </p:grpSpPr>
            <p:sp>
              <p:nvSpPr>
                <p:cNvPr id="15461" name="Oval 101"/>
                <p:cNvSpPr/>
                <p:nvPr/>
              </p:nvSpPr>
              <p:spPr>
                <a:xfrm>
                  <a:off x="3585" y="2383"/>
                  <a:ext cx="45" cy="44"/>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62" name="Oval 102"/>
                <p:cNvSpPr/>
                <p:nvPr/>
              </p:nvSpPr>
              <p:spPr>
                <a:xfrm>
                  <a:off x="3585" y="2383"/>
                  <a:ext cx="45" cy="44"/>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463" name="Group 103"/>
            <p:cNvGrpSpPr/>
            <p:nvPr/>
          </p:nvGrpSpPr>
          <p:grpSpPr>
            <a:xfrm>
              <a:off x="4035" y="1661"/>
              <a:ext cx="948" cy="496"/>
              <a:chOff x="4035" y="1661"/>
              <a:chExt cx="948" cy="496"/>
            </a:xfrm>
          </p:grpSpPr>
          <p:grpSp>
            <p:nvGrpSpPr>
              <p:cNvPr id="15464" name="Group 104"/>
              <p:cNvGrpSpPr/>
              <p:nvPr/>
            </p:nvGrpSpPr>
            <p:grpSpPr>
              <a:xfrm>
                <a:off x="4035" y="1661"/>
                <a:ext cx="948" cy="496"/>
                <a:chOff x="4035" y="1661"/>
                <a:chExt cx="948" cy="496"/>
              </a:xfrm>
            </p:grpSpPr>
            <p:sp>
              <p:nvSpPr>
                <p:cNvPr id="15465" name="Freeform 105"/>
                <p:cNvSpPr/>
                <p:nvPr/>
              </p:nvSpPr>
              <p:spPr>
                <a:xfrm>
                  <a:off x="4035" y="1661"/>
                  <a:ext cx="948" cy="496"/>
                </a:xfrm>
                <a:custGeom>
                  <a:avLst/>
                  <a:gdLst/>
                  <a:ahLst/>
                  <a:cxnLst>
                    <a:cxn ang="0">
                      <a:pos x="0" y="0"/>
                    </a:cxn>
                    <a:cxn ang="0">
                      <a:pos x="0" y="496"/>
                    </a:cxn>
                    <a:cxn ang="0">
                      <a:pos x="829" y="496"/>
                    </a:cxn>
                    <a:cxn ang="0">
                      <a:pos x="948" y="434"/>
                    </a:cxn>
                    <a:cxn ang="0">
                      <a:pos x="948" y="0"/>
                    </a:cxn>
                    <a:cxn ang="0">
                      <a:pos x="0" y="0"/>
                    </a:cxn>
                  </a:cxnLst>
                  <a:rect l="0" t="0" r="0" b="0"/>
                  <a:pathLst>
                    <a:path w="948" h="496">
                      <a:moveTo>
                        <a:pt x="0" y="0"/>
                      </a:moveTo>
                      <a:lnTo>
                        <a:pt x="0" y="496"/>
                      </a:lnTo>
                      <a:lnTo>
                        <a:pt x="829" y="496"/>
                      </a:lnTo>
                      <a:lnTo>
                        <a:pt x="948" y="434"/>
                      </a:lnTo>
                      <a:lnTo>
                        <a:pt x="948" y="0"/>
                      </a:lnTo>
                      <a:lnTo>
                        <a:pt x="0" y="0"/>
                      </a:lnTo>
                      <a:close/>
                    </a:path>
                  </a:pathLst>
                </a:custGeom>
                <a:solidFill>
                  <a:srgbClr val="FFFFCC"/>
                </a:solidFill>
                <a:ln w="9525">
                  <a:noFill/>
                </a:ln>
              </p:spPr>
              <p:txBody>
                <a:bodyPr/>
                <a:lstStyle/>
                <a:p>
                  <a:endParaRPr lang="zh-CN" altLang="en-US"/>
                </a:p>
              </p:txBody>
            </p:sp>
            <p:sp>
              <p:nvSpPr>
                <p:cNvPr id="15466" name="Freeform 106"/>
                <p:cNvSpPr/>
                <p:nvPr/>
              </p:nvSpPr>
              <p:spPr>
                <a:xfrm>
                  <a:off x="4864" y="2095"/>
                  <a:ext cx="119" cy="62"/>
                </a:xfrm>
                <a:custGeom>
                  <a:avLst/>
                  <a:gdLst/>
                  <a:ahLst/>
                  <a:cxnLst>
                    <a:cxn ang="0">
                      <a:pos x="0" y="260"/>
                    </a:cxn>
                    <a:cxn ang="0">
                      <a:pos x="128" y="9"/>
                    </a:cxn>
                    <a:cxn ang="0">
                      <a:pos x="496" y="0"/>
                    </a:cxn>
                  </a:cxnLst>
                  <a:rect l="0" t="0" r="0" b="0"/>
                  <a:pathLst>
                    <a:path w="496" h="260">
                      <a:moveTo>
                        <a:pt x="0" y="260"/>
                      </a:moveTo>
                      <a:lnTo>
                        <a:pt x="128" y="9"/>
                      </a:lnTo>
                      <a:cubicBezTo>
                        <a:pt x="178" y="49"/>
                        <a:pt x="310" y="49"/>
                        <a:pt x="496"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67" name="Freeform 107"/>
                <p:cNvSpPr/>
                <p:nvPr/>
              </p:nvSpPr>
              <p:spPr>
                <a:xfrm>
                  <a:off x="4035" y="1661"/>
                  <a:ext cx="948" cy="496"/>
                </a:xfrm>
                <a:custGeom>
                  <a:avLst/>
                  <a:gdLst/>
                  <a:ahLst/>
                  <a:cxnLst>
                    <a:cxn ang="0">
                      <a:pos x="0" y="0"/>
                    </a:cxn>
                    <a:cxn ang="0">
                      <a:pos x="0" y="496"/>
                    </a:cxn>
                    <a:cxn ang="0">
                      <a:pos x="829" y="496"/>
                    </a:cxn>
                    <a:cxn ang="0">
                      <a:pos x="948" y="434"/>
                    </a:cxn>
                    <a:cxn ang="0">
                      <a:pos x="948" y="0"/>
                    </a:cxn>
                    <a:cxn ang="0">
                      <a:pos x="0" y="0"/>
                    </a:cxn>
                  </a:cxnLst>
                  <a:rect l="0" t="0" r="0" b="0"/>
                  <a:pathLst>
                    <a:path w="948" h="496">
                      <a:moveTo>
                        <a:pt x="0" y="0"/>
                      </a:moveTo>
                      <a:lnTo>
                        <a:pt x="0" y="496"/>
                      </a:lnTo>
                      <a:lnTo>
                        <a:pt x="829" y="496"/>
                      </a:lnTo>
                      <a:lnTo>
                        <a:pt x="948" y="434"/>
                      </a:lnTo>
                      <a:lnTo>
                        <a:pt x="948"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68" name="Freeform 108"/>
                <p:cNvSpPr/>
                <p:nvPr/>
              </p:nvSpPr>
              <p:spPr>
                <a:xfrm>
                  <a:off x="4864" y="2095"/>
                  <a:ext cx="119" cy="62"/>
                </a:xfrm>
                <a:custGeom>
                  <a:avLst/>
                  <a:gdLst/>
                  <a:ahLst/>
                  <a:cxnLst>
                    <a:cxn ang="0">
                      <a:pos x="0" y="260"/>
                    </a:cxn>
                    <a:cxn ang="0">
                      <a:pos x="128" y="9"/>
                    </a:cxn>
                    <a:cxn ang="0">
                      <a:pos x="496" y="0"/>
                    </a:cxn>
                  </a:cxnLst>
                  <a:rect l="0" t="0" r="0" b="0"/>
                  <a:pathLst>
                    <a:path w="496" h="260">
                      <a:moveTo>
                        <a:pt x="0" y="260"/>
                      </a:moveTo>
                      <a:lnTo>
                        <a:pt x="128" y="9"/>
                      </a:lnTo>
                      <a:cubicBezTo>
                        <a:pt x="178" y="49"/>
                        <a:pt x="310" y="49"/>
                        <a:pt x="496"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69" name="Rectangle 109"/>
              <p:cNvSpPr/>
              <p:nvPr/>
            </p:nvSpPr>
            <p:spPr>
              <a:xfrm>
                <a:off x="4299" y="1807"/>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4</a:t>
                </a:r>
                <a:endParaRPr lang="en-US" altLang="zh-CN" sz="1700">
                  <a:latin typeface="Arial" panose="020B0604020202020204" pitchFamily="34" charset="0"/>
                  <a:ea typeface="宋体" panose="02010600030101010101" pitchFamily="2" charset="-122"/>
                </a:endParaRPr>
              </a:p>
            </p:txBody>
          </p:sp>
          <p:grpSp>
            <p:nvGrpSpPr>
              <p:cNvPr id="15470" name="Group 110"/>
              <p:cNvGrpSpPr/>
              <p:nvPr/>
            </p:nvGrpSpPr>
            <p:grpSpPr>
              <a:xfrm>
                <a:off x="4487" y="1705"/>
                <a:ext cx="45" cy="45"/>
                <a:chOff x="4487" y="1705"/>
                <a:chExt cx="45" cy="45"/>
              </a:xfrm>
            </p:grpSpPr>
            <p:sp>
              <p:nvSpPr>
                <p:cNvPr id="15471" name="Oval 111"/>
                <p:cNvSpPr/>
                <p:nvPr/>
              </p:nvSpPr>
              <p:spPr>
                <a:xfrm>
                  <a:off x="4487" y="1705"/>
                  <a:ext cx="45"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72" name="Oval 112"/>
                <p:cNvSpPr/>
                <p:nvPr/>
              </p:nvSpPr>
              <p:spPr>
                <a:xfrm>
                  <a:off x="4487" y="1705"/>
                  <a:ext cx="45"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473" name="Group 113"/>
            <p:cNvGrpSpPr/>
            <p:nvPr/>
          </p:nvGrpSpPr>
          <p:grpSpPr>
            <a:xfrm>
              <a:off x="3855" y="1075"/>
              <a:ext cx="948" cy="496"/>
              <a:chOff x="3855" y="1075"/>
              <a:chExt cx="948" cy="496"/>
            </a:xfrm>
          </p:grpSpPr>
          <p:grpSp>
            <p:nvGrpSpPr>
              <p:cNvPr id="15474" name="Group 114"/>
              <p:cNvGrpSpPr/>
              <p:nvPr/>
            </p:nvGrpSpPr>
            <p:grpSpPr>
              <a:xfrm>
                <a:off x="3855" y="1075"/>
                <a:ext cx="948" cy="496"/>
                <a:chOff x="3855" y="1075"/>
                <a:chExt cx="948" cy="496"/>
              </a:xfrm>
            </p:grpSpPr>
            <p:sp>
              <p:nvSpPr>
                <p:cNvPr id="15475" name="Freeform 115"/>
                <p:cNvSpPr/>
                <p:nvPr/>
              </p:nvSpPr>
              <p:spPr>
                <a:xfrm>
                  <a:off x="3855" y="1075"/>
                  <a:ext cx="948" cy="496"/>
                </a:xfrm>
                <a:custGeom>
                  <a:avLst/>
                  <a:gdLst/>
                  <a:ahLst/>
                  <a:cxnLst>
                    <a:cxn ang="0">
                      <a:pos x="0" y="0"/>
                    </a:cxn>
                    <a:cxn ang="0">
                      <a:pos x="0" y="496"/>
                    </a:cxn>
                    <a:cxn ang="0">
                      <a:pos x="829" y="496"/>
                    </a:cxn>
                    <a:cxn ang="0">
                      <a:pos x="948" y="434"/>
                    </a:cxn>
                    <a:cxn ang="0">
                      <a:pos x="948" y="0"/>
                    </a:cxn>
                    <a:cxn ang="0">
                      <a:pos x="0" y="0"/>
                    </a:cxn>
                  </a:cxnLst>
                  <a:rect l="0" t="0" r="0" b="0"/>
                  <a:pathLst>
                    <a:path w="948" h="496">
                      <a:moveTo>
                        <a:pt x="0" y="0"/>
                      </a:moveTo>
                      <a:lnTo>
                        <a:pt x="0" y="496"/>
                      </a:lnTo>
                      <a:lnTo>
                        <a:pt x="829" y="496"/>
                      </a:lnTo>
                      <a:lnTo>
                        <a:pt x="948" y="434"/>
                      </a:lnTo>
                      <a:lnTo>
                        <a:pt x="948" y="0"/>
                      </a:lnTo>
                      <a:lnTo>
                        <a:pt x="0" y="0"/>
                      </a:lnTo>
                      <a:close/>
                    </a:path>
                  </a:pathLst>
                </a:custGeom>
                <a:solidFill>
                  <a:srgbClr val="FFFFCC"/>
                </a:solidFill>
                <a:ln w="9525">
                  <a:noFill/>
                </a:ln>
              </p:spPr>
              <p:txBody>
                <a:bodyPr/>
                <a:lstStyle/>
                <a:p>
                  <a:endParaRPr lang="zh-CN" altLang="en-US"/>
                </a:p>
              </p:txBody>
            </p:sp>
            <p:sp>
              <p:nvSpPr>
                <p:cNvPr id="15476" name="Freeform 116"/>
                <p:cNvSpPr/>
                <p:nvPr/>
              </p:nvSpPr>
              <p:spPr>
                <a:xfrm>
                  <a:off x="4684" y="1509"/>
                  <a:ext cx="119" cy="62"/>
                </a:xfrm>
                <a:custGeom>
                  <a:avLst/>
                  <a:gdLst/>
                  <a:ahLst/>
                  <a:cxnLst>
                    <a:cxn ang="0">
                      <a:pos x="0" y="260"/>
                    </a:cxn>
                    <a:cxn ang="0">
                      <a:pos x="128" y="9"/>
                    </a:cxn>
                    <a:cxn ang="0">
                      <a:pos x="496" y="0"/>
                    </a:cxn>
                  </a:cxnLst>
                  <a:rect l="0" t="0" r="0" b="0"/>
                  <a:pathLst>
                    <a:path w="496" h="260">
                      <a:moveTo>
                        <a:pt x="0" y="260"/>
                      </a:moveTo>
                      <a:lnTo>
                        <a:pt x="128" y="9"/>
                      </a:lnTo>
                      <a:cubicBezTo>
                        <a:pt x="178" y="49"/>
                        <a:pt x="310" y="49"/>
                        <a:pt x="496"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77" name="Freeform 117"/>
                <p:cNvSpPr/>
                <p:nvPr/>
              </p:nvSpPr>
              <p:spPr>
                <a:xfrm>
                  <a:off x="3855" y="1075"/>
                  <a:ext cx="948" cy="496"/>
                </a:xfrm>
                <a:custGeom>
                  <a:avLst/>
                  <a:gdLst/>
                  <a:ahLst/>
                  <a:cxnLst>
                    <a:cxn ang="0">
                      <a:pos x="0" y="0"/>
                    </a:cxn>
                    <a:cxn ang="0">
                      <a:pos x="0" y="496"/>
                    </a:cxn>
                    <a:cxn ang="0">
                      <a:pos x="829" y="496"/>
                    </a:cxn>
                    <a:cxn ang="0">
                      <a:pos x="948" y="434"/>
                    </a:cxn>
                    <a:cxn ang="0">
                      <a:pos x="948" y="0"/>
                    </a:cxn>
                    <a:cxn ang="0">
                      <a:pos x="0" y="0"/>
                    </a:cxn>
                  </a:cxnLst>
                  <a:rect l="0" t="0" r="0" b="0"/>
                  <a:pathLst>
                    <a:path w="948" h="496">
                      <a:moveTo>
                        <a:pt x="0" y="0"/>
                      </a:moveTo>
                      <a:lnTo>
                        <a:pt x="0" y="496"/>
                      </a:lnTo>
                      <a:lnTo>
                        <a:pt x="829" y="496"/>
                      </a:lnTo>
                      <a:lnTo>
                        <a:pt x="948" y="434"/>
                      </a:lnTo>
                      <a:lnTo>
                        <a:pt x="948"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78" name="Freeform 118"/>
                <p:cNvSpPr/>
                <p:nvPr/>
              </p:nvSpPr>
              <p:spPr>
                <a:xfrm>
                  <a:off x="4684" y="1509"/>
                  <a:ext cx="119" cy="62"/>
                </a:xfrm>
                <a:custGeom>
                  <a:avLst/>
                  <a:gdLst/>
                  <a:ahLst/>
                  <a:cxnLst>
                    <a:cxn ang="0">
                      <a:pos x="0" y="260"/>
                    </a:cxn>
                    <a:cxn ang="0">
                      <a:pos x="128" y="9"/>
                    </a:cxn>
                    <a:cxn ang="0">
                      <a:pos x="496" y="0"/>
                    </a:cxn>
                  </a:cxnLst>
                  <a:rect l="0" t="0" r="0" b="0"/>
                  <a:pathLst>
                    <a:path w="496" h="260">
                      <a:moveTo>
                        <a:pt x="0" y="260"/>
                      </a:moveTo>
                      <a:lnTo>
                        <a:pt x="128" y="9"/>
                      </a:lnTo>
                      <a:cubicBezTo>
                        <a:pt x="178" y="49"/>
                        <a:pt x="310" y="49"/>
                        <a:pt x="496"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79" name="Rectangle 119"/>
              <p:cNvSpPr/>
              <p:nvPr/>
            </p:nvSpPr>
            <p:spPr>
              <a:xfrm>
                <a:off x="4120" y="1221"/>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2</a:t>
                </a:r>
                <a:endParaRPr lang="en-US" altLang="zh-CN" sz="1700">
                  <a:latin typeface="Arial" panose="020B0604020202020204" pitchFamily="34" charset="0"/>
                  <a:ea typeface="宋体" panose="02010600030101010101" pitchFamily="2" charset="-122"/>
                </a:endParaRPr>
              </a:p>
            </p:txBody>
          </p:sp>
          <p:grpSp>
            <p:nvGrpSpPr>
              <p:cNvPr id="15480" name="Group 120"/>
              <p:cNvGrpSpPr/>
              <p:nvPr/>
            </p:nvGrpSpPr>
            <p:grpSpPr>
              <a:xfrm>
                <a:off x="4307" y="1120"/>
                <a:ext cx="45" cy="45"/>
                <a:chOff x="4307" y="1120"/>
                <a:chExt cx="45" cy="45"/>
              </a:xfrm>
            </p:grpSpPr>
            <p:sp>
              <p:nvSpPr>
                <p:cNvPr id="15481" name="Oval 121"/>
                <p:cNvSpPr/>
                <p:nvPr/>
              </p:nvSpPr>
              <p:spPr>
                <a:xfrm>
                  <a:off x="4307" y="1120"/>
                  <a:ext cx="45"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82" name="Oval 122"/>
                <p:cNvSpPr/>
                <p:nvPr/>
              </p:nvSpPr>
              <p:spPr>
                <a:xfrm>
                  <a:off x="4307" y="1120"/>
                  <a:ext cx="45"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483" name="Group 123"/>
            <p:cNvGrpSpPr/>
            <p:nvPr/>
          </p:nvGrpSpPr>
          <p:grpSpPr>
            <a:xfrm>
              <a:off x="1824" y="2924"/>
              <a:ext cx="947" cy="496"/>
              <a:chOff x="1824" y="2924"/>
              <a:chExt cx="947" cy="496"/>
            </a:xfrm>
          </p:grpSpPr>
          <p:grpSp>
            <p:nvGrpSpPr>
              <p:cNvPr id="15484" name="Group 124"/>
              <p:cNvGrpSpPr/>
              <p:nvPr/>
            </p:nvGrpSpPr>
            <p:grpSpPr>
              <a:xfrm>
                <a:off x="1824" y="2924"/>
                <a:ext cx="947" cy="496"/>
                <a:chOff x="1824" y="2924"/>
                <a:chExt cx="947" cy="496"/>
              </a:xfrm>
            </p:grpSpPr>
            <p:sp>
              <p:nvSpPr>
                <p:cNvPr id="15485" name="Freeform 125"/>
                <p:cNvSpPr/>
                <p:nvPr/>
              </p:nvSpPr>
              <p:spPr>
                <a:xfrm>
                  <a:off x="1824" y="292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solidFill>
                  <a:srgbClr val="FFFFCC"/>
                </a:solidFill>
                <a:ln w="9525">
                  <a:noFill/>
                </a:ln>
              </p:spPr>
              <p:txBody>
                <a:bodyPr/>
                <a:lstStyle/>
                <a:p>
                  <a:endParaRPr lang="zh-CN" altLang="en-US"/>
                </a:p>
              </p:txBody>
            </p:sp>
            <p:sp>
              <p:nvSpPr>
                <p:cNvPr id="15486" name="Freeform 126"/>
                <p:cNvSpPr/>
                <p:nvPr/>
              </p:nvSpPr>
              <p:spPr>
                <a:xfrm>
                  <a:off x="2653" y="3358"/>
                  <a:ext cx="118" cy="62"/>
                </a:xfrm>
                <a:custGeom>
                  <a:avLst/>
                  <a:gdLst/>
                  <a:ahLst/>
                  <a:cxnLst>
                    <a:cxn ang="0">
                      <a:pos x="0" y="520"/>
                    </a:cxn>
                    <a:cxn ang="0">
                      <a:pos x="257" y="18"/>
                    </a:cxn>
                    <a:cxn ang="0">
                      <a:pos x="992" y="0"/>
                    </a:cxn>
                  </a:cxnLst>
                  <a:rect l="0" t="0" r="0" b="0"/>
                  <a:pathLst>
                    <a:path w="992" h="520">
                      <a:moveTo>
                        <a:pt x="0" y="520"/>
                      </a:moveTo>
                      <a:lnTo>
                        <a:pt x="257" y="18"/>
                      </a:lnTo>
                      <a:cubicBezTo>
                        <a:pt x="356" y="97"/>
                        <a:pt x="620" y="97"/>
                        <a:pt x="992"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87" name="Freeform 127"/>
                <p:cNvSpPr/>
                <p:nvPr/>
              </p:nvSpPr>
              <p:spPr>
                <a:xfrm>
                  <a:off x="1824" y="292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88" name="Freeform 128"/>
                <p:cNvSpPr/>
                <p:nvPr/>
              </p:nvSpPr>
              <p:spPr>
                <a:xfrm>
                  <a:off x="2653" y="3358"/>
                  <a:ext cx="118" cy="62"/>
                </a:xfrm>
                <a:custGeom>
                  <a:avLst/>
                  <a:gdLst/>
                  <a:ahLst/>
                  <a:cxnLst>
                    <a:cxn ang="0">
                      <a:pos x="0" y="520"/>
                    </a:cxn>
                    <a:cxn ang="0">
                      <a:pos x="257" y="18"/>
                    </a:cxn>
                    <a:cxn ang="0">
                      <a:pos x="992" y="0"/>
                    </a:cxn>
                  </a:cxnLst>
                  <a:rect l="0" t="0" r="0" b="0"/>
                  <a:pathLst>
                    <a:path w="992" h="520">
                      <a:moveTo>
                        <a:pt x="0" y="520"/>
                      </a:moveTo>
                      <a:lnTo>
                        <a:pt x="257" y="18"/>
                      </a:lnTo>
                      <a:cubicBezTo>
                        <a:pt x="356" y="97"/>
                        <a:pt x="620" y="97"/>
                        <a:pt x="992"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89" name="Rectangle 129"/>
              <p:cNvSpPr/>
              <p:nvPr/>
            </p:nvSpPr>
            <p:spPr>
              <a:xfrm>
                <a:off x="2087" y="3069"/>
                <a:ext cx="388" cy="163"/>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3</a:t>
                </a:r>
                <a:endParaRPr lang="en-US" altLang="zh-CN" sz="1700">
                  <a:latin typeface="Arial" panose="020B0604020202020204" pitchFamily="34" charset="0"/>
                  <a:ea typeface="宋体" panose="02010600030101010101" pitchFamily="2" charset="-122"/>
                </a:endParaRPr>
              </a:p>
            </p:txBody>
          </p:sp>
          <p:grpSp>
            <p:nvGrpSpPr>
              <p:cNvPr id="15490" name="Group 130"/>
              <p:cNvGrpSpPr/>
              <p:nvPr/>
            </p:nvGrpSpPr>
            <p:grpSpPr>
              <a:xfrm>
                <a:off x="2276" y="2968"/>
                <a:ext cx="44" cy="45"/>
                <a:chOff x="2276" y="2968"/>
                <a:chExt cx="44" cy="45"/>
              </a:xfrm>
            </p:grpSpPr>
            <p:sp>
              <p:nvSpPr>
                <p:cNvPr id="15491" name="Oval 131"/>
                <p:cNvSpPr/>
                <p:nvPr/>
              </p:nvSpPr>
              <p:spPr>
                <a:xfrm>
                  <a:off x="2276" y="2968"/>
                  <a:ext cx="44"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492" name="Oval 132"/>
                <p:cNvSpPr/>
                <p:nvPr/>
              </p:nvSpPr>
              <p:spPr>
                <a:xfrm>
                  <a:off x="2276" y="2968"/>
                  <a:ext cx="44"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493" name="Group 133"/>
            <p:cNvGrpSpPr/>
            <p:nvPr/>
          </p:nvGrpSpPr>
          <p:grpSpPr>
            <a:xfrm>
              <a:off x="2320" y="2022"/>
              <a:ext cx="947" cy="496"/>
              <a:chOff x="2320" y="2022"/>
              <a:chExt cx="947" cy="496"/>
            </a:xfrm>
          </p:grpSpPr>
          <p:grpSp>
            <p:nvGrpSpPr>
              <p:cNvPr id="15494" name="Group 134"/>
              <p:cNvGrpSpPr/>
              <p:nvPr/>
            </p:nvGrpSpPr>
            <p:grpSpPr>
              <a:xfrm>
                <a:off x="2320" y="2022"/>
                <a:ext cx="947" cy="496"/>
                <a:chOff x="2320" y="2022"/>
                <a:chExt cx="947" cy="496"/>
              </a:xfrm>
            </p:grpSpPr>
            <p:sp>
              <p:nvSpPr>
                <p:cNvPr id="15495" name="Freeform 135"/>
                <p:cNvSpPr/>
                <p:nvPr/>
              </p:nvSpPr>
              <p:spPr>
                <a:xfrm>
                  <a:off x="2320" y="2022"/>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solidFill>
                  <a:srgbClr val="FFFFCC"/>
                </a:solidFill>
                <a:ln w="9525">
                  <a:noFill/>
                </a:ln>
              </p:spPr>
              <p:txBody>
                <a:bodyPr/>
                <a:lstStyle/>
                <a:p>
                  <a:endParaRPr lang="zh-CN" altLang="en-US"/>
                </a:p>
              </p:txBody>
            </p:sp>
            <p:sp>
              <p:nvSpPr>
                <p:cNvPr id="15496" name="Freeform 136"/>
                <p:cNvSpPr/>
                <p:nvPr/>
              </p:nvSpPr>
              <p:spPr>
                <a:xfrm>
                  <a:off x="3149" y="2456"/>
                  <a:ext cx="118" cy="62"/>
                </a:xfrm>
                <a:custGeom>
                  <a:avLst/>
                  <a:gdLst/>
                  <a:ahLst/>
                  <a:cxnLst>
                    <a:cxn ang="0">
                      <a:pos x="0" y="519"/>
                    </a:cxn>
                    <a:cxn ang="0">
                      <a:pos x="257" y="17"/>
                    </a:cxn>
                    <a:cxn ang="0">
                      <a:pos x="991" y="0"/>
                    </a:cxn>
                  </a:cxnLst>
                  <a:rect l="0" t="0" r="0" b="0"/>
                  <a:pathLst>
                    <a:path w="991" h="519">
                      <a:moveTo>
                        <a:pt x="0" y="519"/>
                      </a:moveTo>
                      <a:lnTo>
                        <a:pt x="257" y="17"/>
                      </a:lnTo>
                      <a:cubicBezTo>
                        <a:pt x="356" y="97"/>
                        <a:pt x="620" y="97"/>
                        <a:pt x="991"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497" name="Freeform 137"/>
                <p:cNvSpPr/>
                <p:nvPr/>
              </p:nvSpPr>
              <p:spPr>
                <a:xfrm>
                  <a:off x="2320" y="2022"/>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498" name="Freeform 138"/>
                <p:cNvSpPr/>
                <p:nvPr/>
              </p:nvSpPr>
              <p:spPr>
                <a:xfrm>
                  <a:off x="3149" y="2456"/>
                  <a:ext cx="118" cy="62"/>
                </a:xfrm>
                <a:custGeom>
                  <a:avLst/>
                  <a:gdLst/>
                  <a:ahLst/>
                  <a:cxnLst>
                    <a:cxn ang="0">
                      <a:pos x="0" y="519"/>
                    </a:cxn>
                    <a:cxn ang="0">
                      <a:pos x="257" y="17"/>
                    </a:cxn>
                    <a:cxn ang="0">
                      <a:pos x="991" y="0"/>
                    </a:cxn>
                  </a:cxnLst>
                  <a:rect l="0" t="0" r="0" b="0"/>
                  <a:pathLst>
                    <a:path w="991" h="519">
                      <a:moveTo>
                        <a:pt x="0" y="519"/>
                      </a:moveTo>
                      <a:lnTo>
                        <a:pt x="257" y="17"/>
                      </a:lnTo>
                      <a:cubicBezTo>
                        <a:pt x="356" y="97"/>
                        <a:pt x="620" y="97"/>
                        <a:pt x="991"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499" name="Rectangle 139"/>
              <p:cNvSpPr/>
              <p:nvPr/>
            </p:nvSpPr>
            <p:spPr>
              <a:xfrm>
                <a:off x="2584" y="2168"/>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8</a:t>
                </a:r>
                <a:endParaRPr lang="en-US" altLang="zh-CN" sz="1700">
                  <a:latin typeface="Arial" panose="020B0604020202020204" pitchFamily="34" charset="0"/>
                  <a:ea typeface="宋体" panose="02010600030101010101" pitchFamily="2" charset="-122"/>
                </a:endParaRPr>
              </a:p>
            </p:txBody>
          </p:sp>
          <p:grpSp>
            <p:nvGrpSpPr>
              <p:cNvPr id="15500" name="Group 140"/>
              <p:cNvGrpSpPr/>
              <p:nvPr/>
            </p:nvGrpSpPr>
            <p:grpSpPr>
              <a:xfrm>
                <a:off x="2772" y="2066"/>
                <a:ext cx="45" cy="45"/>
                <a:chOff x="2772" y="2066"/>
                <a:chExt cx="45" cy="45"/>
              </a:xfrm>
            </p:grpSpPr>
            <p:sp>
              <p:nvSpPr>
                <p:cNvPr id="15501" name="Oval 141"/>
                <p:cNvSpPr/>
                <p:nvPr/>
              </p:nvSpPr>
              <p:spPr>
                <a:xfrm>
                  <a:off x="2772" y="2066"/>
                  <a:ext cx="45"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502" name="Oval 142"/>
                <p:cNvSpPr/>
                <p:nvPr/>
              </p:nvSpPr>
              <p:spPr>
                <a:xfrm>
                  <a:off x="2772" y="2066"/>
                  <a:ext cx="45"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503" name="Group 143"/>
            <p:cNvGrpSpPr/>
            <p:nvPr/>
          </p:nvGrpSpPr>
          <p:grpSpPr>
            <a:xfrm>
              <a:off x="4080" y="3014"/>
              <a:ext cx="947" cy="496"/>
              <a:chOff x="4080" y="3014"/>
              <a:chExt cx="947" cy="496"/>
            </a:xfrm>
          </p:grpSpPr>
          <p:grpSp>
            <p:nvGrpSpPr>
              <p:cNvPr id="15504" name="Group 144"/>
              <p:cNvGrpSpPr/>
              <p:nvPr/>
            </p:nvGrpSpPr>
            <p:grpSpPr>
              <a:xfrm>
                <a:off x="4080" y="3014"/>
                <a:ext cx="947" cy="496"/>
                <a:chOff x="4080" y="3014"/>
                <a:chExt cx="947" cy="496"/>
              </a:xfrm>
            </p:grpSpPr>
            <p:sp>
              <p:nvSpPr>
                <p:cNvPr id="15505" name="Freeform 145"/>
                <p:cNvSpPr/>
                <p:nvPr/>
              </p:nvSpPr>
              <p:spPr>
                <a:xfrm>
                  <a:off x="4080" y="301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solidFill>
                  <a:srgbClr val="FFFFCC"/>
                </a:solidFill>
                <a:ln w="9525">
                  <a:noFill/>
                </a:ln>
              </p:spPr>
              <p:txBody>
                <a:bodyPr/>
                <a:lstStyle/>
                <a:p>
                  <a:endParaRPr lang="zh-CN" altLang="en-US"/>
                </a:p>
              </p:txBody>
            </p:sp>
            <p:sp>
              <p:nvSpPr>
                <p:cNvPr id="15506" name="Freeform 146"/>
                <p:cNvSpPr/>
                <p:nvPr/>
              </p:nvSpPr>
              <p:spPr>
                <a:xfrm>
                  <a:off x="4909" y="3448"/>
                  <a:ext cx="118" cy="62"/>
                </a:xfrm>
                <a:custGeom>
                  <a:avLst/>
                  <a:gdLst/>
                  <a:ahLst/>
                  <a:cxnLst>
                    <a:cxn ang="0">
                      <a:pos x="0" y="260"/>
                    </a:cxn>
                    <a:cxn ang="0">
                      <a:pos x="129" y="9"/>
                    </a:cxn>
                    <a:cxn ang="0">
                      <a:pos x="496" y="0"/>
                    </a:cxn>
                  </a:cxnLst>
                  <a:rect l="0" t="0" r="0" b="0"/>
                  <a:pathLst>
                    <a:path w="496" h="260">
                      <a:moveTo>
                        <a:pt x="0" y="260"/>
                      </a:moveTo>
                      <a:lnTo>
                        <a:pt x="129" y="9"/>
                      </a:lnTo>
                      <a:cubicBezTo>
                        <a:pt x="178" y="49"/>
                        <a:pt x="310" y="49"/>
                        <a:pt x="496"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507" name="Freeform 147"/>
                <p:cNvSpPr/>
                <p:nvPr/>
              </p:nvSpPr>
              <p:spPr>
                <a:xfrm>
                  <a:off x="4080" y="301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508" name="Freeform 148"/>
                <p:cNvSpPr/>
                <p:nvPr/>
              </p:nvSpPr>
              <p:spPr>
                <a:xfrm>
                  <a:off x="4909" y="3448"/>
                  <a:ext cx="118" cy="62"/>
                </a:xfrm>
                <a:custGeom>
                  <a:avLst/>
                  <a:gdLst/>
                  <a:ahLst/>
                  <a:cxnLst>
                    <a:cxn ang="0">
                      <a:pos x="0" y="260"/>
                    </a:cxn>
                    <a:cxn ang="0">
                      <a:pos x="129" y="9"/>
                    </a:cxn>
                    <a:cxn ang="0">
                      <a:pos x="496" y="0"/>
                    </a:cxn>
                  </a:cxnLst>
                  <a:rect l="0" t="0" r="0" b="0"/>
                  <a:pathLst>
                    <a:path w="496" h="260">
                      <a:moveTo>
                        <a:pt x="0" y="260"/>
                      </a:moveTo>
                      <a:lnTo>
                        <a:pt x="129" y="9"/>
                      </a:lnTo>
                      <a:cubicBezTo>
                        <a:pt x="178" y="49"/>
                        <a:pt x="310" y="49"/>
                        <a:pt x="496"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509" name="Rectangle 149"/>
              <p:cNvSpPr/>
              <p:nvPr/>
            </p:nvSpPr>
            <p:spPr>
              <a:xfrm>
                <a:off x="4343" y="3159"/>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7</a:t>
                </a:r>
                <a:endParaRPr lang="en-US" altLang="zh-CN" sz="1700">
                  <a:latin typeface="Arial" panose="020B0604020202020204" pitchFamily="34" charset="0"/>
                  <a:ea typeface="宋体" panose="02010600030101010101" pitchFamily="2" charset="-122"/>
                </a:endParaRPr>
              </a:p>
            </p:txBody>
          </p:sp>
          <p:grpSp>
            <p:nvGrpSpPr>
              <p:cNvPr id="15510" name="Group 150"/>
              <p:cNvGrpSpPr/>
              <p:nvPr/>
            </p:nvGrpSpPr>
            <p:grpSpPr>
              <a:xfrm>
                <a:off x="4532" y="3059"/>
                <a:ext cx="45" cy="45"/>
                <a:chOff x="4532" y="3059"/>
                <a:chExt cx="45" cy="45"/>
              </a:xfrm>
            </p:grpSpPr>
            <p:sp>
              <p:nvSpPr>
                <p:cNvPr id="15511" name="Oval 151"/>
                <p:cNvSpPr/>
                <p:nvPr/>
              </p:nvSpPr>
              <p:spPr>
                <a:xfrm>
                  <a:off x="4532" y="3059"/>
                  <a:ext cx="45" cy="45"/>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512" name="Oval 152"/>
                <p:cNvSpPr/>
                <p:nvPr/>
              </p:nvSpPr>
              <p:spPr>
                <a:xfrm>
                  <a:off x="4532" y="3059"/>
                  <a:ext cx="45" cy="45"/>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nvGrpSpPr>
            <p:cNvPr id="15513" name="Group 153"/>
            <p:cNvGrpSpPr/>
            <p:nvPr/>
          </p:nvGrpSpPr>
          <p:grpSpPr>
            <a:xfrm>
              <a:off x="1238" y="894"/>
              <a:ext cx="947" cy="496"/>
              <a:chOff x="1238" y="894"/>
              <a:chExt cx="947" cy="496"/>
            </a:xfrm>
          </p:grpSpPr>
          <p:grpSp>
            <p:nvGrpSpPr>
              <p:cNvPr id="15514" name="Group 154"/>
              <p:cNvGrpSpPr/>
              <p:nvPr/>
            </p:nvGrpSpPr>
            <p:grpSpPr>
              <a:xfrm>
                <a:off x="1238" y="894"/>
                <a:ext cx="947" cy="496"/>
                <a:chOff x="1238" y="894"/>
                <a:chExt cx="947" cy="496"/>
              </a:xfrm>
            </p:grpSpPr>
            <p:sp>
              <p:nvSpPr>
                <p:cNvPr id="15515" name="Freeform 155"/>
                <p:cNvSpPr/>
                <p:nvPr/>
              </p:nvSpPr>
              <p:spPr>
                <a:xfrm>
                  <a:off x="1238" y="89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solidFill>
                  <a:srgbClr val="FFFFCC"/>
                </a:solidFill>
                <a:ln w="9525">
                  <a:noFill/>
                </a:ln>
              </p:spPr>
              <p:txBody>
                <a:bodyPr/>
                <a:lstStyle/>
                <a:p>
                  <a:endParaRPr lang="zh-CN" altLang="en-US"/>
                </a:p>
              </p:txBody>
            </p:sp>
            <p:sp>
              <p:nvSpPr>
                <p:cNvPr id="15516" name="Freeform 156"/>
                <p:cNvSpPr/>
                <p:nvPr/>
              </p:nvSpPr>
              <p:spPr>
                <a:xfrm>
                  <a:off x="2067" y="1328"/>
                  <a:ext cx="118" cy="62"/>
                </a:xfrm>
                <a:custGeom>
                  <a:avLst/>
                  <a:gdLst/>
                  <a:ahLst/>
                  <a:cxnLst>
                    <a:cxn ang="0">
                      <a:pos x="0" y="519"/>
                    </a:cxn>
                    <a:cxn ang="0">
                      <a:pos x="257" y="17"/>
                    </a:cxn>
                    <a:cxn ang="0">
                      <a:pos x="992" y="0"/>
                    </a:cxn>
                  </a:cxnLst>
                  <a:rect l="0" t="0" r="0" b="0"/>
                  <a:pathLst>
                    <a:path w="992" h="519">
                      <a:moveTo>
                        <a:pt x="0" y="519"/>
                      </a:moveTo>
                      <a:lnTo>
                        <a:pt x="257" y="17"/>
                      </a:lnTo>
                      <a:cubicBezTo>
                        <a:pt x="356" y="97"/>
                        <a:pt x="620" y="97"/>
                        <a:pt x="992" y="0"/>
                      </a:cubicBezTo>
                    </a:path>
                  </a:pathLst>
                </a:custGeom>
                <a:solidFill>
                  <a:srgbClr val="CDCDA4"/>
                </a:solidFill>
                <a:ln w="0" cap="flat" cmpd="sng">
                  <a:solidFill>
                    <a:srgbClr val="000000"/>
                  </a:solidFill>
                  <a:prstDash val="solid"/>
                  <a:round/>
                  <a:headEnd type="none" w="med" len="med"/>
                  <a:tailEnd type="none" w="med" len="med"/>
                </a:ln>
              </p:spPr>
              <p:txBody>
                <a:bodyPr/>
                <a:lstStyle/>
                <a:p>
                  <a:endParaRPr lang="zh-CN" altLang="en-US"/>
                </a:p>
              </p:txBody>
            </p:sp>
            <p:sp>
              <p:nvSpPr>
                <p:cNvPr id="15517" name="Freeform 157"/>
                <p:cNvSpPr/>
                <p:nvPr/>
              </p:nvSpPr>
              <p:spPr>
                <a:xfrm>
                  <a:off x="1238" y="894"/>
                  <a:ext cx="947" cy="496"/>
                </a:xfrm>
                <a:custGeom>
                  <a:avLst/>
                  <a:gdLst/>
                  <a:ahLst/>
                  <a:cxnLst>
                    <a:cxn ang="0">
                      <a:pos x="0" y="0"/>
                    </a:cxn>
                    <a:cxn ang="0">
                      <a:pos x="0" y="496"/>
                    </a:cxn>
                    <a:cxn ang="0">
                      <a:pos x="829" y="496"/>
                    </a:cxn>
                    <a:cxn ang="0">
                      <a:pos x="947" y="434"/>
                    </a:cxn>
                    <a:cxn ang="0">
                      <a:pos x="947" y="0"/>
                    </a:cxn>
                    <a:cxn ang="0">
                      <a:pos x="0" y="0"/>
                    </a:cxn>
                  </a:cxnLst>
                  <a:rect l="0" t="0" r="0" b="0"/>
                  <a:pathLst>
                    <a:path w="947" h="496">
                      <a:moveTo>
                        <a:pt x="0" y="0"/>
                      </a:moveTo>
                      <a:lnTo>
                        <a:pt x="0" y="496"/>
                      </a:lnTo>
                      <a:lnTo>
                        <a:pt x="829" y="496"/>
                      </a:lnTo>
                      <a:lnTo>
                        <a:pt x="947" y="434"/>
                      </a:lnTo>
                      <a:lnTo>
                        <a:pt x="947" y="0"/>
                      </a:lnTo>
                      <a:lnTo>
                        <a:pt x="0" y="0"/>
                      </a:lnTo>
                      <a:close/>
                    </a:path>
                  </a:pathLst>
                </a:custGeom>
                <a:noFill/>
                <a:ln w="9525" cap="rnd" cmpd="sng">
                  <a:solidFill>
                    <a:srgbClr val="000000"/>
                  </a:solidFill>
                  <a:prstDash val="solid"/>
                  <a:round/>
                  <a:headEnd type="none" w="med" len="med"/>
                  <a:tailEnd type="none" w="med" len="med"/>
                </a:ln>
              </p:spPr>
              <p:txBody>
                <a:bodyPr/>
                <a:lstStyle/>
                <a:p>
                  <a:endParaRPr lang="zh-CN" altLang="en-US"/>
                </a:p>
              </p:txBody>
            </p:sp>
            <p:sp>
              <p:nvSpPr>
                <p:cNvPr id="15518" name="Freeform 158"/>
                <p:cNvSpPr/>
                <p:nvPr/>
              </p:nvSpPr>
              <p:spPr>
                <a:xfrm>
                  <a:off x="2067" y="1328"/>
                  <a:ext cx="118" cy="62"/>
                </a:xfrm>
                <a:custGeom>
                  <a:avLst/>
                  <a:gdLst/>
                  <a:ahLst/>
                  <a:cxnLst>
                    <a:cxn ang="0">
                      <a:pos x="0" y="519"/>
                    </a:cxn>
                    <a:cxn ang="0">
                      <a:pos x="257" y="17"/>
                    </a:cxn>
                    <a:cxn ang="0">
                      <a:pos x="992" y="0"/>
                    </a:cxn>
                  </a:cxnLst>
                  <a:rect l="0" t="0" r="0" b="0"/>
                  <a:pathLst>
                    <a:path w="992" h="519">
                      <a:moveTo>
                        <a:pt x="0" y="519"/>
                      </a:moveTo>
                      <a:lnTo>
                        <a:pt x="257" y="17"/>
                      </a:lnTo>
                      <a:cubicBezTo>
                        <a:pt x="356" y="97"/>
                        <a:pt x="620" y="97"/>
                        <a:pt x="992" y="0"/>
                      </a:cubicBezTo>
                    </a:path>
                  </a:pathLst>
                </a:custGeom>
                <a:noFill/>
                <a:ln w="9525" cap="rnd" cmpd="sng">
                  <a:solidFill>
                    <a:srgbClr val="000000"/>
                  </a:solidFill>
                  <a:prstDash val="solid"/>
                  <a:round/>
                  <a:headEnd type="none" w="med" len="med"/>
                  <a:tailEnd type="none" w="med" len="med"/>
                </a:ln>
              </p:spPr>
              <p:txBody>
                <a:bodyPr/>
                <a:lstStyle/>
                <a:p>
                  <a:endParaRPr lang="zh-CN" altLang="en-US"/>
                </a:p>
              </p:txBody>
            </p:sp>
          </p:grpSp>
          <p:sp>
            <p:nvSpPr>
              <p:cNvPr id="15519" name="Rectangle 159"/>
              <p:cNvSpPr/>
              <p:nvPr/>
            </p:nvSpPr>
            <p:spPr>
              <a:xfrm>
                <a:off x="1501" y="1040"/>
                <a:ext cx="388" cy="162"/>
              </a:xfrm>
              <a:prstGeom prst="rect">
                <a:avLst/>
              </a:prstGeom>
              <a:noFill/>
              <a:ln w="9525">
                <a:noFill/>
              </a:ln>
            </p:spPr>
            <p:txBody>
              <a:bodyPr wrap="none" lIns="0" tIns="0" rIns="0" bIns="0" anchor="t">
                <a:spAutoFit/>
              </a:bodyPr>
              <a:lstStyle/>
              <a:p>
                <a:pPr defTabSz="841375"/>
                <a:r>
                  <a:rPr lang="zh-CN" altLang="en-US" sz="1700" b="1" dirty="0">
                    <a:solidFill>
                      <a:srgbClr val="000000"/>
                    </a:solidFill>
                    <a:latin typeface="Arial" panose="020B0604020202020204" pitchFamily="34" charset="0"/>
                    <a:ea typeface="宋体" panose="02010600030101010101" pitchFamily="2" charset="-122"/>
                  </a:rPr>
                  <a:t>风险 </a:t>
                </a:r>
                <a:r>
                  <a:rPr lang="en-US" altLang="zh-CN" sz="1700" b="1">
                    <a:solidFill>
                      <a:srgbClr val="000000"/>
                    </a:solidFill>
                    <a:latin typeface="Arial" panose="020B0604020202020204" pitchFamily="34" charset="0"/>
                    <a:ea typeface="宋体" panose="02010600030101010101" pitchFamily="2" charset="-122"/>
                  </a:rPr>
                  <a:t>6</a:t>
                </a:r>
                <a:endParaRPr lang="en-US" altLang="zh-CN" sz="1700">
                  <a:latin typeface="Arial" panose="020B0604020202020204" pitchFamily="34" charset="0"/>
                  <a:ea typeface="宋体" panose="02010600030101010101" pitchFamily="2" charset="-122"/>
                </a:endParaRPr>
              </a:p>
            </p:txBody>
          </p:sp>
          <p:grpSp>
            <p:nvGrpSpPr>
              <p:cNvPr id="15520" name="Group 160"/>
              <p:cNvGrpSpPr/>
              <p:nvPr/>
            </p:nvGrpSpPr>
            <p:grpSpPr>
              <a:xfrm>
                <a:off x="1690" y="939"/>
                <a:ext cx="45" cy="44"/>
                <a:chOff x="1690" y="939"/>
                <a:chExt cx="45" cy="44"/>
              </a:xfrm>
            </p:grpSpPr>
            <p:sp>
              <p:nvSpPr>
                <p:cNvPr id="15521" name="Oval 161"/>
                <p:cNvSpPr/>
                <p:nvPr/>
              </p:nvSpPr>
              <p:spPr>
                <a:xfrm>
                  <a:off x="1690" y="939"/>
                  <a:ext cx="45" cy="44"/>
                </a:xfrm>
                <a:prstGeom prst="ellipse">
                  <a:avLst/>
                </a:prstGeom>
                <a:solidFill>
                  <a:srgbClr val="FF0000"/>
                </a:solidFill>
                <a:ln w="0" cap="flat"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sp>
              <p:nvSpPr>
                <p:cNvPr id="15522" name="Oval 162"/>
                <p:cNvSpPr/>
                <p:nvPr/>
              </p:nvSpPr>
              <p:spPr>
                <a:xfrm>
                  <a:off x="1690" y="939"/>
                  <a:ext cx="45" cy="44"/>
                </a:xfrm>
                <a:prstGeom prst="ellipse">
                  <a:avLst/>
                </a:prstGeom>
                <a:noFill/>
                <a:ln w="9525" cap="rnd" cmpd="sng">
                  <a:solidFill>
                    <a:srgbClr val="000000"/>
                  </a:solidFill>
                  <a:prstDash val="solid"/>
                  <a:round/>
                  <a:headEnd type="none" w="med" len="med"/>
                  <a:tailEnd type="none" w="med" len="med"/>
                </a:ln>
              </p:spPr>
              <p:txBody>
                <a:bodyPr anchor="t"/>
                <a:lstStyle/>
                <a:p>
                  <a:pPr algn="ctr"/>
                  <a:endParaRPr lang="zh-CN" altLang="en-US" dirty="0">
                    <a:latin typeface="Arial" panose="020B0604020202020204" pitchFamily="34" charset="0"/>
                    <a:ea typeface="宋体" panose="02010600030101010101" pitchFamily="2" charset="-122"/>
                  </a:endParaRPr>
                </a:p>
              </p:txBody>
            </p:sp>
          </p:grpSp>
        </p:grpSp>
      </p:grpSp>
      <p:sp>
        <p:nvSpPr>
          <p:cNvPr id="15523" name="Text Box 163"/>
          <p:cNvSpPr txBox="1"/>
          <p:nvPr/>
        </p:nvSpPr>
        <p:spPr>
          <a:xfrm>
            <a:off x="2425065" y="313690"/>
            <a:ext cx="4265613" cy="637540"/>
          </a:xfrm>
          <a:prstGeom prst="rect">
            <a:avLst/>
          </a:prstGeom>
          <a:noFill/>
          <a:ln w="9525">
            <a:noFill/>
          </a:ln>
        </p:spPr>
        <p:txBody>
          <a:bodyPr lIns="84127" tIns="42064" rIns="84127" bIns="42064" anchor="t">
            <a:spAutoFit/>
          </a:bodyPr>
          <a:lstStyle/>
          <a:p>
            <a:pPr algn="ctr" defTabSz="841375"/>
            <a:r>
              <a:rPr lang="zh-CN" altLang="en-US" sz="3600" b="1" dirty="0">
                <a:solidFill>
                  <a:srgbClr val="080808"/>
                </a:solidFill>
                <a:latin typeface="Arial" panose="020B0604020202020204" pitchFamily="34" charset="0"/>
                <a:ea typeface="黑体" panose="02010600030101010101" pitchFamily="2" charset="-122"/>
              </a:rPr>
              <a:t>风险评估示例</a:t>
            </a:r>
            <a:endParaRPr lang="en-US" altLang="zh-CN" sz="3600" b="1" dirty="0">
              <a:solidFill>
                <a:srgbClr val="080808"/>
              </a:solidFill>
              <a:latin typeface="Arial" panose="020B0604020202020204" pitchFamily="34" charset="0"/>
              <a:ea typeface="黑体" panose="02010600030101010101" pitchFamily="2" charset="-122"/>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3"/>
          <p:cNvSpPr txBox="1"/>
          <p:nvPr/>
        </p:nvSpPr>
        <p:spPr>
          <a:xfrm>
            <a:off x="1097280" y="375603"/>
            <a:ext cx="6480175" cy="637540"/>
          </a:xfrm>
          <a:prstGeom prst="rect">
            <a:avLst/>
          </a:prstGeom>
          <a:noFill/>
          <a:ln w="9525">
            <a:noFill/>
          </a:ln>
        </p:spPr>
        <p:txBody>
          <a:bodyPr lIns="84127" tIns="42064" rIns="84127" bIns="42064" anchor="t">
            <a:spAutoFit/>
          </a:bodyPr>
          <a:lstStyle/>
          <a:p>
            <a:pPr algn="ctr" defTabSz="841375"/>
            <a:r>
              <a:rPr lang="zh-CN" altLang="en-US" sz="3600" b="1" dirty="0">
                <a:solidFill>
                  <a:srgbClr val="FF0000"/>
                </a:solidFill>
                <a:latin typeface="Arial" panose="020B0604020202020204" pitchFamily="34" charset="0"/>
                <a:ea typeface="黑体" panose="02010600030101010101" pitchFamily="2" charset="-122"/>
              </a:rPr>
              <a:t>风险应对策略</a:t>
            </a:r>
          </a:p>
        </p:txBody>
      </p:sp>
      <p:graphicFrame>
        <p:nvGraphicFramePr>
          <p:cNvPr id="1273890" name="Group 34"/>
          <p:cNvGraphicFramePr>
            <a:graphicFrameLocks noGrp="1"/>
          </p:cNvGraphicFramePr>
          <p:nvPr>
            <p:ph idx="1"/>
          </p:nvPr>
        </p:nvGraphicFramePr>
        <p:xfrm>
          <a:off x="504825" y="1320800"/>
          <a:ext cx="8126413" cy="4613275"/>
        </p:xfrm>
        <a:graphic>
          <a:graphicData uri="http://schemas.openxmlformats.org/drawingml/2006/table">
            <a:tbl>
              <a:tblPr/>
              <a:tblGrid>
                <a:gridCol w="595313">
                  <a:extLst>
                    <a:ext uri="{9D8B030D-6E8A-4147-A177-3AD203B41FA5}">
                      <a16:colId xmlns:a16="http://schemas.microsoft.com/office/drawing/2014/main" val="20000"/>
                    </a:ext>
                  </a:extLst>
                </a:gridCol>
                <a:gridCol w="520700">
                  <a:extLst>
                    <a:ext uri="{9D8B030D-6E8A-4147-A177-3AD203B41FA5}">
                      <a16:colId xmlns:a16="http://schemas.microsoft.com/office/drawing/2014/main" val="20001"/>
                    </a:ext>
                  </a:extLst>
                </a:gridCol>
                <a:gridCol w="3790950">
                  <a:extLst>
                    <a:ext uri="{9D8B030D-6E8A-4147-A177-3AD203B41FA5}">
                      <a16:colId xmlns:a16="http://schemas.microsoft.com/office/drawing/2014/main" val="20002"/>
                    </a:ext>
                  </a:extLst>
                </a:gridCol>
                <a:gridCol w="3219450">
                  <a:extLst>
                    <a:ext uri="{9D8B030D-6E8A-4147-A177-3AD203B41FA5}">
                      <a16:colId xmlns:a16="http://schemas.microsoft.com/office/drawing/2014/main" val="20003"/>
                    </a:ext>
                  </a:extLst>
                </a:gridCol>
              </a:tblGrid>
              <a:tr h="1857375">
                <a:tc rowSpan="2">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可</a:t>
                      </a:r>
                      <a:endParaRPr kumimoji="0" lang="zh-CN" altLang="en-GB" sz="2200" b="1" i="0" u="none" strike="noStrike" cap="none" normalizeH="0" baseline="0" smtClean="0">
                        <a:ln>
                          <a:noFill/>
                        </a:ln>
                        <a:solidFill>
                          <a:schemeClr val="tx1"/>
                        </a:solidFill>
                        <a:effectLst/>
                        <a:latin typeface="Times New Roman" panose="02020603050405020304" pitchFamily="18"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能</a:t>
                      </a:r>
                      <a:endParaRPr kumimoji="0" lang="zh-CN" altLang="en-GB" sz="2200" b="1" i="0" u="none" strike="noStrike" cap="none" normalizeH="0" baseline="0" smtClean="0">
                        <a:ln>
                          <a:noFill/>
                        </a:ln>
                        <a:solidFill>
                          <a:schemeClr val="tx1"/>
                        </a:solidFill>
                        <a:effectLst/>
                        <a:latin typeface="Times New Roman" panose="02020603050405020304" pitchFamily="18"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性</a:t>
                      </a:r>
                      <a:endParaRPr kumimoji="0" lang="zh-CN" altLang="en-GB"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33705" marR="0" lvl="0" indent="-433705" algn="l"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l"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高</a:t>
                      </a:r>
                      <a:endParaRPr kumimoji="0" lang="zh-CN" altLang="en-GB" sz="2200" b="1" i="0" u="none" strike="noStrike" cap="none" normalizeH="0" baseline="0" smtClean="0">
                        <a:ln>
                          <a:noFill/>
                        </a:ln>
                        <a:solidFill>
                          <a:schemeClr val="tx1"/>
                        </a:solidFill>
                        <a:effectLst/>
                        <a:latin typeface="Times New Roman" panose="02020603050405020304" pitchFamily="18" charset="0"/>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减少</a:t>
                      </a: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en-GB" altLang="zh-CN"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8E8C2"/>
                    </a:solidFill>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800" b="1" i="0" u="none" strike="noStrike" cap="none" normalizeH="0" baseline="0" smtClean="0">
                          <a:ln>
                            <a:noFill/>
                          </a:ln>
                          <a:solidFill>
                            <a:srgbClr val="FFFF00"/>
                          </a:solidFill>
                          <a:effectLst/>
                          <a:latin typeface="Trebuchet MS" panose="020B0603020202020204" pitchFamily="34" charset="0"/>
                          <a:ea typeface="黑体" panose="02010600030101010101" pitchFamily="2" charset="-122"/>
                          <a:cs typeface="Times New Roman" panose="02020603050405020304" pitchFamily="18" charset="0"/>
                        </a:rPr>
                        <a:t>避免</a:t>
                      </a:r>
                      <a:endParaRPr kumimoji="0" lang="en-GB" altLang="zh-CN" sz="2800" b="1" i="0" u="none" strike="noStrike" cap="none" normalizeH="0" baseline="0" smtClean="0">
                        <a:ln>
                          <a:noFill/>
                        </a:ln>
                        <a:solidFill>
                          <a:srgbClr val="FFFF00"/>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0"/>
                  </a:ext>
                </a:extLst>
              </a:tr>
              <a:tr h="1784350">
                <a:tc vMerge="1">
                  <a:txBody>
                    <a:bodyPr/>
                    <a:lstStyle/>
                    <a:p>
                      <a:endParaRPr lang="zh-CN"/>
                    </a:p>
                  </a:txBody>
                  <a:tcPr/>
                </a:tc>
                <a:tc>
                  <a:txBody>
                    <a:bodyPr/>
                    <a:lstStyle/>
                    <a:p>
                      <a:pPr marL="433705" marR="0" lvl="0" indent="-433705" algn="l"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l"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低</a:t>
                      </a:r>
                      <a:endParaRPr kumimoji="0" lang="zh-CN" altLang="en-GB" sz="2200" b="1" i="0" u="none" strike="noStrike" cap="none" normalizeH="0" baseline="0" smtClean="0">
                        <a:ln>
                          <a:noFill/>
                        </a:ln>
                        <a:solidFill>
                          <a:schemeClr val="tx1"/>
                        </a:solidFill>
                        <a:effectLst/>
                        <a:latin typeface="Times New Roman" panose="02020603050405020304" pitchFamily="18" charset="0"/>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接受</a:t>
                      </a:r>
                      <a:endParaRPr kumimoji="0" lang="en-GB" altLang="zh-CN"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endPar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endParaRPr>
                    </a:p>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转移</a:t>
                      </a:r>
                      <a:endParaRPr kumimoji="0" lang="en-GB" altLang="zh-CN"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8E8C2"/>
                    </a:solidFill>
                  </a:tcPr>
                </a:tc>
                <a:extLst>
                  <a:ext uri="{0D108BD9-81ED-4DB2-BD59-A6C34878D82A}">
                    <a16:rowId xmlns:a16="http://schemas.microsoft.com/office/drawing/2014/main" val="10001"/>
                  </a:ext>
                </a:extLst>
              </a:tr>
              <a:tr h="481013">
                <a:tc rowSpan="2" gridSpan="2">
                  <a:txBody>
                    <a:bodyPr/>
                    <a:lstStyle/>
                    <a:p>
                      <a:pPr marL="0" marR="0" lvl="0" indent="0" algn="l" defTabSz="841375" rtl="0" eaLnBrk="1" fontAlgn="base" latinLnBrk="0" hangingPunct="1">
                        <a:lnSpc>
                          <a:spcPct val="120000"/>
                        </a:lnSpc>
                        <a:spcBef>
                          <a:spcPct val="55000"/>
                        </a:spcBef>
                        <a:spcAft>
                          <a:spcPct val="0"/>
                        </a:spcAft>
                        <a:buClr>
                          <a:schemeClr val="bg2"/>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华文楷体" pitchFamily="2" charset="-122"/>
                        <a:ea typeface="黑体" panose="02010600030101010101" pitchFamily="2" charset="-122"/>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hMerge="1">
                  <a:txBody>
                    <a:bodyPr/>
                    <a:lstStyle/>
                    <a:p>
                      <a:endParaRPr lang="zh-CN"/>
                    </a:p>
                  </a:txBody>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低</a:t>
                      </a:r>
                      <a:endParaRPr kumimoji="0" lang="zh-CN" altLang="en-GB"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GB"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高</a:t>
                      </a:r>
                      <a:endParaRPr kumimoji="0" lang="zh-CN" altLang="en-GB"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81013">
                <a:tc gridSpan="2" vMerge="1">
                  <a:txBody>
                    <a:bodyPr/>
                    <a:lstStyle/>
                    <a:p>
                      <a:endParaRPr lang="zh-CN"/>
                    </a:p>
                  </a:txBody>
                  <a:tcPr/>
                </a:tc>
                <a:tc hMerge="1" vMerge="1">
                  <a:txBody>
                    <a:bodyPr/>
                    <a:lstStyle/>
                    <a:p>
                      <a:endParaRPr lang="zh-CN"/>
                    </a:p>
                  </a:txBody>
                  <a:tcPr/>
                </a:tc>
                <a:tc gridSpan="2">
                  <a:txBody>
                    <a:bodyPr/>
                    <a:lstStyle/>
                    <a:p>
                      <a:pPr marL="433705" marR="0" lvl="0" indent="-433705" algn="ctr" defTabSz="841375" rtl="0" eaLnBrk="1" fontAlgn="base" latinLnBrk="0" hangingPunct="1">
                        <a:lnSpc>
                          <a:spcPct val="120000"/>
                        </a:lnSpc>
                        <a:spcBef>
                          <a:spcPct val="0"/>
                        </a:spcBef>
                        <a:spcAft>
                          <a:spcPct val="0"/>
                        </a:spcAft>
                        <a:buClr>
                          <a:schemeClr val="bg2"/>
                        </a:buClr>
                        <a:buSzTx/>
                        <a:buFont typeface="Wingdings" panose="05000000000000000000" pitchFamily="2" charset="2"/>
                        <a:buNone/>
                      </a:pPr>
                      <a:r>
                        <a:rPr kumimoji="0" lang="zh-CN" altLang="en-US" sz="2200" b="1" i="0" u="none" strike="noStrike" cap="none" normalizeH="0" baseline="0" smtClean="0">
                          <a:ln>
                            <a:noFill/>
                          </a:ln>
                          <a:solidFill>
                            <a:schemeClr val="tx1"/>
                          </a:solidFill>
                          <a:effectLst/>
                          <a:latin typeface="Trebuchet MS" panose="020B0603020202020204" pitchFamily="34" charset="0"/>
                          <a:ea typeface="黑体" panose="02010600030101010101" pitchFamily="2" charset="-122"/>
                          <a:cs typeface="Times New Roman" panose="02020603050405020304" pitchFamily="18" charset="0"/>
                        </a:rPr>
                        <a:t>影响</a:t>
                      </a:r>
                      <a:endParaRPr kumimoji="0" lang="zh-CN" altLang="en-US" sz="2200" b="1" i="0" u="none" strike="noStrike" cap="none" normalizeH="0" baseline="0" smtClean="0">
                        <a:ln>
                          <a:noFill/>
                        </a:ln>
                        <a:solidFill>
                          <a:schemeClr val="tx1"/>
                        </a:solidFill>
                        <a:effectLst/>
                        <a:latin typeface="华文楷体" pitchFamily="2" charset="-122"/>
                        <a:ea typeface="黑体" panose="02010600030101010101" pitchFamily="2" charset="-122"/>
                        <a:cs typeface="Times New Roman" panose="02020603050405020304" pitchFamily="18" charset="0"/>
                      </a:endParaRPr>
                    </a:p>
                  </a:txBody>
                  <a:tcPr marL="84127" marR="84127" marT="42064" marB="4206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p>
                  </a:txBody>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3.建立风险评估机制</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83</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67363" name="Rectangle 3"/>
          <p:cNvSpPr>
            <a:spLocks noGrp="1" noChangeArrowheads="1"/>
          </p:cNvSpPr>
          <p:nvPr/>
        </p:nvSpPr>
        <p:spPr>
          <a:xfrm>
            <a:off x="250825" y="1052830"/>
            <a:ext cx="8576945" cy="5255895"/>
          </a:xfrm>
          <a:prstGeom prst="rect">
            <a:avLst/>
          </a:prstGeom>
          <a:noFill/>
          <a:ln w="9525">
            <a:noFill/>
          </a:ln>
        </p:spPr>
        <p:txBody>
          <a:bodyPr vert="horz" wrap="square" lIns="0" tIns="0" rIns="0" bIns="0" numCol="1" anchor="t" anchorCtr="0" compatLnSpc="1"/>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0" marR="0" lvl="0" indent="711200" algn="l" defTabSz="914400" rtl="0" eaLnBrk="1" fontAlgn="base" latinLnBrk="0" hangingPunct="1">
              <a:lnSpc>
                <a:spcPct val="105000"/>
              </a:lnSpc>
              <a:spcBef>
                <a:spcPct val="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单位应当成立风险评估工作小组，并由单位领导亲自担任组长，各单位根据实际自行确定，既可以由单位负责人担任组长，也可以由分管财务工作的领导担任组长。</a:t>
            </a:r>
            <a:r>
              <a:rPr kumimoji="0" lang="zh-CN" altLang="en-US" sz="2600" b="1" i="0" u="none" strike="noStrike" kern="0" cap="none" spc="0" normalizeH="0" baseline="0" noProof="0" smtClean="0">
                <a:ln>
                  <a:noFill/>
                </a:ln>
                <a:solidFill>
                  <a:schemeClr val="tx1">
                    <a:lumMod val="50000"/>
                  </a:schemeClr>
                </a:solidFill>
                <a:effectLst/>
                <a:uLnTx/>
                <a:uFillTx/>
                <a:latin typeface="黑体" panose="02010600030101010101" pitchFamily="2" charset="-122"/>
                <a:ea typeface="黑体" panose="02010600030101010101" pitchFamily="2" charset="-122"/>
                <a:cs typeface="+mn-cs"/>
              </a:rPr>
              <a:t> </a:t>
            </a:r>
          </a:p>
          <a:p>
            <a:pPr marL="0" marR="0" lvl="0" indent="711200" algn="l" defTabSz="914400" rtl="0" eaLnBrk="1" fontAlgn="base" latinLnBrk="0" hangingPunct="1">
              <a:lnSpc>
                <a:spcPct val="105000"/>
              </a:lnSpc>
              <a:spcBef>
                <a:spcPct val="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hlink"/>
                </a:solidFill>
                <a:effectLst>
                  <a:outerShdw blurRad="38100" dist="38100" dir="2700000" algn="tl">
                    <a:srgbClr val="C0C0C0"/>
                  </a:outerShdw>
                </a:effectLst>
                <a:uLnTx/>
                <a:uFillTx/>
                <a:latin typeface="黑体" panose="02010600030101010101" pitchFamily="2" charset="-122"/>
                <a:ea typeface="黑体" panose="02010600030101010101" pitchFamily="2" charset="-122"/>
                <a:cs typeface="+mn-cs"/>
              </a:rPr>
              <a:t>第一、人员构成</a:t>
            </a:r>
          </a:p>
          <a:p>
            <a:pPr marL="0" marR="0" lvl="0" indent="711200" algn="l" defTabSz="914400" rtl="0" eaLnBrk="1" fontAlgn="base" latinLnBrk="0" hangingPunct="1">
              <a:lnSpc>
                <a:spcPct val="105000"/>
              </a:lnSpc>
              <a:spcBef>
                <a:spcPct val="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a:t>
            </a:r>
            <a:r>
              <a:rPr kumimoji="0" lang="en-US" altLang="zh-CN"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a</a:t>
            </a: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）单位领导担任组长，负责全面统筹、协调各业务部门积极配合风险评估工作；</a:t>
            </a:r>
          </a:p>
          <a:p>
            <a:pPr marL="0" marR="0" lvl="0" indent="711200" algn="l" defTabSz="914400" rtl="0" eaLnBrk="1" fontAlgn="base" latinLnBrk="0" hangingPunct="1">
              <a:lnSpc>
                <a:spcPct val="105000"/>
              </a:lnSpc>
              <a:spcBef>
                <a:spcPct val="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a:t>
            </a:r>
            <a:r>
              <a:rPr kumimoji="0" lang="en-US" altLang="zh-CN"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b</a:t>
            </a: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）由内部控制职能部门或牵头部门的负责人担任副组长；</a:t>
            </a:r>
          </a:p>
          <a:p>
            <a:pPr marL="0" marR="0" lvl="0" indent="711200" algn="l" defTabSz="914400" rtl="0" eaLnBrk="1" fontAlgn="base" latinLnBrk="0" hangingPunct="1">
              <a:lnSpc>
                <a:spcPct val="105000"/>
              </a:lnSpc>
              <a:spcBef>
                <a:spcPct val="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a:t>
            </a:r>
            <a:r>
              <a:rPr kumimoji="0" lang="en-US" altLang="zh-CN"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c</a:t>
            </a:r>
            <a:r>
              <a:rPr kumimoji="0" lang="zh-CN" altLang="en-US" sz="2600" b="1" i="0" u="none" strike="noStrike" kern="0" cap="none" spc="0" normalizeH="0" baseline="0" noProof="0" smtClean="0">
                <a:ln>
                  <a:noFill/>
                </a:ln>
                <a:solidFill>
                  <a:srgbClr val="080808"/>
                </a:solidFill>
                <a:effectLst/>
                <a:uLnTx/>
                <a:uFillTx/>
                <a:latin typeface="黑体" panose="02010600030101010101" pitchFamily="2" charset="-122"/>
                <a:ea typeface="黑体" panose="02010600030101010101" pitchFamily="2" charset="-122"/>
                <a:cs typeface="+mn-cs"/>
              </a:rPr>
              <a:t>）由财会、资产管理、采购、基本建设、内部审计、纪检监察等部门或岗位抽调关键工作人员或技术专家作为工作小组的成员。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additive="base">
                                        <p:cTn id="6" dur="1" fill="hold">
                                          <p:stCondLst>
                                            <p:cond delay="0"/>
                                          </p:stCondLst>
                                        </p:cTn>
                                        <p:tgtEl>
                                          <p:spTgt spid="1167363">
                                            <p:txEl>
                                              <p:pRg st="2" end="2"/>
                                            </p:txEl>
                                          </p:spTgt>
                                        </p:tgtEl>
                                        <p:attrNameLst>
                                          <p:attrName>style.visibility</p:attrName>
                                        </p:attrNameLst>
                                      </p:cBhvr>
                                      <p:to>
                                        <p:strVal val="visible"/>
                                      </p:to>
                                    </p:set>
                                    <p:anim calcmode="lin" valueType="num">
                                      <p:cBhvr additive="base">
                                        <p:cTn id="7" dur="500" fill="hold"/>
                                        <p:tgtEl>
                                          <p:spTgt spid="116736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67363">
                                            <p:txEl>
                                              <p:pRg st="2" end="2"/>
                                            </p:txEl>
                                          </p:spTgt>
                                        </p:tgtEl>
                                        <p:attrNameLst>
                                          <p:attrName>ppt_y</p:attrName>
                                        </p:attrNameLst>
                                      </p:cBhvr>
                                      <p:tavLst>
                                        <p:tav tm="0">
                                          <p:val>
                                            <p:strVal val="#ppt_y-#ppt_h/2"/>
                                          </p:val>
                                        </p:tav>
                                        <p:tav tm="100000">
                                          <p:val>
                                            <p:strVal val="#ppt_y"/>
                                          </p:val>
                                        </p:tav>
                                      </p:tavLst>
                                    </p:anim>
                                    <p:anim calcmode="lin" valueType="num">
                                      <p:cBhvr additive="base">
                                        <p:cTn id="9" dur="500" fill="hold"/>
                                        <p:tgtEl>
                                          <p:spTgt spid="1167363">
                                            <p:txEl>
                                              <p:pRg st="2" end="2"/>
                                            </p:txEl>
                                          </p:spTgt>
                                        </p:tgtEl>
                                        <p:attrNameLst>
                                          <p:attrName>ppt_w</p:attrName>
                                        </p:attrNameLst>
                                      </p:cBhvr>
                                      <p:tavLst>
                                        <p:tav tm="0">
                                          <p:val>
                                            <p:strVal val="#ppt_w"/>
                                          </p:val>
                                        </p:tav>
                                        <p:tav tm="100000">
                                          <p:val>
                                            <p:strVal val="#ppt_w"/>
                                          </p:val>
                                        </p:tav>
                                      </p:tavLst>
                                    </p:anim>
                                    <p:anim calcmode="lin" valueType="num">
                                      <p:cBhvr additive="base">
                                        <p:cTn id="10" dur="500" fill="hold"/>
                                        <p:tgtEl>
                                          <p:spTgt spid="1167363">
                                            <p:txEl>
                                              <p:pRg st="2" end="2"/>
                                            </p:txEl>
                                          </p:spTgt>
                                        </p:tgtEl>
                                        <p:attrNameLst>
                                          <p:attrName>ppt_h</p:attrName>
                                        </p:attrNameLst>
                                      </p:cBhvr>
                                      <p:tavLst>
                                        <p:tav tm="0">
                                          <p:val>
                                            <p:fltVal val="0"/>
                                          </p:val>
                                        </p:tav>
                                        <p:tav tm="100000">
                                          <p:val>
                                            <p:strVal val="#ppt_h"/>
                                          </p:val>
                                        </p:tav>
                                      </p:tavLst>
                                    </p:anim>
                                  </p:childTnLst>
                                </p:cTn>
                              </p:par>
                              <p:par>
                                <p:cTn id="11" presetID="17" presetClass="entr" presetSubtype="1" fill="hold" nodeType="withEffect">
                                  <p:stCondLst>
                                    <p:cond delay="0"/>
                                  </p:stCondLst>
                                  <p:childTnLst>
                                    <p:set>
                                      <p:cBhvr additive="base">
                                        <p:cTn id="12" dur="1" fill="hold">
                                          <p:stCondLst>
                                            <p:cond delay="0"/>
                                          </p:stCondLst>
                                        </p:cTn>
                                        <p:tgtEl>
                                          <p:spTgt spid="1167363">
                                            <p:txEl>
                                              <p:pRg st="3" end="3"/>
                                            </p:txEl>
                                          </p:spTgt>
                                        </p:tgtEl>
                                        <p:attrNameLst>
                                          <p:attrName>style.visibility</p:attrName>
                                        </p:attrNameLst>
                                      </p:cBhvr>
                                      <p:to>
                                        <p:strVal val="visible"/>
                                      </p:to>
                                    </p:set>
                                    <p:anim calcmode="lin" valueType="num">
                                      <p:cBhvr additive="base">
                                        <p:cTn id="13" dur="500" fill="hold"/>
                                        <p:tgtEl>
                                          <p:spTgt spid="116736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67363">
                                            <p:txEl>
                                              <p:pRg st="3" end="3"/>
                                            </p:txEl>
                                          </p:spTgt>
                                        </p:tgtEl>
                                        <p:attrNameLst>
                                          <p:attrName>ppt_y</p:attrName>
                                        </p:attrNameLst>
                                      </p:cBhvr>
                                      <p:tavLst>
                                        <p:tav tm="0">
                                          <p:val>
                                            <p:strVal val="#ppt_y-#ppt_h/2"/>
                                          </p:val>
                                        </p:tav>
                                        <p:tav tm="100000">
                                          <p:val>
                                            <p:strVal val="#ppt_y"/>
                                          </p:val>
                                        </p:tav>
                                      </p:tavLst>
                                    </p:anim>
                                    <p:anim calcmode="lin" valueType="num">
                                      <p:cBhvr additive="base">
                                        <p:cTn id="15" dur="500" fill="hold"/>
                                        <p:tgtEl>
                                          <p:spTgt spid="1167363">
                                            <p:txEl>
                                              <p:pRg st="3" end="3"/>
                                            </p:txEl>
                                          </p:spTgt>
                                        </p:tgtEl>
                                        <p:attrNameLst>
                                          <p:attrName>ppt_w</p:attrName>
                                        </p:attrNameLst>
                                      </p:cBhvr>
                                      <p:tavLst>
                                        <p:tav tm="0">
                                          <p:val>
                                            <p:strVal val="#ppt_w"/>
                                          </p:val>
                                        </p:tav>
                                        <p:tav tm="100000">
                                          <p:val>
                                            <p:strVal val="#ppt_w"/>
                                          </p:val>
                                        </p:tav>
                                      </p:tavLst>
                                    </p:anim>
                                    <p:anim calcmode="lin" valueType="num">
                                      <p:cBhvr additive="base">
                                        <p:cTn id="16" dur="500" fill="hold"/>
                                        <p:tgtEl>
                                          <p:spTgt spid="1167363">
                                            <p:txEl>
                                              <p:pRg st="3" end="3"/>
                                            </p:txEl>
                                          </p:spTgt>
                                        </p:tgtEl>
                                        <p:attrNameLst>
                                          <p:attrName>ppt_h</p:attrName>
                                        </p:attrNameLst>
                                      </p:cBhvr>
                                      <p:tavLst>
                                        <p:tav tm="0">
                                          <p:val>
                                            <p:fltVal val="0"/>
                                          </p:val>
                                        </p:tav>
                                        <p:tav tm="100000">
                                          <p:val>
                                            <p:strVal val="#ppt_h"/>
                                          </p:val>
                                        </p:tav>
                                      </p:tavLst>
                                    </p:anim>
                                  </p:childTnLst>
                                </p:cTn>
                              </p:par>
                              <p:par>
                                <p:cTn id="17" presetID="17" presetClass="entr" presetSubtype="1" fill="hold" nodeType="withEffect">
                                  <p:stCondLst>
                                    <p:cond delay="0"/>
                                  </p:stCondLst>
                                  <p:childTnLst>
                                    <p:set>
                                      <p:cBhvr additive="base">
                                        <p:cTn id="18" dur="1" fill="hold">
                                          <p:stCondLst>
                                            <p:cond delay="0"/>
                                          </p:stCondLst>
                                        </p:cTn>
                                        <p:tgtEl>
                                          <p:spTgt spid="1167363">
                                            <p:txEl>
                                              <p:pRg st="4" end="4"/>
                                            </p:txEl>
                                          </p:spTgt>
                                        </p:tgtEl>
                                        <p:attrNameLst>
                                          <p:attrName>style.visibility</p:attrName>
                                        </p:attrNameLst>
                                      </p:cBhvr>
                                      <p:to>
                                        <p:strVal val="visible"/>
                                      </p:to>
                                    </p:set>
                                    <p:anim calcmode="lin" valueType="num">
                                      <p:cBhvr additive="base">
                                        <p:cTn id="19" dur="500" fill="hold"/>
                                        <p:tgtEl>
                                          <p:spTgt spid="116736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67363">
                                            <p:txEl>
                                              <p:pRg st="4" end="4"/>
                                            </p:txEl>
                                          </p:spTgt>
                                        </p:tgtEl>
                                        <p:attrNameLst>
                                          <p:attrName>ppt_y</p:attrName>
                                        </p:attrNameLst>
                                      </p:cBhvr>
                                      <p:tavLst>
                                        <p:tav tm="0">
                                          <p:val>
                                            <p:strVal val="#ppt_y-#ppt_h/2"/>
                                          </p:val>
                                        </p:tav>
                                        <p:tav tm="100000">
                                          <p:val>
                                            <p:strVal val="#ppt_y"/>
                                          </p:val>
                                        </p:tav>
                                      </p:tavLst>
                                    </p:anim>
                                    <p:anim calcmode="lin" valueType="num">
                                      <p:cBhvr additive="base">
                                        <p:cTn id="21" dur="500" fill="hold"/>
                                        <p:tgtEl>
                                          <p:spTgt spid="1167363">
                                            <p:txEl>
                                              <p:pRg st="4" end="4"/>
                                            </p:txEl>
                                          </p:spTgt>
                                        </p:tgtEl>
                                        <p:attrNameLst>
                                          <p:attrName>ppt_w</p:attrName>
                                        </p:attrNameLst>
                                      </p:cBhvr>
                                      <p:tavLst>
                                        <p:tav tm="0">
                                          <p:val>
                                            <p:strVal val="#ppt_w"/>
                                          </p:val>
                                        </p:tav>
                                        <p:tav tm="100000">
                                          <p:val>
                                            <p:strVal val="#ppt_w"/>
                                          </p:val>
                                        </p:tav>
                                      </p:tavLst>
                                    </p:anim>
                                    <p:anim calcmode="lin" valueType="num">
                                      <p:cBhvr additive="base">
                                        <p:cTn id="22" dur="500" fill="hold"/>
                                        <p:tgtEl>
                                          <p:spTgt spid="116736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3.建立风险评估机制</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70435" name="Rectangle 3"/>
          <p:cNvSpPr>
            <a:spLocks noGrp="1" noChangeArrowheads="1"/>
          </p:cNvSpPr>
          <p:nvPr>
            <p:ph idx="1"/>
          </p:nvPr>
        </p:nvSpPr>
        <p:spPr>
          <a:xfrm>
            <a:off x="250825" y="999173"/>
            <a:ext cx="8642350" cy="5256212"/>
          </a:xfrm>
        </p:spPr>
        <p:txBody>
          <a:bodyPr vert="horz" wrap="square" lIns="0" tIns="0" rIns="0" bIns="0" numCol="1" anchor="t" anchorCtr="0" compatLnSpc="1"/>
          <a:lstStyle/>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hlink"/>
                </a:solidFill>
                <a:effectLst>
                  <a:outerShdw blurRad="38100" dist="38100" dir="2700000" algn="tl">
                    <a:srgbClr val="C0C0C0"/>
                  </a:outerShdw>
                </a:effectLst>
                <a:uLnTx/>
                <a:uFillTx/>
                <a:latin typeface="黑体" panose="02010600030101010101" pitchFamily="2" charset="-122"/>
                <a:ea typeface="黑体" panose="02010600030101010101" pitchFamily="2" charset="-122"/>
                <a:cs typeface="+mn-cs"/>
              </a:rPr>
              <a:t>第二 机构设置</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tx1">
                    <a:lumMod val="50000"/>
                  </a:schemeClr>
                </a:solidFill>
                <a:effectLst/>
                <a:uLnTx/>
                <a:uFillTx/>
                <a:latin typeface="黑体" panose="02010600030101010101" pitchFamily="2" charset="-122"/>
                <a:ea typeface="黑体" panose="02010600030101010101" pitchFamily="2" charset="-122"/>
                <a:cs typeface="+mn-cs"/>
              </a:rPr>
              <a:t>风险评估工作小组可以是跨部门的，也可以设置在内部控制职能部门或者牵头部门内。</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tx1">
                    <a:lumMod val="50000"/>
                  </a:schemeClr>
                </a:solidFill>
                <a:effectLst/>
                <a:uLnTx/>
                <a:uFillTx/>
                <a:latin typeface="黑体" panose="02010600030101010101" pitchFamily="2" charset="-122"/>
                <a:ea typeface="黑体" panose="02010600030101010101" pitchFamily="2" charset="-122"/>
                <a:cs typeface="+mn-cs"/>
              </a:rPr>
              <a:t>工作小组下还可以根据经济活动类型设置若干个风险测评小组，仔细梳理每一类经济活动的流程，按流程排查风险点。</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hlink"/>
                </a:solidFill>
                <a:effectLst>
                  <a:outerShdw blurRad="38100" dist="38100" dir="2700000" algn="tl">
                    <a:srgbClr val="C0C0C0"/>
                  </a:outerShdw>
                </a:effectLst>
                <a:uLnTx/>
                <a:uFillTx/>
                <a:latin typeface="黑体" panose="02010600030101010101" pitchFamily="2" charset="-122"/>
                <a:ea typeface="黑体" panose="02010600030101010101" pitchFamily="2" charset="-122"/>
                <a:cs typeface="+mn-cs"/>
              </a:rPr>
              <a:t>第三、评估周期</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tx1">
                    <a:lumMod val="50000"/>
                  </a:schemeClr>
                </a:solidFill>
                <a:effectLst/>
                <a:uLnTx/>
                <a:uFillTx/>
                <a:latin typeface="黑体" panose="02010600030101010101" pitchFamily="2" charset="-122"/>
                <a:ea typeface="黑体" panose="02010600030101010101" pitchFamily="2" charset="-122"/>
                <a:cs typeface="+mn-cs"/>
              </a:rPr>
              <a:t>经济活动风险评估</a:t>
            </a:r>
            <a:r>
              <a:rPr kumimoji="0" lang="zh-CN" altLang="en-US" sz="2600" b="1" i="0" u="none" strike="noStrike" kern="0" cap="none" spc="0" normalizeH="0" baseline="0" noProof="0" smtClean="0">
                <a:ln>
                  <a:noFill/>
                </a:ln>
                <a:solidFill>
                  <a:srgbClr val="FF0000"/>
                </a:solidFill>
                <a:effectLst/>
                <a:uLnTx/>
                <a:uFillTx/>
                <a:latin typeface="黑体" panose="02010600030101010101" pitchFamily="2" charset="-122"/>
                <a:ea typeface="黑体" panose="02010600030101010101" pitchFamily="2" charset="-122"/>
                <a:cs typeface="+mn-cs"/>
              </a:rPr>
              <a:t>至少每年进行一次。</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hlink"/>
                </a:solidFill>
                <a:effectLst>
                  <a:outerShdw blurRad="38100" dist="38100" dir="2700000" algn="tl">
                    <a:srgbClr val="C0C0C0"/>
                  </a:outerShdw>
                </a:effectLst>
                <a:uLnTx/>
                <a:uFillTx/>
                <a:latin typeface="黑体" panose="02010600030101010101" pitchFamily="2" charset="-122"/>
                <a:ea typeface="黑体" panose="02010600030101010101" pitchFamily="2" charset="-122"/>
                <a:cs typeface="+mn-cs"/>
              </a:rPr>
              <a:t>第四、评估结果的应用</a:t>
            </a:r>
          </a:p>
          <a:p>
            <a:pPr marL="0" marR="0" lvl="0" indent="624205" algn="l" defTabSz="914400" rtl="0" eaLnBrk="1" fontAlgn="base" latinLnBrk="0" hangingPunct="1">
              <a:lnSpc>
                <a:spcPct val="105000"/>
              </a:lnSpc>
              <a:spcBef>
                <a:spcPct val="15000"/>
              </a:spcBef>
              <a:spcAft>
                <a:spcPct val="0"/>
              </a:spcAft>
              <a:buClr>
                <a:schemeClr val="bg2"/>
              </a:buClr>
              <a:buSzTx/>
              <a:buFont typeface="Wingdings" panose="05000000000000000000" pitchFamily="2" charset="2"/>
              <a:buNone/>
              <a:defRPr/>
            </a:pPr>
            <a:r>
              <a:rPr kumimoji="0" lang="zh-CN" altLang="en-US" sz="2600" b="1" i="0" u="none" strike="noStrike" kern="0" cap="none" spc="0" normalizeH="0" baseline="0" noProof="0" smtClean="0">
                <a:ln>
                  <a:noFill/>
                </a:ln>
                <a:solidFill>
                  <a:schemeClr val="tx1">
                    <a:lumMod val="50000"/>
                  </a:schemeClr>
                </a:solidFill>
                <a:effectLst/>
                <a:uLnTx/>
                <a:uFillTx/>
                <a:latin typeface="黑体" panose="02010600030101010101" pitchFamily="2" charset="-122"/>
                <a:ea typeface="黑体" panose="02010600030101010101" pitchFamily="2" charset="-122"/>
                <a:cs typeface="+mn-cs"/>
              </a:rPr>
              <a:t>评估工作完成后，风险评估工作小组应当做好汇总、整理和分析工作，必须形成书面报告，及时提交单位领导班子，作为完善内部控制的依据。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additive="base">
                                        <p:cTn id="6" dur="1" fill="hold">
                                          <p:stCondLst>
                                            <p:cond delay="0"/>
                                          </p:stCondLst>
                                        </p:cTn>
                                        <p:tgtEl>
                                          <p:spTgt spid="1170435">
                                            <p:txEl>
                                              <p:pRg st="1" end="1"/>
                                            </p:txEl>
                                          </p:spTgt>
                                        </p:tgtEl>
                                        <p:attrNameLst>
                                          <p:attrName>style.visibility</p:attrName>
                                        </p:attrNameLst>
                                      </p:cBhvr>
                                      <p:to>
                                        <p:strVal val="visible"/>
                                      </p:to>
                                    </p:set>
                                    <p:anim calcmode="lin" valueType="num">
                                      <p:cBhvr additive="base">
                                        <p:cTn id="7" dur="500" fill="hold"/>
                                        <p:tgtEl>
                                          <p:spTgt spid="117043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70435">
                                            <p:txEl>
                                              <p:pRg st="1" end="1"/>
                                            </p:txEl>
                                          </p:spTgt>
                                        </p:tgtEl>
                                        <p:attrNameLst>
                                          <p:attrName>ppt_y</p:attrName>
                                        </p:attrNameLst>
                                      </p:cBhvr>
                                      <p:tavLst>
                                        <p:tav tm="0">
                                          <p:val>
                                            <p:strVal val="#ppt_y-#ppt_h/2"/>
                                          </p:val>
                                        </p:tav>
                                        <p:tav tm="100000">
                                          <p:val>
                                            <p:strVal val="#ppt_y"/>
                                          </p:val>
                                        </p:tav>
                                      </p:tavLst>
                                    </p:anim>
                                    <p:anim calcmode="lin" valueType="num">
                                      <p:cBhvr additive="base">
                                        <p:cTn id="9" dur="500" fill="hold"/>
                                        <p:tgtEl>
                                          <p:spTgt spid="1170435">
                                            <p:txEl>
                                              <p:pRg st="1" end="1"/>
                                            </p:txEl>
                                          </p:spTgt>
                                        </p:tgtEl>
                                        <p:attrNameLst>
                                          <p:attrName>ppt_w</p:attrName>
                                        </p:attrNameLst>
                                      </p:cBhvr>
                                      <p:tavLst>
                                        <p:tav tm="0">
                                          <p:val>
                                            <p:strVal val="#ppt_w"/>
                                          </p:val>
                                        </p:tav>
                                        <p:tav tm="100000">
                                          <p:val>
                                            <p:strVal val="#ppt_w"/>
                                          </p:val>
                                        </p:tav>
                                      </p:tavLst>
                                    </p:anim>
                                    <p:anim calcmode="lin" valueType="num">
                                      <p:cBhvr additive="base">
                                        <p:cTn id="10" dur="500" fill="hold"/>
                                        <p:tgtEl>
                                          <p:spTgt spid="1170435">
                                            <p:txEl>
                                              <p:pRg st="1" end="1"/>
                                            </p:txEl>
                                          </p:spTgt>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additive="base">
                                        <p:cTn id="13" dur="1" fill="hold">
                                          <p:stCondLst>
                                            <p:cond delay="0"/>
                                          </p:stCondLst>
                                        </p:cTn>
                                        <p:tgtEl>
                                          <p:spTgt spid="1170435">
                                            <p:txEl>
                                              <p:pRg st="2" end="2"/>
                                            </p:txEl>
                                          </p:spTgt>
                                        </p:tgtEl>
                                        <p:attrNameLst>
                                          <p:attrName>style.visibility</p:attrName>
                                        </p:attrNameLst>
                                      </p:cBhvr>
                                      <p:to>
                                        <p:strVal val="visible"/>
                                      </p:to>
                                    </p:set>
                                    <p:anim calcmode="lin" valueType="num">
                                      <p:cBhvr additive="base">
                                        <p:cTn id="14" dur="500" fill="hold"/>
                                        <p:tgtEl>
                                          <p:spTgt spid="1170435">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170435">
                                            <p:txEl>
                                              <p:pRg st="2" end="2"/>
                                            </p:txEl>
                                          </p:spTgt>
                                        </p:tgtEl>
                                        <p:attrNameLst>
                                          <p:attrName>ppt_y</p:attrName>
                                        </p:attrNameLst>
                                      </p:cBhvr>
                                      <p:tavLst>
                                        <p:tav tm="0">
                                          <p:val>
                                            <p:strVal val="#ppt_y-#ppt_h/2"/>
                                          </p:val>
                                        </p:tav>
                                        <p:tav tm="100000">
                                          <p:val>
                                            <p:strVal val="#ppt_y"/>
                                          </p:val>
                                        </p:tav>
                                      </p:tavLst>
                                    </p:anim>
                                    <p:anim calcmode="lin" valueType="num">
                                      <p:cBhvr additive="base">
                                        <p:cTn id="16" dur="500" fill="hold"/>
                                        <p:tgtEl>
                                          <p:spTgt spid="1170435">
                                            <p:txEl>
                                              <p:pRg st="2" end="2"/>
                                            </p:txEl>
                                          </p:spTgt>
                                        </p:tgtEl>
                                        <p:attrNameLst>
                                          <p:attrName>ppt_w</p:attrName>
                                        </p:attrNameLst>
                                      </p:cBhvr>
                                      <p:tavLst>
                                        <p:tav tm="0">
                                          <p:val>
                                            <p:strVal val="#ppt_w"/>
                                          </p:val>
                                        </p:tav>
                                        <p:tav tm="100000">
                                          <p:val>
                                            <p:strVal val="#ppt_w"/>
                                          </p:val>
                                        </p:tav>
                                      </p:tavLst>
                                    </p:anim>
                                    <p:anim calcmode="lin" valueType="num">
                                      <p:cBhvr additive="base">
                                        <p:cTn id="17" dur="500" fill="hold"/>
                                        <p:tgtEl>
                                          <p:spTgt spid="11704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 fill="hold" nodeType="clickEffect">
                                  <p:stCondLst>
                                    <p:cond delay="0"/>
                                  </p:stCondLst>
                                  <p:childTnLst>
                                    <p:set>
                                      <p:cBhvr additive="base">
                                        <p:cTn id="21" dur="1" fill="hold">
                                          <p:stCondLst>
                                            <p:cond delay="0"/>
                                          </p:stCondLst>
                                        </p:cTn>
                                        <p:tgtEl>
                                          <p:spTgt spid="1170435">
                                            <p:txEl>
                                              <p:pRg st="3" end="3"/>
                                            </p:txEl>
                                          </p:spTgt>
                                        </p:tgtEl>
                                        <p:attrNameLst>
                                          <p:attrName>style.visibility</p:attrName>
                                        </p:attrNameLst>
                                      </p:cBhvr>
                                      <p:to>
                                        <p:strVal val="visible"/>
                                      </p:to>
                                    </p:set>
                                    <p:anim calcmode="lin" valueType="num">
                                      <p:cBhvr additive="base">
                                        <p:cTn id="22" dur="500" fill="hold"/>
                                        <p:tgtEl>
                                          <p:spTgt spid="1170435">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170435">
                                            <p:txEl>
                                              <p:pRg st="3" end="3"/>
                                            </p:txEl>
                                          </p:spTgt>
                                        </p:tgtEl>
                                        <p:attrNameLst>
                                          <p:attrName>ppt_y</p:attrName>
                                        </p:attrNameLst>
                                      </p:cBhvr>
                                      <p:tavLst>
                                        <p:tav tm="0">
                                          <p:val>
                                            <p:strVal val="#ppt_y-#ppt_h/2"/>
                                          </p:val>
                                        </p:tav>
                                        <p:tav tm="100000">
                                          <p:val>
                                            <p:strVal val="#ppt_y"/>
                                          </p:val>
                                        </p:tav>
                                      </p:tavLst>
                                    </p:anim>
                                    <p:anim calcmode="lin" valueType="num">
                                      <p:cBhvr additive="base">
                                        <p:cTn id="24" dur="500" fill="hold"/>
                                        <p:tgtEl>
                                          <p:spTgt spid="1170435">
                                            <p:txEl>
                                              <p:pRg st="3" end="3"/>
                                            </p:txEl>
                                          </p:spTgt>
                                        </p:tgtEl>
                                        <p:attrNameLst>
                                          <p:attrName>ppt_w</p:attrName>
                                        </p:attrNameLst>
                                      </p:cBhvr>
                                      <p:tavLst>
                                        <p:tav tm="0">
                                          <p:val>
                                            <p:strVal val="#ppt_w"/>
                                          </p:val>
                                        </p:tav>
                                        <p:tav tm="100000">
                                          <p:val>
                                            <p:strVal val="#ppt_w"/>
                                          </p:val>
                                        </p:tav>
                                      </p:tavLst>
                                    </p:anim>
                                    <p:anim calcmode="lin" valueType="num">
                                      <p:cBhvr additive="base">
                                        <p:cTn id="25" dur="500" fill="hold"/>
                                        <p:tgtEl>
                                          <p:spTgt spid="1170435">
                                            <p:txEl>
                                              <p:pRg st="3" end="3"/>
                                            </p:txEl>
                                          </p:spTgt>
                                        </p:tgtEl>
                                        <p:attrNameLst>
                                          <p:attrName>ppt_h</p:attrName>
                                        </p:attrNameLst>
                                      </p:cBhvr>
                                      <p:tavLst>
                                        <p:tav tm="0">
                                          <p:val>
                                            <p:fltVal val="0"/>
                                          </p:val>
                                        </p:tav>
                                        <p:tav tm="100000">
                                          <p:val>
                                            <p:strVal val="#ppt_h"/>
                                          </p:val>
                                        </p:tav>
                                      </p:tavLst>
                                    </p:anim>
                                  </p:childTnLst>
                                </p:cTn>
                              </p:par>
                            </p:childTnLst>
                          </p:cTn>
                        </p:par>
                        <p:par>
                          <p:cTn id="26" fill="hold">
                            <p:stCondLst>
                              <p:cond delay="500"/>
                            </p:stCondLst>
                            <p:childTnLst>
                              <p:par>
                                <p:cTn id="27" presetID="17" presetClass="entr" presetSubtype="1" fill="hold" nodeType="afterEffect">
                                  <p:stCondLst>
                                    <p:cond delay="0"/>
                                  </p:stCondLst>
                                  <p:childTnLst>
                                    <p:set>
                                      <p:cBhvr additive="base">
                                        <p:cTn id="28" dur="1" fill="hold">
                                          <p:stCondLst>
                                            <p:cond delay="0"/>
                                          </p:stCondLst>
                                        </p:cTn>
                                        <p:tgtEl>
                                          <p:spTgt spid="1170435">
                                            <p:txEl>
                                              <p:pRg st="4" end="4"/>
                                            </p:txEl>
                                          </p:spTgt>
                                        </p:tgtEl>
                                        <p:attrNameLst>
                                          <p:attrName>style.visibility</p:attrName>
                                        </p:attrNameLst>
                                      </p:cBhvr>
                                      <p:to>
                                        <p:strVal val="visible"/>
                                      </p:to>
                                    </p:set>
                                    <p:anim calcmode="lin" valueType="num">
                                      <p:cBhvr additive="base">
                                        <p:cTn id="29" dur="500" fill="hold"/>
                                        <p:tgtEl>
                                          <p:spTgt spid="117043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70435">
                                            <p:txEl>
                                              <p:pRg st="4" end="4"/>
                                            </p:txEl>
                                          </p:spTgt>
                                        </p:tgtEl>
                                        <p:attrNameLst>
                                          <p:attrName>ppt_y</p:attrName>
                                        </p:attrNameLst>
                                      </p:cBhvr>
                                      <p:tavLst>
                                        <p:tav tm="0">
                                          <p:val>
                                            <p:strVal val="#ppt_y-#ppt_h/2"/>
                                          </p:val>
                                        </p:tav>
                                        <p:tav tm="100000">
                                          <p:val>
                                            <p:strVal val="#ppt_y"/>
                                          </p:val>
                                        </p:tav>
                                      </p:tavLst>
                                    </p:anim>
                                    <p:anim calcmode="lin" valueType="num">
                                      <p:cBhvr additive="base">
                                        <p:cTn id="31" dur="500" fill="hold"/>
                                        <p:tgtEl>
                                          <p:spTgt spid="1170435">
                                            <p:txEl>
                                              <p:pRg st="4" end="4"/>
                                            </p:txEl>
                                          </p:spTgt>
                                        </p:tgtEl>
                                        <p:attrNameLst>
                                          <p:attrName>ppt_w</p:attrName>
                                        </p:attrNameLst>
                                      </p:cBhvr>
                                      <p:tavLst>
                                        <p:tav tm="0">
                                          <p:val>
                                            <p:strVal val="#ppt_w"/>
                                          </p:val>
                                        </p:tav>
                                        <p:tav tm="100000">
                                          <p:val>
                                            <p:strVal val="#ppt_w"/>
                                          </p:val>
                                        </p:tav>
                                      </p:tavLst>
                                    </p:anim>
                                    <p:anim calcmode="lin" valueType="num">
                                      <p:cBhvr additive="base">
                                        <p:cTn id="32" dur="500" fill="hold"/>
                                        <p:tgtEl>
                                          <p:spTgt spid="117043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 fill="hold" nodeType="clickEffect">
                                  <p:stCondLst>
                                    <p:cond delay="0"/>
                                  </p:stCondLst>
                                  <p:childTnLst>
                                    <p:set>
                                      <p:cBhvr additive="base">
                                        <p:cTn id="36" dur="1" fill="hold">
                                          <p:stCondLst>
                                            <p:cond delay="0"/>
                                          </p:stCondLst>
                                        </p:cTn>
                                        <p:tgtEl>
                                          <p:spTgt spid="1170435">
                                            <p:txEl>
                                              <p:pRg st="5" end="5"/>
                                            </p:txEl>
                                          </p:spTgt>
                                        </p:tgtEl>
                                        <p:attrNameLst>
                                          <p:attrName>style.visibility</p:attrName>
                                        </p:attrNameLst>
                                      </p:cBhvr>
                                      <p:to>
                                        <p:strVal val="visible"/>
                                      </p:to>
                                    </p:set>
                                    <p:anim calcmode="lin" valueType="num">
                                      <p:cBhvr additive="base">
                                        <p:cTn id="37" dur="500" fill="hold"/>
                                        <p:tgtEl>
                                          <p:spTgt spid="117043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70435">
                                            <p:txEl>
                                              <p:pRg st="5" end="5"/>
                                            </p:txEl>
                                          </p:spTgt>
                                        </p:tgtEl>
                                        <p:attrNameLst>
                                          <p:attrName>ppt_y</p:attrName>
                                        </p:attrNameLst>
                                      </p:cBhvr>
                                      <p:tavLst>
                                        <p:tav tm="0">
                                          <p:val>
                                            <p:strVal val="#ppt_y-#ppt_h/2"/>
                                          </p:val>
                                        </p:tav>
                                        <p:tav tm="100000">
                                          <p:val>
                                            <p:strVal val="#ppt_y"/>
                                          </p:val>
                                        </p:tav>
                                      </p:tavLst>
                                    </p:anim>
                                    <p:anim calcmode="lin" valueType="num">
                                      <p:cBhvr additive="base">
                                        <p:cTn id="39" dur="500" fill="hold"/>
                                        <p:tgtEl>
                                          <p:spTgt spid="1170435">
                                            <p:txEl>
                                              <p:pRg st="5" end="5"/>
                                            </p:txEl>
                                          </p:spTgt>
                                        </p:tgtEl>
                                        <p:attrNameLst>
                                          <p:attrName>ppt_w</p:attrName>
                                        </p:attrNameLst>
                                      </p:cBhvr>
                                      <p:tavLst>
                                        <p:tav tm="0">
                                          <p:val>
                                            <p:strVal val="#ppt_w"/>
                                          </p:val>
                                        </p:tav>
                                        <p:tav tm="100000">
                                          <p:val>
                                            <p:strVal val="#ppt_w"/>
                                          </p:val>
                                        </p:tav>
                                      </p:tavLst>
                                    </p:anim>
                                    <p:anim calcmode="lin" valueType="num">
                                      <p:cBhvr additive="base">
                                        <p:cTn id="40" dur="500" fill="hold"/>
                                        <p:tgtEl>
                                          <p:spTgt spid="1170435">
                                            <p:txEl>
                                              <p:pRg st="5" end="5"/>
                                            </p:txEl>
                                          </p:spTgt>
                                        </p:tgtEl>
                                        <p:attrNameLst>
                                          <p:attrName>ppt_h</p:attrName>
                                        </p:attrNameLst>
                                      </p:cBhvr>
                                      <p:tavLst>
                                        <p:tav tm="0">
                                          <p:val>
                                            <p:fltVal val="0"/>
                                          </p:val>
                                        </p:tav>
                                        <p:tav tm="100000">
                                          <p:val>
                                            <p:strVal val="#ppt_h"/>
                                          </p:val>
                                        </p:tav>
                                      </p:tavLst>
                                    </p:anim>
                                  </p:childTnLst>
                                </p:cTn>
                              </p:par>
                            </p:childTnLst>
                          </p:cTn>
                        </p:par>
                        <p:par>
                          <p:cTn id="41" fill="hold">
                            <p:stCondLst>
                              <p:cond delay="500"/>
                            </p:stCondLst>
                            <p:childTnLst>
                              <p:par>
                                <p:cTn id="42" presetID="17" presetClass="entr" presetSubtype="1" fill="hold" nodeType="afterEffect">
                                  <p:stCondLst>
                                    <p:cond delay="0"/>
                                  </p:stCondLst>
                                  <p:childTnLst>
                                    <p:set>
                                      <p:cBhvr additive="base">
                                        <p:cTn id="43" dur="1" fill="hold">
                                          <p:stCondLst>
                                            <p:cond delay="0"/>
                                          </p:stCondLst>
                                        </p:cTn>
                                        <p:tgtEl>
                                          <p:spTgt spid="1170435">
                                            <p:txEl>
                                              <p:pRg st="6" end="6"/>
                                            </p:txEl>
                                          </p:spTgt>
                                        </p:tgtEl>
                                        <p:attrNameLst>
                                          <p:attrName>style.visibility</p:attrName>
                                        </p:attrNameLst>
                                      </p:cBhvr>
                                      <p:to>
                                        <p:strVal val="visible"/>
                                      </p:to>
                                    </p:set>
                                    <p:anim calcmode="lin" valueType="num">
                                      <p:cBhvr additive="base">
                                        <p:cTn id="44" dur="500" fill="hold"/>
                                        <p:tgtEl>
                                          <p:spTgt spid="1170435">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170435">
                                            <p:txEl>
                                              <p:pRg st="6" end="6"/>
                                            </p:txEl>
                                          </p:spTgt>
                                        </p:tgtEl>
                                        <p:attrNameLst>
                                          <p:attrName>ppt_y</p:attrName>
                                        </p:attrNameLst>
                                      </p:cBhvr>
                                      <p:tavLst>
                                        <p:tav tm="0">
                                          <p:val>
                                            <p:strVal val="#ppt_y-#ppt_h/2"/>
                                          </p:val>
                                        </p:tav>
                                        <p:tav tm="100000">
                                          <p:val>
                                            <p:strVal val="#ppt_y"/>
                                          </p:val>
                                        </p:tav>
                                      </p:tavLst>
                                    </p:anim>
                                    <p:anim calcmode="lin" valueType="num">
                                      <p:cBhvr additive="base">
                                        <p:cTn id="46" dur="500" fill="hold"/>
                                        <p:tgtEl>
                                          <p:spTgt spid="1170435">
                                            <p:txEl>
                                              <p:pRg st="6" end="6"/>
                                            </p:txEl>
                                          </p:spTgt>
                                        </p:tgtEl>
                                        <p:attrNameLst>
                                          <p:attrName>ppt_w</p:attrName>
                                        </p:attrNameLst>
                                      </p:cBhvr>
                                      <p:tavLst>
                                        <p:tav tm="0">
                                          <p:val>
                                            <p:strVal val="#ppt_w"/>
                                          </p:val>
                                        </p:tav>
                                        <p:tav tm="100000">
                                          <p:val>
                                            <p:strVal val="#ppt_w"/>
                                          </p:val>
                                        </p:tav>
                                      </p:tavLst>
                                    </p:anim>
                                    <p:anim calcmode="lin" valueType="num">
                                      <p:cBhvr additive="base">
                                        <p:cTn id="47" dur="500" fill="hold"/>
                                        <p:tgtEl>
                                          <p:spTgt spid="1170435">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latin typeface="黑体" panose="02010600030101010101" pitchFamily="2" charset="-122"/>
                <a:sym typeface="+mn-ea"/>
              </a:rPr>
              <a:t>4.</a:t>
            </a:r>
            <a:r>
              <a:rPr lang="zh-CN" altLang="en-US" dirty="0">
                <a:latin typeface="黑体" panose="02010600030101010101" pitchFamily="2" charset="-122"/>
                <a:sym typeface="+mn-ea"/>
              </a:rPr>
              <a:t>行政事业单位风险评估的范围</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08548"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eaLnBrk="1" fontAlgn="base" hangingPunct="1">
              <a:lnSpc>
                <a:spcPct val="115000"/>
              </a:lnSpc>
              <a:spcBef>
                <a:spcPct val="10000"/>
              </a:spcBef>
            </a:pPr>
            <a:r>
              <a:rPr lang="zh-CN" altLang="en-US" sz="2800" b="1" strike="noStrike" noProof="1">
                <a:solidFill>
                  <a:schemeClr val="tx2"/>
                </a:solidFill>
                <a:latin typeface="黑体" panose="02010600030101010101" pitchFamily="2" charset="-122"/>
                <a:ea typeface="黑体" panose="02010600030101010101" pitchFamily="2" charset="-122"/>
              </a:rPr>
              <a:t>单位层面风险评估应当重点关注的</a:t>
            </a:r>
            <a:r>
              <a:rPr lang="en-US" altLang="zh-CN" sz="2800" b="1" strike="noStrike" noProof="1">
                <a:solidFill>
                  <a:schemeClr val="tx2"/>
                </a:solidFill>
                <a:latin typeface="黑体" panose="02010600030101010101" pitchFamily="2" charset="-122"/>
                <a:ea typeface="黑体" panose="02010600030101010101" pitchFamily="2" charset="-122"/>
              </a:rPr>
              <a:t>6</a:t>
            </a:r>
            <a:r>
              <a:rPr lang="zh-CN" altLang="en-US" sz="2800" b="1" strike="noStrike" noProof="1">
                <a:solidFill>
                  <a:schemeClr val="tx2"/>
                </a:solidFill>
                <a:latin typeface="黑体" panose="02010600030101010101" pitchFamily="2" charset="-122"/>
                <a:ea typeface="黑体" panose="02010600030101010101" pitchFamily="2" charset="-122"/>
              </a:rPr>
              <a:t>个方面</a:t>
            </a:r>
          </a:p>
          <a:p>
            <a:pPr eaLnBrk="1" fontAlgn="base" hangingPunct="1">
              <a:lnSpc>
                <a:spcPct val="115000"/>
              </a:lnSpc>
              <a:spcBef>
                <a:spcPct val="10000"/>
              </a:spcBef>
            </a:pPr>
            <a:r>
              <a:rPr lang="zh-CN" altLang="en-US" sz="2800" b="1" strike="noStrike" noProof="1">
                <a:solidFill>
                  <a:schemeClr val="tx2"/>
                </a:solidFill>
                <a:latin typeface="黑体" panose="02010600030101010101" pitchFamily="2" charset="-122"/>
                <a:ea typeface="黑体" panose="02010600030101010101" pitchFamily="2" charset="-122"/>
              </a:rPr>
              <a:t>业务层面风险评估应当重点关注的</a:t>
            </a:r>
            <a:r>
              <a:rPr lang="en-US" altLang="zh-CN" sz="2800" b="1" strike="noStrike" noProof="1">
                <a:solidFill>
                  <a:schemeClr val="tx2"/>
                </a:solidFill>
                <a:latin typeface="黑体" panose="02010600030101010101" pitchFamily="2" charset="-122"/>
                <a:ea typeface="黑体" panose="02010600030101010101" pitchFamily="2" charset="-122"/>
              </a:rPr>
              <a:t>7</a:t>
            </a:r>
            <a:r>
              <a:rPr lang="zh-CN" altLang="en-US" sz="2800" b="1" strike="noStrike" noProof="1">
                <a:solidFill>
                  <a:schemeClr val="tx2"/>
                </a:solidFill>
                <a:latin typeface="黑体" panose="02010600030101010101" pitchFamily="2" charset="-122"/>
                <a:ea typeface="黑体" panose="02010600030101010101" pitchFamily="2" charset="-122"/>
              </a:rPr>
              <a:t>个方面</a:t>
            </a:r>
          </a:p>
          <a:p>
            <a:pPr eaLnBrk="1" fontAlgn="base" hangingPunct="1">
              <a:lnSpc>
                <a:spcPct val="115000"/>
              </a:lnSpc>
              <a:spcBef>
                <a:spcPct val="10000"/>
              </a:spcBef>
            </a:pPr>
            <a:endParaRPr lang="zh-CN" altLang="en-US" sz="2800" b="1" strike="noStrike" noProof="1">
              <a:solidFill>
                <a:schemeClr val="tx2"/>
              </a:solidFill>
              <a:latin typeface="黑体" panose="02010600030101010101" pitchFamily="2" charset="-122"/>
              <a:ea typeface="黑体" panose="02010600030101010101" pitchFamily="2" charset="-122"/>
            </a:endParaRPr>
          </a:p>
          <a:p>
            <a:pPr eaLnBrk="1" fontAlgn="base" hangingPunct="1"/>
            <a:endParaRPr lang="en-US" altLang="zh-CN" sz="2800" strike="noStrike" noProof="1">
              <a:latin typeface="黑体" panose="02010600030101010101" pitchFamily="2" charset="-122"/>
              <a:ea typeface="黑体" panose="02010600030101010101" pitchFamily="2"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080808"/>
                </a:solidFill>
                <a:sym typeface="+mn-ea"/>
              </a:rPr>
              <a:t>单位层面</a:t>
            </a:r>
            <a:r>
              <a:rPr lang="zh-CN" altLang="en-US" sz="3200" b="0" dirty="0">
                <a:sym typeface="+mn-ea"/>
              </a:rPr>
              <a:t>风险评估应当重点关注的</a:t>
            </a:r>
            <a:r>
              <a:rPr lang="en-US" altLang="zh-CN" sz="3200" b="0">
                <a:sym typeface="+mn-ea"/>
              </a:rPr>
              <a:t>6</a:t>
            </a:r>
            <a:r>
              <a:rPr lang="zh-CN" altLang="en-US" sz="3200" b="0" dirty="0">
                <a:sym typeface="+mn-ea"/>
              </a:rPr>
              <a:t>个方面</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76579"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1</a:t>
            </a:r>
            <a:r>
              <a:rPr lang="zh-CN" altLang="en-US" sz="2400" b="1" strike="noStrike" noProof="1">
                <a:solidFill>
                  <a:schemeClr val="hlink"/>
                </a:solidFill>
                <a:latin typeface="黑体" panose="02010600030101010101" pitchFamily="2" charset="-122"/>
                <a:ea typeface="黑体" panose="02010600030101010101" pitchFamily="2" charset="-122"/>
              </a:rPr>
              <a:t>）内部控制工作的组织。</a:t>
            </a:r>
          </a:p>
          <a:p>
            <a:pPr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是否确定了内部控制职能部门或牵头部门；</a:t>
            </a:r>
          </a:p>
          <a:p>
            <a:pPr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是否建立了各部门在内部控制中的沟通协调机制和联动机制。</a:t>
            </a:r>
          </a:p>
          <a:p>
            <a:pPr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2</a:t>
            </a:r>
            <a:r>
              <a:rPr lang="zh-CN" altLang="en-US" sz="2400" b="1" strike="noStrike" noProof="1">
                <a:solidFill>
                  <a:schemeClr val="hlink"/>
                </a:solidFill>
                <a:latin typeface="黑体" panose="02010600030101010101" pitchFamily="2" charset="-122"/>
                <a:ea typeface="黑体" panose="02010600030101010101" pitchFamily="2" charset="-122"/>
              </a:rPr>
              <a:t>）内部控制机制的建设。</a:t>
            </a:r>
          </a:p>
          <a:p>
            <a:pPr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经济活动的决策、执行、监督是否实现有效分离；</a:t>
            </a:r>
          </a:p>
          <a:p>
            <a:pPr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权责是否对等；</a:t>
            </a:r>
          </a:p>
          <a:p>
            <a:pPr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是否建立健全议事决策机制、岗位责任制、内部监督等机制。</a:t>
            </a:r>
          </a:p>
          <a:p>
            <a:pPr eaLnBrk="1" fontAlgn="base" hangingPunct="1"/>
            <a:endParaRPr lang="en-US" altLang="zh-CN" sz="2400"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76579">
                                            <p:txEl>
                                              <p:pRg st="0" end="0"/>
                                            </p:txEl>
                                          </p:spTgt>
                                        </p:tgtEl>
                                        <p:attrNameLst>
                                          <p:attrName>style.visibility</p:attrName>
                                        </p:attrNameLst>
                                      </p:cBhvr>
                                      <p:to>
                                        <p:strVal val="visible"/>
                                      </p:to>
                                    </p:set>
                                    <p:animEffect transition="in" filter="dissolve">
                                      <p:cBhvr>
                                        <p:cTn id="7" dur="500"/>
                                        <p:tgtEl>
                                          <p:spTgt spid="1176579">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176579">
                                            <p:txEl>
                                              <p:pRg st="1" end="1"/>
                                            </p:txEl>
                                          </p:spTgt>
                                        </p:tgtEl>
                                        <p:attrNameLst>
                                          <p:attrName>style.visibility</p:attrName>
                                        </p:attrNameLst>
                                      </p:cBhvr>
                                      <p:to>
                                        <p:strVal val="visible"/>
                                      </p:to>
                                    </p:set>
                                    <p:animEffect transition="in" filter="dissolve">
                                      <p:cBhvr>
                                        <p:cTn id="10" dur="500"/>
                                        <p:tgtEl>
                                          <p:spTgt spid="1176579">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176579">
                                            <p:txEl>
                                              <p:pRg st="2" end="2"/>
                                            </p:txEl>
                                          </p:spTgt>
                                        </p:tgtEl>
                                        <p:attrNameLst>
                                          <p:attrName>style.visibility</p:attrName>
                                        </p:attrNameLst>
                                      </p:cBhvr>
                                      <p:to>
                                        <p:strVal val="visible"/>
                                      </p:to>
                                    </p:set>
                                    <p:animEffect transition="in" filter="dissolve">
                                      <p:cBhvr>
                                        <p:cTn id="13" dur="500"/>
                                        <p:tgtEl>
                                          <p:spTgt spid="117657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176579">
                                            <p:txEl>
                                              <p:pRg st="3" end="3"/>
                                            </p:txEl>
                                          </p:spTgt>
                                        </p:tgtEl>
                                        <p:attrNameLst>
                                          <p:attrName>style.visibility</p:attrName>
                                        </p:attrNameLst>
                                      </p:cBhvr>
                                      <p:to>
                                        <p:strVal val="visible"/>
                                      </p:to>
                                    </p:set>
                                    <p:animEffect transition="in" filter="dissolve">
                                      <p:cBhvr>
                                        <p:cTn id="18" dur="500"/>
                                        <p:tgtEl>
                                          <p:spTgt spid="1176579">
                                            <p:txEl>
                                              <p:pRg st="3" end="3"/>
                                            </p:txEl>
                                          </p:spTgt>
                                        </p:tgtEl>
                                      </p:cBhvr>
                                    </p:animEffect>
                                  </p:childTnLst>
                                </p:cTn>
                              </p:par>
                            </p:childTnLst>
                          </p:cTn>
                        </p:par>
                        <p:par>
                          <p:cTn id="19" fill="hold">
                            <p:stCondLst>
                              <p:cond delay="500"/>
                            </p:stCondLst>
                            <p:childTnLst>
                              <p:par>
                                <p:cTn id="20" presetID="9" presetClass="entr" presetSubtype="0" fill="hold" nodeType="afterEffect">
                                  <p:stCondLst>
                                    <p:cond delay="0"/>
                                  </p:stCondLst>
                                  <p:childTnLst>
                                    <p:set>
                                      <p:cBhvr>
                                        <p:cTn id="21" dur="1" fill="hold">
                                          <p:stCondLst>
                                            <p:cond delay="0"/>
                                          </p:stCondLst>
                                        </p:cTn>
                                        <p:tgtEl>
                                          <p:spTgt spid="1176579">
                                            <p:txEl>
                                              <p:pRg st="4" end="4"/>
                                            </p:txEl>
                                          </p:spTgt>
                                        </p:tgtEl>
                                        <p:attrNameLst>
                                          <p:attrName>style.visibility</p:attrName>
                                        </p:attrNameLst>
                                      </p:cBhvr>
                                      <p:to>
                                        <p:strVal val="visible"/>
                                      </p:to>
                                    </p:set>
                                    <p:animEffect transition="in" filter="dissolve">
                                      <p:cBhvr>
                                        <p:cTn id="22" dur="500"/>
                                        <p:tgtEl>
                                          <p:spTgt spid="1176579">
                                            <p:txEl>
                                              <p:pRg st="4" end="4"/>
                                            </p:txEl>
                                          </p:spTgt>
                                        </p:tgtEl>
                                      </p:cBhvr>
                                    </p:animEffect>
                                  </p:childTnLst>
                                </p:cTn>
                              </p:par>
                            </p:childTnLst>
                          </p:cTn>
                        </p:par>
                        <p:par>
                          <p:cTn id="23" fill="hold">
                            <p:stCondLst>
                              <p:cond delay="1000"/>
                            </p:stCondLst>
                            <p:childTnLst>
                              <p:par>
                                <p:cTn id="24" presetID="9" presetClass="entr" presetSubtype="0" fill="hold" nodeType="afterEffect">
                                  <p:stCondLst>
                                    <p:cond delay="0"/>
                                  </p:stCondLst>
                                  <p:childTnLst>
                                    <p:set>
                                      <p:cBhvr>
                                        <p:cTn id="25" dur="1" fill="hold">
                                          <p:stCondLst>
                                            <p:cond delay="0"/>
                                          </p:stCondLst>
                                        </p:cTn>
                                        <p:tgtEl>
                                          <p:spTgt spid="1176579">
                                            <p:txEl>
                                              <p:pRg st="5" end="5"/>
                                            </p:txEl>
                                          </p:spTgt>
                                        </p:tgtEl>
                                        <p:attrNameLst>
                                          <p:attrName>style.visibility</p:attrName>
                                        </p:attrNameLst>
                                      </p:cBhvr>
                                      <p:to>
                                        <p:strVal val="visible"/>
                                      </p:to>
                                    </p:set>
                                    <p:animEffect transition="in" filter="dissolve">
                                      <p:cBhvr>
                                        <p:cTn id="26" dur="500"/>
                                        <p:tgtEl>
                                          <p:spTgt spid="1176579">
                                            <p:txEl>
                                              <p:pRg st="5" end="5"/>
                                            </p:txEl>
                                          </p:spTgt>
                                        </p:tgtEl>
                                      </p:cBhvr>
                                    </p:animEffect>
                                  </p:childTnLst>
                                </p:cTn>
                              </p:par>
                            </p:childTnLst>
                          </p:cTn>
                        </p:par>
                        <p:par>
                          <p:cTn id="27" fill="hold">
                            <p:stCondLst>
                              <p:cond delay="1500"/>
                            </p:stCondLst>
                            <p:childTnLst>
                              <p:par>
                                <p:cTn id="28" presetID="9" presetClass="entr" presetSubtype="0" fill="hold" nodeType="afterEffect">
                                  <p:stCondLst>
                                    <p:cond delay="0"/>
                                  </p:stCondLst>
                                  <p:childTnLst>
                                    <p:set>
                                      <p:cBhvr>
                                        <p:cTn id="29" dur="1" fill="hold">
                                          <p:stCondLst>
                                            <p:cond delay="0"/>
                                          </p:stCondLst>
                                        </p:cTn>
                                        <p:tgtEl>
                                          <p:spTgt spid="1176579">
                                            <p:txEl>
                                              <p:pRg st="6" end="6"/>
                                            </p:txEl>
                                          </p:spTgt>
                                        </p:tgtEl>
                                        <p:attrNameLst>
                                          <p:attrName>style.visibility</p:attrName>
                                        </p:attrNameLst>
                                      </p:cBhvr>
                                      <p:to>
                                        <p:strVal val="visible"/>
                                      </p:to>
                                    </p:set>
                                    <p:animEffect transition="in" filter="dissolve">
                                      <p:cBhvr>
                                        <p:cTn id="30" dur="500"/>
                                        <p:tgtEl>
                                          <p:spTgt spid="11765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87</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78627"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3</a:t>
            </a:r>
            <a:r>
              <a:rPr lang="zh-CN" altLang="en-US" sz="2400" b="1" strike="noStrike" noProof="1">
                <a:solidFill>
                  <a:schemeClr val="hlink"/>
                </a:solidFill>
                <a:latin typeface="黑体" panose="02010600030101010101" pitchFamily="2" charset="-122"/>
                <a:ea typeface="黑体" panose="02010600030101010101" pitchFamily="2" charset="-122"/>
              </a:rPr>
              <a:t>）内部管理制度的完善。</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0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内部管理制度是否健全；</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0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执行是否有效。</a:t>
            </a:r>
          </a:p>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4</a:t>
            </a:r>
            <a:r>
              <a:rPr lang="zh-CN" altLang="en-US" sz="2400" b="1" strike="noStrike" noProof="1">
                <a:solidFill>
                  <a:schemeClr val="hlink"/>
                </a:solidFill>
                <a:latin typeface="黑体" panose="02010600030101010101" pitchFamily="2" charset="-122"/>
                <a:ea typeface="黑体" panose="02010600030101010101" pitchFamily="2" charset="-122"/>
              </a:rPr>
              <a:t>）内部控制关键岗位工作人员的管理。</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0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是否建立工作人员的培训、评价、轮岗等机制；</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0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工作人员是否具备相应的资格和能力。</a:t>
            </a:r>
          </a:p>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5</a:t>
            </a:r>
            <a:r>
              <a:rPr lang="zh-CN" altLang="en-US" sz="2400" b="1" strike="noStrike" noProof="1">
                <a:solidFill>
                  <a:schemeClr val="hlink"/>
                </a:solidFill>
                <a:latin typeface="黑体" panose="02010600030101010101" pitchFamily="2" charset="-122"/>
                <a:ea typeface="黑体" panose="02010600030101010101" pitchFamily="2" charset="-122"/>
              </a:rPr>
              <a:t>）财务信息的编报。</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000" b="1" strike="noStrike" noProof="1">
                <a:solidFill>
                  <a:schemeClr val="tx2"/>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是否按照国家统一的会计制度对经济业务事项进行账务处理；</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4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a:t>
            </a:r>
            <a:r>
              <a:rPr lang="zh-CN" altLang="en-US" sz="2400" b="1" strike="noStrike" noProof="1">
                <a:solidFill>
                  <a:schemeClr val="tx2"/>
                </a:solidFill>
                <a:latin typeface="黑体" panose="02010600030101010101" pitchFamily="2" charset="-122"/>
                <a:ea typeface="黑体" panose="02010600030101010101" pitchFamily="2" charset="-122"/>
              </a:rPr>
              <a:t> 是否按照国家统一的会计制度编制财务会计报告。</a:t>
            </a:r>
          </a:p>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6</a:t>
            </a:r>
            <a:r>
              <a:rPr lang="zh-CN" altLang="en-US" sz="2400" b="1" strike="noStrike" noProof="1">
                <a:solidFill>
                  <a:schemeClr val="hlink"/>
                </a:solidFill>
                <a:latin typeface="黑体" panose="02010600030101010101" pitchFamily="2" charset="-122"/>
                <a:ea typeface="黑体" panose="02010600030101010101" pitchFamily="2" charset="-122"/>
              </a:rPr>
              <a:t>）其他。</a:t>
            </a:r>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sz="3200" dirty="0">
                <a:solidFill>
                  <a:srgbClr val="080808"/>
                </a:solidFill>
                <a:sym typeface="+mn-ea"/>
              </a:rPr>
              <a:t>单位层面</a:t>
            </a:r>
            <a:r>
              <a:rPr lang="zh-CN" altLang="en-US" sz="3200" b="0" dirty="0">
                <a:sym typeface="+mn-ea"/>
              </a:rPr>
              <a:t>风险评估应当重点关注的</a:t>
            </a:r>
            <a:r>
              <a:rPr lang="en-US" altLang="zh-CN" sz="3200" b="0">
                <a:sym typeface="+mn-ea"/>
              </a:rPr>
              <a:t>6</a:t>
            </a:r>
            <a:r>
              <a:rPr lang="zh-CN" altLang="en-US" sz="3200" b="0" dirty="0">
                <a:sym typeface="+mn-ea"/>
              </a:rPr>
              <a:t>个方面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78627">
                                            <p:txEl>
                                              <p:pRg st="0" end="0"/>
                                            </p:txEl>
                                          </p:spTgt>
                                        </p:tgtEl>
                                        <p:attrNameLst>
                                          <p:attrName>style.visibility</p:attrName>
                                        </p:attrNameLst>
                                      </p:cBhvr>
                                      <p:to>
                                        <p:strVal val="visible"/>
                                      </p:to>
                                    </p:set>
                                    <p:animEffect transition="in" filter="dissolve">
                                      <p:cBhvr>
                                        <p:cTn id="7" dur="500"/>
                                        <p:tgtEl>
                                          <p:spTgt spid="1178627">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78627">
                                            <p:txEl>
                                              <p:pRg st="1" end="1"/>
                                            </p:txEl>
                                          </p:spTgt>
                                        </p:tgtEl>
                                        <p:attrNameLst>
                                          <p:attrName>style.visibility</p:attrName>
                                        </p:attrNameLst>
                                      </p:cBhvr>
                                      <p:to>
                                        <p:strVal val="visible"/>
                                      </p:to>
                                    </p:set>
                                    <p:animEffect transition="in" filter="dissolve">
                                      <p:cBhvr>
                                        <p:cTn id="11" dur="500"/>
                                        <p:tgtEl>
                                          <p:spTgt spid="1178627">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178627">
                                            <p:txEl>
                                              <p:pRg st="2" end="2"/>
                                            </p:txEl>
                                          </p:spTgt>
                                        </p:tgtEl>
                                        <p:attrNameLst>
                                          <p:attrName>style.visibility</p:attrName>
                                        </p:attrNameLst>
                                      </p:cBhvr>
                                      <p:to>
                                        <p:strVal val="visible"/>
                                      </p:to>
                                    </p:set>
                                    <p:animEffect transition="in" filter="dissolve">
                                      <p:cBhvr>
                                        <p:cTn id="15" dur="500"/>
                                        <p:tgtEl>
                                          <p:spTgt spid="117862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178627">
                                            <p:txEl>
                                              <p:pRg st="3" end="3"/>
                                            </p:txEl>
                                          </p:spTgt>
                                        </p:tgtEl>
                                        <p:attrNameLst>
                                          <p:attrName>style.visibility</p:attrName>
                                        </p:attrNameLst>
                                      </p:cBhvr>
                                      <p:to>
                                        <p:strVal val="visible"/>
                                      </p:to>
                                    </p:set>
                                    <p:animEffect transition="in" filter="dissolve">
                                      <p:cBhvr>
                                        <p:cTn id="20" dur="500"/>
                                        <p:tgtEl>
                                          <p:spTgt spid="1178627">
                                            <p:txEl>
                                              <p:pRg st="3" end="3"/>
                                            </p:txEl>
                                          </p:spTgt>
                                        </p:tgtEl>
                                      </p:cBhvr>
                                    </p:animEffect>
                                  </p:childTnLst>
                                </p:cTn>
                              </p:par>
                            </p:childTnLst>
                          </p:cTn>
                        </p:par>
                        <p:par>
                          <p:cTn id="21" fill="hold">
                            <p:stCondLst>
                              <p:cond delay="500"/>
                            </p:stCondLst>
                            <p:childTnLst>
                              <p:par>
                                <p:cTn id="22" presetID="9" presetClass="entr" presetSubtype="0" fill="hold" nodeType="afterEffect">
                                  <p:stCondLst>
                                    <p:cond delay="0"/>
                                  </p:stCondLst>
                                  <p:childTnLst>
                                    <p:set>
                                      <p:cBhvr>
                                        <p:cTn id="23" dur="1" fill="hold">
                                          <p:stCondLst>
                                            <p:cond delay="0"/>
                                          </p:stCondLst>
                                        </p:cTn>
                                        <p:tgtEl>
                                          <p:spTgt spid="1178627">
                                            <p:txEl>
                                              <p:pRg st="4" end="4"/>
                                            </p:txEl>
                                          </p:spTgt>
                                        </p:tgtEl>
                                        <p:attrNameLst>
                                          <p:attrName>style.visibility</p:attrName>
                                        </p:attrNameLst>
                                      </p:cBhvr>
                                      <p:to>
                                        <p:strVal val="visible"/>
                                      </p:to>
                                    </p:set>
                                    <p:animEffect transition="in" filter="dissolve">
                                      <p:cBhvr>
                                        <p:cTn id="24" dur="500"/>
                                        <p:tgtEl>
                                          <p:spTgt spid="1178627">
                                            <p:txEl>
                                              <p:pRg st="4" end="4"/>
                                            </p:txEl>
                                          </p:spTgt>
                                        </p:tgtEl>
                                      </p:cBhvr>
                                    </p:animEffect>
                                  </p:childTnLst>
                                </p:cTn>
                              </p:par>
                            </p:childTnLst>
                          </p:cTn>
                        </p:par>
                        <p:par>
                          <p:cTn id="25" fill="hold">
                            <p:stCondLst>
                              <p:cond delay="1000"/>
                            </p:stCondLst>
                            <p:childTnLst>
                              <p:par>
                                <p:cTn id="26" presetID="9" presetClass="entr" presetSubtype="0" fill="hold" nodeType="afterEffect">
                                  <p:stCondLst>
                                    <p:cond delay="0"/>
                                  </p:stCondLst>
                                  <p:childTnLst>
                                    <p:set>
                                      <p:cBhvr>
                                        <p:cTn id="27" dur="1" fill="hold">
                                          <p:stCondLst>
                                            <p:cond delay="0"/>
                                          </p:stCondLst>
                                        </p:cTn>
                                        <p:tgtEl>
                                          <p:spTgt spid="1178627">
                                            <p:txEl>
                                              <p:pRg st="5" end="5"/>
                                            </p:txEl>
                                          </p:spTgt>
                                        </p:tgtEl>
                                        <p:attrNameLst>
                                          <p:attrName>style.visibility</p:attrName>
                                        </p:attrNameLst>
                                      </p:cBhvr>
                                      <p:to>
                                        <p:strVal val="visible"/>
                                      </p:to>
                                    </p:set>
                                    <p:animEffect transition="in" filter="dissolve">
                                      <p:cBhvr>
                                        <p:cTn id="28" dur="500"/>
                                        <p:tgtEl>
                                          <p:spTgt spid="1178627">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178627">
                                            <p:txEl>
                                              <p:pRg st="6" end="6"/>
                                            </p:txEl>
                                          </p:spTgt>
                                        </p:tgtEl>
                                        <p:attrNameLst>
                                          <p:attrName>style.visibility</p:attrName>
                                        </p:attrNameLst>
                                      </p:cBhvr>
                                      <p:to>
                                        <p:strVal val="visible"/>
                                      </p:to>
                                    </p:set>
                                    <p:animEffect transition="in" filter="dissolve">
                                      <p:cBhvr>
                                        <p:cTn id="33" dur="500"/>
                                        <p:tgtEl>
                                          <p:spTgt spid="1178627">
                                            <p:txEl>
                                              <p:pRg st="6" end="6"/>
                                            </p:txEl>
                                          </p:spTgt>
                                        </p:tgtEl>
                                      </p:cBhvr>
                                    </p:animEffect>
                                  </p:childTnLst>
                                </p:cTn>
                              </p:par>
                            </p:childTnLst>
                          </p:cTn>
                        </p:par>
                        <p:par>
                          <p:cTn id="34" fill="hold">
                            <p:stCondLst>
                              <p:cond delay="500"/>
                            </p:stCondLst>
                            <p:childTnLst>
                              <p:par>
                                <p:cTn id="35" presetID="9" presetClass="entr" presetSubtype="0" fill="hold" nodeType="afterEffect">
                                  <p:stCondLst>
                                    <p:cond delay="0"/>
                                  </p:stCondLst>
                                  <p:childTnLst>
                                    <p:set>
                                      <p:cBhvr>
                                        <p:cTn id="36" dur="1" fill="hold">
                                          <p:stCondLst>
                                            <p:cond delay="0"/>
                                          </p:stCondLst>
                                        </p:cTn>
                                        <p:tgtEl>
                                          <p:spTgt spid="1178627">
                                            <p:txEl>
                                              <p:pRg st="7" end="7"/>
                                            </p:txEl>
                                          </p:spTgt>
                                        </p:tgtEl>
                                        <p:attrNameLst>
                                          <p:attrName>style.visibility</p:attrName>
                                        </p:attrNameLst>
                                      </p:cBhvr>
                                      <p:to>
                                        <p:strVal val="visible"/>
                                      </p:to>
                                    </p:set>
                                    <p:animEffect transition="in" filter="dissolve">
                                      <p:cBhvr>
                                        <p:cTn id="37" dur="500"/>
                                        <p:tgtEl>
                                          <p:spTgt spid="1178627">
                                            <p:txEl>
                                              <p:pRg st="7" end="7"/>
                                            </p:txEl>
                                          </p:spTgt>
                                        </p:tgtEl>
                                      </p:cBhvr>
                                    </p:animEffect>
                                  </p:childTnLst>
                                </p:cTn>
                              </p:par>
                            </p:childTnLst>
                          </p:cTn>
                        </p:par>
                        <p:par>
                          <p:cTn id="38" fill="hold">
                            <p:stCondLst>
                              <p:cond delay="1000"/>
                            </p:stCondLst>
                            <p:childTnLst>
                              <p:par>
                                <p:cTn id="39" presetID="9" presetClass="entr" presetSubtype="0" fill="hold" nodeType="afterEffect">
                                  <p:stCondLst>
                                    <p:cond delay="0"/>
                                  </p:stCondLst>
                                  <p:childTnLst>
                                    <p:set>
                                      <p:cBhvr>
                                        <p:cTn id="40" dur="1" fill="hold">
                                          <p:stCondLst>
                                            <p:cond delay="0"/>
                                          </p:stCondLst>
                                        </p:cTn>
                                        <p:tgtEl>
                                          <p:spTgt spid="1178627">
                                            <p:txEl>
                                              <p:pRg st="8" end="8"/>
                                            </p:txEl>
                                          </p:spTgt>
                                        </p:tgtEl>
                                        <p:attrNameLst>
                                          <p:attrName>style.visibility</p:attrName>
                                        </p:attrNameLst>
                                      </p:cBhvr>
                                      <p:to>
                                        <p:strVal val="visible"/>
                                      </p:to>
                                    </p:set>
                                    <p:animEffect transition="in" filter="dissolve">
                                      <p:cBhvr>
                                        <p:cTn id="41" dur="500"/>
                                        <p:tgtEl>
                                          <p:spTgt spid="1178627">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1178627">
                                            <p:txEl>
                                              <p:pRg st="9" end="9"/>
                                            </p:txEl>
                                          </p:spTgt>
                                        </p:tgtEl>
                                        <p:attrNameLst>
                                          <p:attrName>style.visibility</p:attrName>
                                        </p:attrNameLst>
                                      </p:cBhvr>
                                      <p:to>
                                        <p:strVal val="visible"/>
                                      </p:to>
                                    </p:set>
                                    <p:animEffect transition="in" filter="dissolve">
                                      <p:cBhvr>
                                        <p:cTn id="46" dur="500"/>
                                        <p:tgtEl>
                                          <p:spTgt spid="117862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080808"/>
                </a:solidFill>
                <a:sym typeface="+mn-ea"/>
              </a:rPr>
              <a:t>业务层面</a:t>
            </a:r>
            <a:r>
              <a:rPr lang="zh-CN" altLang="en-US" sz="2800" b="0" dirty="0">
                <a:solidFill>
                  <a:srgbClr val="FF0000"/>
                </a:solidFill>
                <a:sym typeface="+mn-ea"/>
              </a:rPr>
              <a:t>风险评估应当重点关注的</a:t>
            </a:r>
            <a:r>
              <a:rPr lang="en-US" altLang="zh-CN" sz="2800" b="0">
                <a:solidFill>
                  <a:srgbClr val="FF0000"/>
                </a:solidFill>
                <a:sym typeface="+mn-ea"/>
              </a:rPr>
              <a:t>7</a:t>
            </a:r>
            <a:r>
              <a:rPr lang="zh-CN" altLang="en-US" sz="2800" b="0" dirty="0">
                <a:solidFill>
                  <a:srgbClr val="FF0000"/>
                </a:solidFill>
                <a:sym typeface="+mn-ea"/>
              </a:rPr>
              <a:t>个方面</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77603"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rPr>
              <a:t>（</a:t>
            </a:r>
            <a:r>
              <a:rPr lang="en-US" altLang="zh-CN" sz="2200" b="1" strike="noStrike" noProof="1">
                <a:solidFill>
                  <a:schemeClr val="hlink"/>
                </a:solidFill>
                <a:latin typeface="黑体" panose="02010600030101010101" pitchFamily="2" charset="-122"/>
                <a:ea typeface="黑体" panose="02010600030101010101" pitchFamily="2" charset="-122"/>
              </a:rPr>
              <a:t>1</a:t>
            </a:r>
            <a:r>
              <a:rPr lang="zh-CN" altLang="en-US" sz="2200" b="1" strike="noStrike" noProof="1">
                <a:solidFill>
                  <a:schemeClr val="hlink"/>
                </a:solidFill>
                <a:latin typeface="黑体" panose="02010600030101010101" pitchFamily="2" charset="-122"/>
                <a:ea typeface="黑体" panose="02010600030101010101" pitchFamily="2" charset="-122"/>
              </a:rPr>
              <a:t>）预算管理。</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rgbClr val="FF0066"/>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在预算编制过程中单位内部各部门间沟通协调是否充分，预算编制与资产配置是否相结合、与具体工作是否相对应；</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是否按照批复的额度和开支范围执行预算，进度是否合理，是</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否存在无预算、超预算支出等问题；</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决算编报是否真实、完整、准确、及时。</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rPr>
              <a:t>（</a:t>
            </a:r>
            <a:r>
              <a:rPr lang="en-US" altLang="zh-CN" sz="2200" b="1" strike="noStrike" noProof="1">
                <a:solidFill>
                  <a:schemeClr val="hlink"/>
                </a:solidFill>
                <a:latin typeface="黑体" panose="02010600030101010101" pitchFamily="2" charset="-122"/>
                <a:ea typeface="黑体" panose="02010600030101010101" pitchFamily="2" charset="-122"/>
              </a:rPr>
              <a:t>2</a:t>
            </a:r>
            <a:r>
              <a:rPr lang="zh-CN" altLang="en-US" sz="2200" b="1" strike="noStrike" noProof="1">
                <a:solidFill>
                  <a:schemeClr val="hlink"/>
                </a:solidFill>
                <a:latin typeface="黑体" panose="02010600030101010101" pitchFamily="2" charset="-122"/>
                <a:ea typeface="黑体" panose="02010600030101010101" pitchFamily="2" charset="-122"/>
              </a:rPr>
              <a:t>）收支管理。</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收入是否实现归口管理，是否按照规定及时向财会部门提供收入的有关凭据，</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是否按照规定保管和使用印章和票据等；</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发生支出事项时是否按照规定审核各类凭据的真实性、合法性， </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是否存在使用虚假票据套取资金的情形。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177603">
                                            <p:txEl>
                                              <p:pRg st="0" end="0"/>
                                            </p:txEl>
                                          </p:spTgt>
                                        </p:tgtEl>
                                        <p:attrNameLst>
                                          <p:attrName>style.visibility</p:attrName>
                                        </p:attrNameLst>
                                      </p:cBhvr>
                                      <p:to>
                                        <p:strVal val="visible"/>
                                      </p:to>
                                    </p:set>
                                    <p:animEffect transition="in" filter="diamond(in)">
                                      <p:cBhvr>
                                        <p:cTn id="7" dur="500"/>
                                        <p:tgtEl>
                                          <p:spTgt spid="117760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1177603">
                                            <p:txEl>
                                              <p:pRg st="1" end="1"/>
                                            </p:txEl>
                                          </p:spTgt>
                                        </p:tgtEl>
                                        <p:attrNameLst>
                                          <p:attrName>style.visibility</p:attrName>
                                        </p:attrNameLst>
                                      </p:cBhvr>
                                      <p:to>
                                        <p:strVal val="visible"/>
                                      </p:to>
                                    </p:set>
                                    <p:animEffect transition="in" filter="diamond(in)">
                                      <p:cBhvr>
                                        <p:cTn id="10" dur="500"/>
                                        <p:tgtEl>
                                          <p:spTgt spid="117760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1177603">
                                            <p:txEl>
                                              <p:pRg st="2" end="2"/>
                                            </p:txEl>
                                          </p:spTgt>
                                        </p:tgtEl>
                                        <p:attrNameLst>
                                          <p:attrName>style.visibility</p:attrName>
                                        </p:attrNameLst>
                                      </p:cBhvr>
                                      <p:to>
                                        <p:strVal val="visible"/>
                                      </p:to>
                                    </p:set>
                                    <p:animEffect transition="in" filter="diamond(in)">
                                      <p:cBhvr>
                                        <p:cTn id="13" dur="500"/>
                                        <p:tgtEl>
                                          <p:spTgt spid="1177603">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1177603">
                                            <p:txEl>
                                              <p:pRg st="3" end="3"/>
                                            </p:txEl>
                                          </p:spTgt>
                                        </p:tgtEl>
                                        <p:attrNameLst>
                                          <p:attrName>style.visibility</p:attrName>
                                        </p:attrNameLst>
                                      </p:cBhvr>
                                      <p:to>
                                        <p:strVal val="visible"/>
                                      </p:to>
                                    </p:set>
                                    <p:animEffect transition="in" filter="diamond(in)">
                                      <p:cBhvr>
                                        <p:cTn id="16" dur="500"/>
                                        <p:tgtEl>
                                          <p:spTgt spid="117760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1177603">
                                            <p:txEl>
                                              <p:pRg st="4" end="4"/>
                                            </p:txEl>
                                          </p:spTgt>
                                        </p:tgtEl>
                                        <p:attrNameLst>
                                          <p:attrName>style.visibility</p:attrName>
                                        </p:attrNameLst>
                                      </p:cBhvr>
                                      <p:to>
                                        <p:strVal val="visible"/>
                                      </p:to>
                                    </p:set>
                                    <p:animEffect transition="in" filter="diamond(in)">
                                      <p:cBhvr>
                                        <p:cTn id="21" dur="500"/>
                                        <p:tgtEl>
                                          <p:spTgt spid="1177603">
                                            <p:txEl>
                                              <p:pRg st="4" end="4"/>
                                            </p:txEl>
                                          </p:spTgt>
                                        </p:tgtEl>
                                      </p:cBhvr>
                                    </p:animEffect>
                                  </p:childTnLst>
                                </p:cTn>
                              </p:par>
                            </p:childTnLst>
                          </p:cTn>
                        </p:par>
                        <p:par>
                          <p:cTn id="22" fill="hold">
                            <p:stCondLst>
                              <p:cond delay="500"/>
                            </p:stCondLst>
                            <p:childTnLst>
                              <p:par>
                                <p:cTn id="23" presetID="8" presetClass="entr" presetSubtype="16" fill="hold" nodeType="afterEffect">
                                  <p:stCondLst>
                                    <p:cond delay="0"/>
                                  </p:stCondLst>
                                  <p:childTnLst>
                                    <p:set>
                                      <p:cBhvr>
                                        <p:cTn id="24" dur="1" fill="hold">
                                          <p:stCondLst>
                                            <p:cond delay="0"/>
                                          </p:stCondLst>
                                        </p:cTn>
                                        <p:tgtEl>
                                          <p:spTgt spid="1177603">
                                            <p:txEl>
                                              <p:pRg st="5" end="5"/>
                                            </p:txEl>
                                          </p:spTgt>
                                        </p:tgtEl>
                                        <p:attrNameLst>
                                          <p:attrName>style.visibility</p:attrName>
                                        </p:attrNameLst>
                                      </p:cBhvr>
                                      <p:to>
                                        <p:strVal val="visible"/>
                                      </p:to>
                                    </p:set>
                                    <p:animEffect transition="in" filter="diamond(in)">
                                      <p:cBhvr>
                                        <p:cTn id="25" dur="500"/>
                                        <p:tgtEl>
                                          <p:spTgt spid="1177603">
                                            <p:txEl>
                                              <p:pRg st="5" end="5"/>
                                            </p:txEl>
                                          </p:spTgt>
                                        </p:tgtEl>
                                      </p:cBhvr>
                                    </p:animEffect>
                                  </p:childTnLst>
                                </p:cTn>
                              </p:par>
                            </p:childTnLst>
                          </p:cTn>
                        </p:par>
                        <p:par>
                          <p:cTn id="26" fill="hold">
                            <p:stCondLst>
                              <p:cond delay="1000"/>
                            </p:stCondLst>
                            <p:childTnLst>
                              <p:par>
                                <p:cTn id="27" presetID="8" presetClass="entr" presetSubtype="16" fill="hold" nodeType="afterEffect">
                                  <p:stCondLst>
                                    <p:cond delay="0"/>
                                  </p:stCondLst>
                                  <p:childTnLst>
                                    <p:set>
                                      <p:cBhvr>
                                        <p:cTn id="28" dur="1" fill="hold">
                                          <p:stCondLst>
                                            <p:cond delay="0"/>
                                          </p:stCondLst>
                                        </p:cTn>
                                        <p:tgtEl>
                                          <p:spTgt spid="1177603">
                                            <p:txEl>
                                              <p:pRg st="6" end="6"/>
                                            </p:txEl>
                                          </p:spTgt>
                                        </p:tgtEl>
                                        <p:attrNameLst>
                                          <p:attrName>style.visibility</p:attrName>
                                        </p:attrNameLst>
                                      </p:cBhvr>
                                      <p:to>
                                        <p:strVal val="visible"/>
                                      </p:to>
                                    </p:set>
                                    <p:animEffect transition="in" filter="diamond(in)">
                                      <p:cBhvr>
                                        <p:cTn id="29" dur="500"/>
                                        <p:tgtEl>
                                          <p:spTgt spid="1177603">
                                            <p:txEl>
                                              <p:pRg st="6" end="6"/>
                                            </p:txEl>
                                          </p:spTgt>
                                        </p:tgtEl>
                                      </p:cBhvr>
                                    </p:animEffect>
                                  </p:childTnLst>
                                </p:cTn>
                              </p:par>
                            </p:childTnLst>
                          </p:cTn>
                        </p:par>
                        <p:par>
                          <p:cTn id="30" fill="hold">
                            <p:stCondLst>
                              <p:cond delay="1500"/>
                            </p:stCondLst>
                            <p:childTnLst>
                              <p:par>
                                <p:cTn id="31" presetID="8" presetClass="entr" presetSubtype="16" fill="hold" nodeType="afterEffect">
                                  <p:stCondLst>
                                    <p:cond delay="0"/>
                                  </p:stCondLst>
                                  <p:childTnLst>
                                    <p:set>
                                      <p:cBhvr>
                                        <p:cTn id="32" dur="1" fill="hold">
                                          <p:stCondLst>
                                            <p:cond delay="0"/>
                                          </p:stCondLst>
                                        </p:cTn>
                                        <p:tgtEl>
                                          <p:spTgt spid="1177603">
                                            <p:txEl>
                                              <p:pRg st="7" end="7"/>
                                            </p:txEl>
                                          </p:spTgt>
                                        </p:tgtEl>
                                        <p:attrNameLst>
                                          <p:attrName>style.visibility</p:attrName>
                                        </p:attrNameLst>
                                      </p:cBhvr>
                                      <p:to>
                                        <p:strVal val="visible"/>
                                      </p:to>
                                    </p:set>
                                    <p:animEffect transition="in" filter="diamond(in)">
                                      <p:cBhvr>
                                        <p:cTn id="33" dur="500"/>
                                        <p:tgtEl>
                                          <p:spTgt spid="1177603">
                                            <p:txEl>
                                              <p:pRg st="7" end="7"/>
                                            </p:txEl>
                                          </p:spTgt>
                                        </p:tgtEl>
                                      </p:cBhvr>
                                    </p:animEffect>
                                  </p:childTnLst>
                                </p:cTn>
                              </p:par>
                            </p:childTnLst>
                          </p:cTn>
                        </p:par>
                        <p:par>
                          <p:cTn id="34" fill="hold">
                            <p:stCondLst>
                              <p:cond delay="2000"/>
                            </p:stCondLst>
                            <p:childTnLst>
                              <p:par>
                                <p:cTn id="35" presetID="8" presetClass="entr" presetSubtype="16" fill="hold" nodeType="afterEffect">
                                  <p:stCondLst>
                                    <p:cond delay="0"/>
                                  </p:stCondLst>
                                  <p:childTnLst>
                                    <p:set>
                                      <p:cBhvr>
                                        <p:cTn id="36" dur="1" fill="hold">
                                          <p:stCondLst>
                                            <p:cond delay="0"/>
                                          </p:stCondLst>
                                        </p:cTn>
                                        <p:tgtEl>
                                          <p:spTgt spid="1177603">
                                            <p:txEl>
                                              <p:pRg st="8" end="8"/>
                                            </p:txEl>
                                          </p:spTgt>
                                        </p:tgtEl>
                                        <p:attrNameLst>
                                          <p:attrName>style.visibility</p:attrName>
                                        </p:attrNameLst>
                                      </p:cBhvr>
                                      <p:to>
                                        <p:strVal val="visible"/>
                                      </p:to>
                                    </p:set>
                                    <p:animEffect transition="in" filter="diamond(in)">
                                      <p:cBhvr>
                                        <p:cTn id="37" dur="500"/>
                                        <p:tgtEl>
                                          <p:spTgt spid="117760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080808"/>
                </a:solidFill>
                <a:sym typeface="+mn-ea"/>
              </a:rPr>
              <a:t>业务层面</a:t>
            </a:r>
            <a:r>
              <a:rPr lang="zh-CN" altLang="en-US" sz="2800" b="0" dirty="0">
                <a:solidFill>
                  <a:srgbClr val="FF0000"/>
                </a:solidFill>
                <a:sym typeface="+mn-ea"/>
              </a:rPr>
              <a:t>风险评估应当重点关注的</a:t>
            </a:r>
            <a:r>
              <a:rPr lang="en-US" altLang="zh-CN" sz="2800" b="0">
                <a:solidFill>
                  <a:srgbClr val="FF0000"/>
                </a:solidFill>
                <a:sym typeface="+mn-ea"/>
              </a:rPr>
              <a:t>7</a:t>
            </a:r>
            <a:r>
              <a:rPr lang="zh-CN" altLang="en-US" sz="2800" b="0" dirty="0">
                <a:solidFill>
                  <a:srgbClr val="FF0000"/>
                </a:solidFill>
                <a:sym typeface="+mn-ea"/>
              </a:rPr>
              <a:t>个方面</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89</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79651"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3</a:t>
            </a:r>
            <a:r>
              <a:rPr lang="zh-CN" altLang="en-US" sz="2400" b="1" strike="noStrike" noProof="1">
                <a:solidFill>
                  <a:schemeClr val="hlink"/>
                </a:solidFill>
                <a:latin typeface="黑体" panose="02010600030101010101" pitchFamily="2" charset="-122"/>
                <a:ea typeface="黑体" panose="02010600030101010101" pitchFamily="2" charset="-122"/>
              </a:rPr>
              <a:t>）政府采购管理。</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是否按照预算和计划组织政府采购业务；</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是否按照规定组织政府采购活动和执行验收程序；</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是否按照规定保存政府采购业务相关档案。</a:t>
            </a:r>
          </a:p>
          <a:p>
            <a:pPr marL="495300" indent="-495300" eaLnBrk="1" fontAlgn="base" hangingPunct="1">
              <a:lnSpc>
                <a:spcPct val="115000"/>
              </a:lnSpc>
              <a:spcBef>
                <a:spcPct val="10000"/>
              </a:spcBef>
              <a:buNone/>
            </a:pPr>
            <a:r>
              <a:rPr lang="zh-CN" altLang="en-US" sz="2400" b="1" strike="noStrike" noProof="1">
                <a:solidFill>
                  <a:schemeClr val="hlink"/>
                </a:solidFill>
                <a:latin typeface="黑体" panose="02010600030101010101" pitchFamily="2" charset="-122"/>
                <a:ea typeface="黑体" panose="02010600030101010101" pitchFamily="2" charset="-122"/>
              </a:rPr>
              <a:t>（</a:t>
            </a:r>
            <a:r>
              <a:rPr lang="en-US" altLang="zh-CN" sz="2400" b="1" strike="noStrike" noProof="1">
                <a:solidFill>
                  <a:schemeClr val="hlink"/>
                </a:solidFill>
                <a:latin typeface="黑体" panose="02010600030101010101" pitchFamily="2" charset="-122"/>
                <a:ea typeface="黑体" panose="02010600030101010101" pitchFamily="2" charset="-122"/>
              </a:rPr>
              <a:t>4</a:t>
            </a:r>
            <a:r>
              <a:rPr lang="zh-CN" altLang="en-US" sz="2400" b="1" strike="noStrike" noProof="1">
                <a:solidFill>
                  <a:schemeClr val="hlink"/>
                </a:solidFill>
                <a:latin typeface="黑体" panose="02010600030101010101" pitchFamily="2" charset="-122"/>
                <a:ea typeface="黑体" panose="02010600030101010101" pitchFamily="2" charset="-122"/>
              </a:rPr>
              <a:t>）资产管理。</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是否实现资产归口管理并明确使用责任；</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是否定期对资产进行清查盘点，对账实不符的情况及时进行处理；</a:t>
            </a:r>
          </a:p>
          <a:p>
            <a:pPr marL="495300" indent="-495300" eaLnBrk="1" fontAlgn="base" hangingPunct="1">
              <a:lnSpc>
                <a:spcPct val="115000"/>
              </a:lnSpc>
              <a:spcBef>
                <a:spcPct val="10000"/>
              </a:spcBef>
              <a:buNone/>
            </a:pPr>
            <a:r>
              <a:rPr lang="zh-CN" altLang="en-US" sz="2400" b="1" strike="noStrike" noProof="1">
                <a:solidFill>
                  <a:schemeClr val="tx2"/>
                </a:solidFill>
                <a:latin typeface="黑体" panose="02010600030101010101" pitchFamily="2" charset="-122"/>
                <a:ea typeface="黑体" panose="02010600030101010101" pitchFamily="2" charset="-122"/>
              </a:rPr>
              <a:t>	</a:t>
            </a:r>
            <a:r>
              <a:rPr lang="zh-CN" altLang="en-US" sz="29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400" b="1" strike="noStrike" noProof="1">
                <a:solidFill>
                  <a:schemeClr val="tx2"/>
                </a:solidFill>
                <a:latin typeface="黑体" panose="02010600030101010101" pitchFamily="2" charset="-122"/>
                <a:ea typeface="黑体" panose="02010600030101010101" pitchFamily="2" charset="-122"/>
              </a:rPr>
              <a:t>是否按照规定处置资产。</a:t>
            </a:r>
          </a:p>
          <a:p>
            <a:pPr marL="495300" indent="-495300" eaLnBrk="1" fontAlgn="base" hangingPunct="1">
              <a:lnSpc>
                <a:spcPct val="115000"/>
              </a:lnSpc>
              <a:spcBef>
                <a:spcPct val="10000"/>
              </a:spcBef>
              <a:buNone/>
            </a:pPr>
            <a:endParaRPr lang="en-US" altLang="zh-CN" sz="2400" b="1" strike="noStrike" noProof="1">
              <a:solidFill>
                <a:schemeClr val="tx2"/>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79651">
                                            <p:txEl>
                                              <p:pRg st="0" end="0"/>
                                            </p:txEl>
                                          </p:spTgt>
                                        </p:tgtEl>
                                        <p:attrNameLst>
                                          <p:attrName>style.visibility</p:attrName>
                                        </p:attrNameLst>
                                      </p:cBhvr>
                                      <p:to>
                                        <p:strVal val="visible"/>
                                      </p:to>
                                    </p:set>
                                    <p:animEffect transition="in" filter="box(in)">
                                      <p:cBhvr>
                                        <p:cTn id="7" dur="500"/>
                                        <p:tgtEl>
                                          <p:spTgt spid="1179651">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179651">
                                            <p:txEl>
                                              <p:pRg st="1" end="1"/>
                                            </p:txEl>
                                          </p:spTgt>
                                        </p:tgtEl>
                                        <p:attrNameLst>
                                          <p:attrName>style.visibility</p:attrName>
                                        </p:attrNameLst>
                                      </p:cBhvr>
                                      <p:to>
                                        <p:strVal val="visible"/>
                                      </p:to>
                                    </p:set>
                                    <p:animEffect transition="in" filter="box(in)">
                                      <p:cBhvr>
                                        <p:cTn id="11" dur="500"/>
                                        <p:tgtEl>
                                          <p:spTgt spid="1179651">
                                            <p:txEl>
                                              <p:pRg st="1" end="1"/>
                                            </p:txEl>
                                          </p:spTgt>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1179651">
                                            <p:txEl>
                                              <p:pRg st="2" end="2"/>
                                            </p:txEl>
                                          </p:spTgt>
                                        </p:tgtEl>
                                        <p:attrNameLst>
                                          <p:attrName>style.visibility</p:attrName>
                                        </p:attrNameLst>
                                      </p:cBhvr>
                                      <p:to>
                                        <p:strVal val="visible"/>
                                      </p:to>
                                    </p:set>
                                    <p:animEffect transition="in" filter="box(in)">
                                      <p:cBhvr>
                                        <p:cTn id="15" dur="500"/>
                                        <p:tgtEl>
                                          <p:spTgt spid="1179651">
                                            <p:txEl>
                                              <p:pRg st="2" end="2"/>
                                            </p:txEl>
                                          </p:spTgt>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1179651">
                                            <p:txEl>
                                              <p:pRg st="3" end="3"/>
                                            </p:txEl>
                                          </p:spTgt>
                                        </p:tgtEl>
                                        <p:attrNameLst>
                                          <p:attrName>style.visibility</p:attrName>
                                        </p:attrNameLst>
                                      </p:cBhvr>
                                      <p:to>
                                        <p:strVal val="visible"/>
                                      </p:to>
                                    </p:set>
                                    <p:animEffect transition="in" filter="box(in)">
                                      <p:cBhvr>
                                        <p:cTn id="19" dur="500"/>
                                        <p:tgtEl>
                                          <p:spTgt spid="1179651">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1179651">
                                            <p:txEl>
                                              <p:pRg st="4" end="4"/>
                                            </p:txEl>
                                          </p:spTgt>
                                        </p:tgtEl>
                                        <p:attrNameLst>
                                          <p:attrName>style.visibility</p:attrName>
                                        </p:attrNameLst>
                                      </p:cBhvr>
                                      <p:to>
                                        <p:strVal val="visible"/>
                                      </p:to>
                                    </p:set>
                                    <p:animEffect transition="in" filter="box(in)">
                                      <p:cBhvr>
                                        <p:cTn id="24" dur="500"/>
                                        <p:tgtEl>
                                          <p:spTgt spid="1179651">
                                            <p:txEl>
                                              <p:pRg st="4" end="4"/>
                                            </p:txEl>
                                          </p:spTgt>
                                        </p:tgtEl>
                                      </p:cBhvr>
                                    </p:animEffect>
                                  </p:childTnLst>
                                </p:cTn>
                              </p:par>
                            </p:childTnLst>
                          </p:cTn>
                        </p:par>
                        <p:par>
                          <p:cTn id="25" fill="hold">
                            <p:stCondLst>
                              <p:cond delay="500"/>
                            </p:stCondLst>
                            <p:childTnLst>
                              <p:par>
                                <p:cTn id="26" presetID="4" presetClass="entr" presetSubtype="16" fill="hold" nodeType="afterEffect">
                                  <p:stCondLst>
                                    <p:cond delay="0"/>
                                  </p:stCondLst>
                                  <p:childTnLst>
                                    <p:set>
                                      <p:cBhvr>
                                        <p:cTn id="27" dur="1" fill="hold">
                                          <p:stCondLst>
                                            <p:cond delay="0"/>
                                          </p:stCondLst>
                                        </p:cTn>
                                        <p:tgtEl>
                                          <p:spTgt spid="1179651">
                                            <p:txEl>
                                              <p:pRg st="5" end="5"/>
                                            </p:txEl>
                                          </p:spTgt>
                                        </p:tgtEl>
                                        <p:attrNameLst>
                                          <p:attrName>style.visibility</p:attrName>
                                        </p:attrNameLst>
                                      </p:cBhvr>
                                      <p:to>
                                        <p:strVal val="visible"/>
                                      </p:to>
                                    </p:set>
                                    <p:animEffect transition="in" filter="box(in)">
                                      <p:cBhvr>
                                        <p:cTn id="28" dur="500"/>
                                        <p:tgtEl>
                                          <p:spTgt spid="1179651">
                                            <p:txEl>
                                              <p:pRg st="5" end="5"/>
                                            </p:txEl>
                                          </p:spTgt>
                                        </p:tgtEl>
                                      </p:cBhvr>
                                    </p:animEffect>
                                  </p:childTnLst>
                                </p:cTn>
                              </p:par>
                            </p:childTnLst>
                          </p:cTn>
                        </p:par>
                        <p:par>
                          <p:cTn id="29" fill="hold">
                            <p:stCondLst>
                              <p:cond delay="1000"/>
                            </p:stCondLst>
                            <p:childTnLst>
                              <p:par>
                                <p:cTn id="30" presetID="4" presetClass="entr" presetSubtype="16" fill="hold" nodeType="afterEffect">
                                  <p:stCondLst>
                                    <p:cond delay="0"/>
                                  </p:stCondLst>
                                  <p:childTnLst>
                                    <p:set>
                                      <p:cBhvr>
                                        <p:cTn id="31" dur="1" fill="hold">
                                          <p:stCondLst>
                                            <p:cond delay="0"/>
                                          </p:stCondLst>
                                        </p:cTn>
                                        <p:tgtEl>
                                          <p:spTgt spid="1179651">
                                            <p:txEl>
                                              <p:pRg st="6" end="6"/>
                                            </p:txEl>
                                          </p:spTgt>
                                        </p:tgtEl>
                                        <p:attrNameLst>
                                          <p:attrName>style.visibility</p:attrName>
                                        </p:attrNameLst>
                                      </p:cBhvr>
                                      <p:to>
                                        <p:strVal val="visible"/>
                                      </p:to>
                                    </p:set>
                                    <p:animEffect transition="in" filter="box(in)">
                                      <p:cBhvr>
                                        <p:cTn id="32" dur="500"/>
                                        <p:tgtEl>
                                          <p:spTgt spid="1179651">
                                            <p:txEl>
                                              <p:pRg st="6" end="6"/>
                                            </p:txEl>
                                          </p:spTgt>
                                        </p:tgtEl>
                                      </p:cBhvr>
                                    </p:animEffect>
                                  </p:childTnLst>
                                </p:cTn>
                              </p:par>
                            </p:childTnLst>
                          </p:cTn>
                        </p:par>
                        <p:par>
                          <p:cTn id="33" fill="hold">
                            <p:stCondLst>
                              <p:cond delay="1500"/>
                            </p:stCondLst>
                            <p:childTnLst>
                              <p:par>
                                <p:cTn id="34" presetID="4" presetClass="entr" presetSubtype="16" fill="hold" nodeType="afterEffect">
                                  <p:stCondLst>
                                    <p:cond delay="0"/>
                                  </p:stCondLst>
                                  <p:childTnLst>
                                    <p:set>
                                      <p:cBhvr>
                                        <p:cTn id="35" dur="1" fill="hold">
                                          <p:stCondLst>
                                            <p:cond delay="0"/>
                                          </p:stCondLst>
                                        </p:cTn>
                                        <p:tgtEl>
                                          <p:spTgt spid="1179651">
                                            <p:txEl>
                                              <p:pRg st="7" end="7"/>
                                            </p:txEl>
                                          </p:spTgt>
                                        </p:tgtEl>
                                        <p:attrNameLst>
                                          <p:attrName>style.visibility</p:attrName>
                                        </p:attrNameLst>
                                      </p:cBhvr>
                                      <p:to>
                                        <p:strVal val="visible"/>
                                      </p:to>
                                    </p:set>
                                    <p:animEffect transition="in" filter="box(in)">
                                      <p:cBhvr>
                                        <p:cTn id="36" dur="500"/>
                                        <p:tgtEl>
                                          <p:spTgt spid="11796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p:cNvSpPr>
          <p:nvPr>
            <p:ph idx="1"/>
          </p:nvPr>
        </p:nvSpPr>
        <p:spPr/>
        <p:txBody>
          <a:bodyPr anchor="t"/>
          <a:lstStyle/>
          <a:p>
            <a:r>
              <a:rPr lang="zh-CN" altLang="en-US"/>
              <a:t> </a:t>
            </a:r>
            <a:r>
              <a:rPr lang="zh-CN" altLang="en-US" sz="2400" b="1">
                <a:solidFill>
                  <a:srgbClr val="FF0000"/>
                </a:solidFill>
              </a:rPr>
              <a:t>政策背景：</a:t>
            </a:r>
            <a:endParaRPr lang="zh-CN" altLang="en-US" sz="2400"/>
          </a:p>
          <a:p>
            <a:pPr algn="l"/>
            <a:r>
              <a:rPr lang="zh-CN" altLang="en-US" sz="2400" b="1">
                <a:solidFill>
                  <a:srgbClr val="0000FF"/>
                </a:solidFill>
                <a:sym typeface="+mn-ea"/>
              </a:rPr>
              <a:t>（5）国务院治理“小金库”和打击“假发票”的要求。</a:t>
            </a:r>
          </a:p>
          <a:p>
            <a:pPr algn="l"/>
            <a:endParaRPr lang="zh-CN" altLang="en-US" sz="2400" b="1">
              <a:solidFill>
                <a:srgbClr val="0000FF"/>
              </a:solidFill>
              <a:sym typeface="+mn-ea"/>
            </a:endParaRPr>
          </a:p>
        </p:txBody>
      </p:sp>
      <p:sp>
        <p:nvSpPr>
          <p:cNvPr id="11266" name="日期占位符 3"/>
          <p:cNvSpPr>
            <a:spLocks noGrp="1"/>
          </p:cNvSpPr>
          <p:nvPr>
            <p:ph type="dt" sz="half" idx="10"/>
          </p:nvPr>
        </p:nvSpPr>
        <p:spPr/>
        <p:txBody>
          <a:bodyPr anchor="t"/>
          <a:lstStyle/>
          <a:p>
            <a:pPr indent="0"/>
            <a:fld id="{BB962C8B-B14F-4D97-AF65-F5344CB8AC3E}" type="datetime6">
              <a:rPr lang="zh-CN" altLang="en-US" dirty="0">
                <a:solidFill>
                  <a:srgbClr val="6C0000"/>
                </a:solidFill>
                <a:latin typeface="华文新魏" panose="02010800040101010101" pitchFamily="2" charset="-122"/>
                <a:ea typeface="华文新魏" panose="02010800040101010101" pitchFamily="2" charset="-122"/>
              </a:rPr>
              <a:t>2024年10月</a:t>
            </a:fld>
            <a:r>
              <a:rPr lang="zh-CN" altLang="en-US" dirty="0">
                <a:solidFill>
                  <a:srgbClr val="6C0000"/>
                </a:solidFill>
                <a:latin typeface="华文新魏" panose="02010800040101010101" pitchFamily="2" charset="-122"/>
                <a:ea typeface="华文新魏" panose="02010800040101010101" pitchFamily="2" charset="-122"/>
              </a:rPr>
              <a:t>                                             </a:t>
            </a:r>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fld id="{9A0DB2DC-4C9A-4742-B13C-FB6460FD3503}" type="slidenum">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9</a:t>
            </a:fld>
            <a:r>
              <a:rPr lang="en-US" altLang="zh-CN">
                <a:solidFill>
                  <a:srgbClr val="6C0000"/>
                </a:solidFill>
                <a:latin typeface="华文新魏" panose="02010800040101010101" pitchFamily="2" charset="-122"/>
                <a:ea typeface="宋体" panose="02010600030101010101" pitchFamily="2" charset="-122"/>
                <a:sym typeface="Arial" panose="020B0604020202020204" pitchFamily="34" charset="0"/>
              </a:rPr>
              <a:t> .</a:t>
            </a:r>
            <a:endParaRPr lang="zh-CN" altLang="en-US" dirty="0">
              <a:solidFill>
                <a:srgbClr val="6C0000"/>
              </a:solidFill>
              <a:latin typeface="华文新魏" panose="02010800040101010101" pitchFamily="2" charset="-122"/>
              <a:ea typeface="华文新魏" panose="02010800040101010101" pitchFamily="2" charset="-122"/>
            </a:endParaRPr>
          </a:p>
        </p:txBody>
      </p:sp>
      <p:sp>
        <p:nvSpPr>
          <p:cNvPr id="11267" name="标题 266241"/>
          <p:cNvSpPr>
            <a:spLocks noGrp="1"/>
          </p:cNvSpPr>
          <p:nvPr/>
        </p:nvSpPr>
        <p:spPr>
          <a:xfrm>
            <a:off x="377825" y="242888"/>
            <a:ext cx="8642350" cy="647700"/>
          </a:xfrm>
          <a:prstGeom prst="rect">
            <a:avLst/>
          </a:prstGeom>
          <a:noFill/>
          <a:ln w="9525">
            <a:noFill/>
          </a:ln>
        </p:spPr>
        <p:txBody>
          <a:bodyPr anchor="ctr"/>
          <a:lstStyle/>
          <a:p>
            <a:pPr lvl="0" indent="0">
              <a:buClr>
                <a:srgbClr val="000000"/>
              </a:buClr>
            </a:pPr>
            <a:r>
              <a:rPr lang="zh-CN" altLang="en-US" sz="2800" b="1" dirty="0">
                <a:solidFill>
                  <a:srgbClr val="FF0000"/>
                </a:solidFill>
                <a:latin typeface="Arial" panose="020B0604020202020204" pitchFamily="34" charset="0"/>
                <a:ea typeface="黑体" panose="02010600030101010101" pitchFamily="2" charset="-122"/>
              </a:rPr>
              <a:t>一、财政部推进行政事业单位内控的背景和举措</a:t>
            </a:r>
          </a:p>
        </p:txBody>
      </p:sp>
      <p:sp>
        <p:nvSpPr>
          <p:cNvPr id="2" name="矩形 1"/>
          <p:cNvSpPr/>
          <p:nvPr/>
        </p:nvSpPr>
        <p:spPr>
          <a:xfrm>
            <a:off x="583565" y="2229168"/>
            <a:ext cx="4081780" cy="4154170"/>
          </a:xfrm>
          <a:prstGeom prst="rect">
            <a:avLst/>
          </a:prstGeom>
          <a:noFill/>
          <a:ln w="9525">
            <a:noFill/>
          </a:ln>
        </p:spPr>
        <p:txBody>
          <a:bodyPr wrap="square" anchor="ctr">
            <a:spAutoFit/>
          </a:bodyPr>
          <a:lstStyle/>
          <a:p>
            <a:pPr algn="l" eaLnBrk="0" hangingPunct="0">
              <a:buClr>
                <a:srgbClr val="CC3300"/>
              </a:buClr>
              <a:buFont typeface="Wingdings" panose="05000000000000000000" pitchFamily="2" charset="2"/>
              <a:buChar char="Ø"/>
            </a:pPr>
            <a:r>
              <a:rPr lang="en-US" altLang="zh-CN" sz="2400" dirty="0">
                <a:solidFill>
                  <a:srgbClr val="080808"/>
                </a:solidFill>
                <a:latin typeface="黑体" panose="02010600030101010101" pitchFamily="2" charset="-122"/>
                <a:ea typeface="黑体" panose="02010600030101010101" pitchFamily="2" charset="-122"/>
              </a:rPr>
              <a:t>2008</a:t>
            </a:r>
            <a:r>
              <a:rPr lang="zh-CN" altLang="en-US" sz="2400" dirty="0">
                <a:solidFill>
                  <a:srgbClr val="080808"/>
                </a:solidFill>
                <a:latin typeface="黑体" panose="02010600030101010101" pitchFamily="2" charset="-122"/>
                <a:ea typeface="黑体" panose="02010600030101010101" pitchFamily="2" charset="-122"/>
              </a:rPr>
              <a:t>年审计署对中央预算执行和其他财政收支进行了审计。共审计</a:t>
            </a:r>
            <a:r>
              <a:rPr lang="en-US" altLang="zh-CN" sz="2400" dirty="0">
                <a:solidFill>
                  <a:srgbClr val="080808"/>
                </a:solidFill>
                <a:latin typeface="黑体" panose="02010600030101010101" pitchFamily="2" charset="-122"/>
                <a:ea typeface="黑体" panose="02010600030101010101" pitchFamily="2" charset="-122"/>
              </a:rPr>
              <a:t>55</a:t>
            </a:r>
            <a:r>
              <a:rPr lang="zh-CN" altLang="en-US" sz="2400" dirty="0">
                <a:solidFill>
                  <a:srgbClr val="080808"/>
                </a:solidFill>
                <a:latin typeface="黑体" panose="02010600030101010101" pitchFamily="2" charset="-122"/>
                <a:ea typeface="黑体" panose="02010600030101010101" pitchFamily="2" charset="-122"/>
              </a:rPr>
              <a:t>个中央部门，延伸审计</a:t>
            </a:r>
            <a:r>
              <a:rPr lang="en-US" altLang="zh-CN" sz="2400" dirty="0">
                <a:solidFill>
                  <a:srgbClr val="080808"/>
                </a:solidFill>
                <a:latin typeface="黑体" panose="02010600030101010101" pitchFamily="2" charset="-122"/>
                <a:ea typeface="黑体" panose="02010600030101010101" pitchFamily="2" charset="-122"/>
              </a:rPr>
              <a:t>285</a:t>
            </a:r>
            <a:r>
              <a:rPr lang="zh-CN" altLang="en-US" sz="2400" dirty="0">
                <a:solidFill>
                  <a:srgbClr val="080808"/>
                </a:solidFill>
                <a:latin typeface="黑体" panose="02010600030101010101" pitchFamily="2" charset="-122"/>
                <a:ea typeface="黑体" panose="02010600030101010101" pitchFamily="2" charset="-122"/>
              </a:rPr>
              <a:t>个所属单位，发现违规资金</a:t>
            </a:r>
            <a:r>
              <a:rPr lang="en-US" altLang="zh-CN" sz="2400" dirty="0">
                <a:solidFill>
                  <a:srgbClr val="080808"/>
                </a:solidFill>
                <a:latin typeface="黑体" panose="02010600030101010101" pitchFamily="2" charset="-122"/>
                <a:ea typeface="黑体" panose="02010600030101010101" pitchFamily="2" charset="-122"/>
              </a:rPr>
              <a:t>40.5</a:t>
            </a:r>
            <a:r>
              <a:rPr lang="zh-CN" altLang="en-US" sz="2400" dirty="0">
                <a:solidFill>
                  <a:srgbClr val="080808"/>
                </a:solidFill>
                <a:latin typeface="黑体" panose="02010600030101010101" pitchFamily="2" charset="-122"/>
                <a:ea typeface="黑体" panose="02010600030101010101" pitchFamily="2" charset="-122"/>
              </a:rPr>
              <a:t>亿元，损失浪费问题</a:t>
            </a:r>
            <a:r>
              <a:rPr lang="en-US" altLang="zh-CN" sz="2400" dirty="0">
                <a:solidFill>
                  <a:srgbClr val="080808"/>
                </a:solidFill>
                <a:latin typeface="黑体" panose="02010600030101010101" pitchFamily="2" charset="-122"/>
                <a:ea typeface="黑体" panose="02010600030101010101" pitchFamily="2" charset="-122"/>
              </a:rPr>
              <a:t>4.67</a:t>
            </a:r>
            <a:r>
              <a:rPr lang="zh-CN" altLang="en-US" sz="2400" dirty="0">
                <a:solidFill>
                  <a:srgbClr val="080808"/>
                </a:solidFill>
                <a:latin typeface="黑体" panose="02010600030101010101" pitchFamily="2" charset="-122"/>
                <a:ea typeface="黑体" panose="02010600030101010101" pitchFamily="2" charset="-122"/>
              </a:rPr>
              <a:t>亿元。</a:t>
            </a:r>
          </a:p>
          <a:p>
            <a:pPr algn="l" eaLnBrk="0" hangingPunct="0">
              <a:buClr>
                <a:srgbClr val="CC3300"/>
              </a:buClr>
              <a:buFont typeface="Wingdings" panose="05000000000000000000" pitchFamily="2" charset="2"/>
              <a:buChar char="Ø"/>
            </a:pPr>
            <a:endParaRPr lang="zh-CN" altLang="en-US" sz="2400" dirty="0">
              <a:solidFill>
                <a:srgbClr val="080808"/>
              </a:solidFill>
              <a:latin typeface="黑体" panose="02010600030101010101" pitchFamily="2" charset="-122"/>
              <a:ea typeface="黑体" panose="02010600030101010101" pitchFamily="2" charset="-122"/>
            </a:endParaRPr>
          </a:p>
          <a:p>
            <a:pPr algn="l" eaLnBrk="0" hangingPunct="0">
              <a:buClr>
                <a:srgbClr val="CC3300"/>
              </a:buClr>
              <a:buFont typeface="Wingdings" panose="05000000000000000000" pitchFamily="2" charset="2"/>
              <a:buChar char="Ø"/>
            </a:pPr>
            <a:r>
              <a:rPr lang="en-US" altLang="zh-CN" sz="2400" dirty="0">
                <a:solidFill>
                  <a:srgbClr val="080808"/>
                </a:solidFill>
                <a:latin typeface="黑体" panose="02010600030101010101" pitchFamily="2" charset="-122"/>
                <a:ea typeface="黑体" panose="02010600030101010101" pitchFamily="2" charset="-122"/>
              </a:rPr>
              <a:t>2013</a:t>
            </a:r>
            <a:r>
              <a:rPr lang="zh-CN" altLang="en-US" sz="2400" dirty="0">
                <a:solidFill>
                  <a:srgbClr val="080808"/>
                </a:solidFill>
                <a:latin typeface="黑体" panose="02010600030101010101" pitchFamily="2" charset="-122"/>
                <a:ea typeface="黑体" panose="02010600030101010101" pitchFamily="2" charset="-122"/>
              </a:rPr>
              <a:t>年</a:t>
            </a:r>
            <a:r>
              <a:rPr lang="en-US" altLang="zh-CN" sz="2400" dirty="0">
                <a:solidFill>
                  <a:srgbClr val="080808"/>
                </a:solidFill>
                <a:latin typeface="黑体" panose="02010600030101010101" pitchFamily="2" charset="-122"/>
                <a:ea typeface="黑体" panose="02010600030101010101" pitchFamily="2" charset="-122"/>
              </a:rPr>
              <a:t>1</a:t>
            </a:r>
            <a:r>
              <a:rPr lang="zh-CN" altLang="en-US" sz="2400" dirty="0">
                <a:solidFill>
                  <a:srgbClr val="080808"/>
                </a:solidFill>
                <a:latin typeface="黑体" panose="02010600030101010101" pitchFamily="2" charset="-122"/>
                <a:ea typeface="黑体" panose="02010600030101010101" pitchFamily="2" charset="-122"/>
              </a:rPr>
              <a:t>月至</a:t>
            </a:r>
            <a:r>
              <a:rPr lang="en-US" altLang="zh-CN" sz="2400" dirty="0">
                <a:solidFill>
                  <a:srgbClr val="080808"/>
                </a:solidFill>
                <a:latin typeface="黑体" panose="02010600030101010101" pitchFamily="2" charset="-122"/>
                <a:ea typeface="黑体" panose="02010600030101010101" pitchFamily="2" charset="-122"/>
              </a:rPr>
              <a:t>11</a:t>
            </a:r>
            <a:r>
              <a:rPr lang="zh-CN" altLang="en-US" sz="2400" dirty="0">
                <a:solidFill>
                  <a:srgbClr val="080808"/>
                </a:solidFill>
                <a:latin typeface="黑体" panose="02010600030101010101" pitchFamily="2" charset="-122"/>
                <a:ea typeface="黑体" panose="02010600030101010101" pitchFamily="2" charset="-122"/>
              </a:rPr>
              <a:t>月，审计署对中央扩大内需项目进行了审计，查出违规问题金额</a:t>
            </a:r>
            <a:r>
              <a:rPr lang="en-US" altLang="zh-CN" sz="2400" dirty="0">
                <a:solidFill>
                  <a:srgbClr val="080808"/>
                </a:solidFill>
                <a:latin typeface="黑体" panose="02010600030101010101" pitchFamily="2" charset="-122"/>
                <a:ea typeface="黑体" panose="02010600030101010101" pitchFamily="2" charset="-122"/>
              </a:rPr>
              <a:t>2,347</a:t>
            </a:r>
            <a:r>
              <a:rPr lang="zh-CN" altLang="en-US" sz="2400" dirty="0">
                <a:solidFill>
                  <a:srgbClr val="080808"/>
                </a:solidFill>
                <a:latin typeface="黑体" panose="02010600030101010101" pitchFamily="2" charset="-122"/>
                <a:ea typeface="黑体" panose="02010600030101010101" pitchFamily="2" charset="-122"/>
              </a:rPr>
              <a:t>亿元。</a:t>
            </a:r>
          </a:p>
        </p:txBody>
      </p:sp>
      <p:pic>
        <p:nvPicPr>
          <p:cNvPr id="3" name="图片 2" descr="60111245119087124"/>
          <p:cNvPicPr>
            <a:picLocks noChangeAspect="1"/>
          </p:cNvPicPr>
          <p:nvPr/>
        </p:nvPicPr>
        <p:blipFill>
          <a:blip r:embed="rId2"/>
          <a:srcRect l="7591" t="3409" r="5542" b="6554"/>
          <a:stretch>
            <a:fillRect/>
          </a:stretch>
        </p:blipFill>
        <p:spPr>
          <a:xfrm>
            <a:off x="4938395" y="2279650"/>
            <a:ext cx="3667760" cy="3409315"/>
          </a:xfrm>
          <a:prstGeom prst="rect">
            <a:avLst/>
          </a:prstGeom>
          <a:noFill/>
          <a:ln w="9525">
            <a:noFill/>
          </a:ln>
        </p:spPr>
      </p:pic>
      <p:sp>
        <p:nvSpPr>
          <p:cNvPr id="4" name="Rectangle 8"/>
          <p:cNvSpPr/>
          <p:nvPr/>
        </p:nvSpPr>
        <p:spPr>
          <a:xfrm>
            <a:off x="4665980" y="5734050"/>
            <a:ext cx="4226560" cy="460375"/>
          </a:xfrm>
          <a:prstGeom prst="rect">
            <a:avLst/>
          </a:prstGeom>
          <a:solidFill>
            <a:srgbClr val="FF0000"/>
          </a:solidFill>
          <a:ln w="9525">
            <a:noFill/>
          </a:ln>
        </p:spPr>
        <p:txBody>
          <a:bodyPr wrap="square" lIns="92075" tIns="46038" rIns="92075" bIns="46038">
            <a:spAutoFit/>
          </a:bodyPr>
          <a:lstStyle/>
          <a:p>
            <a:pPr algn="l" eaLnBrk="0" hangingPunct="0">
              <a:spcBef>
                <a:spcPct val="50000"/>
              </a:spcBef>
              <a:buClr>
                <a:srgbClr val="FF0000"/>
              </a:buClr>
            </a:pPr>
            <a:r>
              <a:rPr lang="zh-CN" altLang="en-US" sz="2400" b="1" dirty="0">
                <a:solidFill>
                  <a:srgbClr val="FFFFFF"/>
                </a:solidFill>
                <a:latin typeface="黑体" panose="02010600030101010101" pitchFamily="2" charset="-122"/>
                <a:ea typeface="黑体" panose="02010600030101010101" pitchFamily="2" charset="-122"/>
              </a:rPr>
              <a:t>审计年年查，年年有违规资金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box(in)">
                                      <p:cBhvr>
                                        <p:cTn id="15" dur="5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box(in)">
                                      <p:cBhvr>
                                        <p:cTn id="2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080808"/>
                </a:solidFill>
                <a:sym typeface="+mn-ea"/>
              </a:rPr>
              <a:t>业务层面</a:t>
            </a:r>
            <a:r>
              <a:rPr lang="zh-CN" altLang="en-US" sz="2800" b="0" dirty="0">
                <a:solidFill>
                  <a:srgbClr val="FF0000"/>
                </a:solidFill>
                <a:sym typeface="+mn-ea"/>
              </a:rPr>
              <a:t>风险评估应当重点关注的</a:t>
            </a:r>
            <a:r>
              <a:rPr lang="en-US" altLang="zh-CN" sz="2800" b="0">
                <a:solidFill>
                  <a:srgbClr val="FF0000"/>
                </a:solidFill>
                <a:sym typeface="+mn-ea"/>
              </a:rPr>
              <a:t>7</a:t>
            </a:r>
            <a:r>
              <a:rPr lang="zh-CN" altLang="en-US" sz="2800" b="0" dirty="0">
                <a:solidFill>
                  <a:srgbClr val="FF0000"/>
                </a:solidFill>
                <a:sym typeface="+mn-ea"/>
              </a:rPr>
              <a:t>个方面</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90</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80675" name="Rectangle 3"/>
          <p:cNvSpPr>
            <a:spLocks noGrp="1"/>
          </p:cNvSpPr>
          <p:nvPr/>
        </p:nvSpPr>
        <p:spPr>
          <a:xfrm>
            <a:off x="250825" y="1052513"/>
            <a:ext cx="8642350" cy="5256212"/>
          </a:xfrm>
          <a:prstGeom prst="rect">
            <a:avLst/>
          </a:prstGeom>
          <a:noFill/>
          <a:ln w="9525">
            <a:noFill/>
          </a:ln>
        </p:spPr>
        <p:txBody>
          <a:bodyPr vert="horz" wrap="square" lIns="0" tIns="0" rIns="0" bIns="0" anchor="t"/>
          <a:lstStyle>
            <a:lvl1pPr marL="0" lvl="0" indent="541655" algn="l" defTabSz="914400" eaLnBrk="1" fontAlgn="base" latinLnBrk="0" hangingPunct="1">
              <a:lnSpc>
                <a:spcPct val="100000"/>
              </a:lnSpc>
              <a:spcBef>
                <a:spcPct val="20000"/>
              </a:spcBef>
              <a:spcAft>
                <a:spcPct val="0"/>
              </a:spcAft>
              <a:buClr>
                <a:schemeClr val="hlink"/>
              </a:buClr>
              <a:buFont typeface="Wingdings" panose="05000000000000000000" pitchFamily="2" charset="2"/>
              <a:buNone/>
              <a:defRPr sz="3200" b="0" i="0" u="none" kern="1200" baseline="0">
                <a:solidFill>
                  <a:srgbClr val="000000"/>
                </a:solidFill>
                <a:latin typeface="+mn-lt"/>
                <a:ea typeface="+mn-ea"/>
                <a:cs typeface="+mn-cs"/>
              </a:defRPr>
            </a:lvl1pPr>
            <a:lvl2pPr marL="720725" lvl="1" indent="6350" algn="l" defTabSz="914400" eaLnBrk="1" fontAlgn="base" latinLnBrk="0" hangingPunct="1">
              <a:lnSpc>
                <a:spcPct val="100000"/>
              </a:lnSpc>
              <a:spcBef>
                <a:spcPct val="20000"/>
              </a:spcBef>
              <a:spcAft>
                <a:spcPct val="0"/>
              </a:spcAft>
              <a:buClr>
                <a:schemeClr val="accent1"/>
              </a:buClr>
              <a:buFont typeface="Wingdings" panose="05000000000000000000" pitchFamily="2" charset="2"/>
              <a:buNone/>
              <a:defRPr sz="3200" b="1"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1"/>
              </a:buClr>
              <a:buFont typeface="Wingdings" panose="05000000000000000000" pitchFamily="2" charset="2"/>
              <a:buChar char="•"/>
              <a:defRPr sz="32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4pPr>
            <a:lvl5pPr marL="1828800" lvl="4" indent="0" algn="l" defTabSz="914400" eaLnBrk="1" fontAlgn="base" latinLnBrk="0" hangingPunct="1">
              <a:lnSpc>
                <a:spcPct val="100000"/>
              </a:lnSpc>
              <a:spcBef>
                <a:spcPct val="20000"/>
              </a:spcBef>
              <a:spcAft>
                <a:spcPct val="0"/>
              </a:spcAft>
              <a:buFont typeface="Wingdings" panose="05000000000000000000" pitchFamily="2" charset="2"/>
              <a:buNone/>
              <a:defRPr sz="32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Char char="»"/>
              <a:defRPr sz="3200" b="0" i="0" u="none" kern="1200" baseline="0">
                <a:solidFill>
                  <a:srgbClr val="000000"/>
                </a:solidFill>
                <a:latin typeface="+mn-lt"/>
                <a:ea typeface="+mn-ea"/>
                <a:cs typeface="+mn-cs"/>
              </a:defRPr>
            </a:lvl9pPr>
          </a:lstStyle>
          <a:p>
            <a:pPr marL="495300" indent="-495300" eaLnBrk="1" fontAlgn="base" hangingPunct="1">
              <a:lnSpc>
                <a:spcPct val="115000"/>
              </a:lnSpc>
              <a:spcBef>
                <a:spcPct val="10000"/>
              </a:spcBef>
              <a:buNone/>
            </a:pPr>
            <a:r>
              <a:rPr lang="zh-CN" altLang="en-US" sz="2200" b="1" strike="noStrike" noProof="1">
                <a:solidFill>
                  <a:srgbClr val="0000FF"/>
                </a:solidFill>
                <a:latin typeface="黑体" panose="02010600030101010101" pitchFamily="2" charset="-122"/>
                <a:ea typeface="黑体" panose="02010600030101010101" pitchFamily="2" charset="-122"/>
              </a:rPr>
              <a:t>（</a:t>
            </a:r>
            <a:r>
              <a:rPr lang="en-US" altLang="zh-CN" sz="2200" b="1" strike="noStrike" noProof="1">
                <a:solidFill>
                  <a:srgbClr val="0000FF"/>
                </a:solidFill>
                <a:latin typeface="黑体" panose="02010600030101010101" pitchFamily="2" charset="-122"/>
                <a:ea typeface="黑体" panose="02010600030101010101" pitchFamily="2" charset="-122"/>
              </a:rPr>
              <a:t>5</a:t>
            </a:r>
            <a:r>
              <a:rPr lang="zh-CN" altLang="en-US" sz="2200" b="1" strike="noStrike" noProof="1">
                <a:solidFill>
                  <a:srgbClr val="0000FF"/>
                </a:solidFill>
                <a:latin typeface="黑体" panose="02010600030101010101" pitchFamily="2" charset="-122"/>
                <a:ea typeface="黑体" panose="02010600030101010101" pitchFamily="2" charset="-122"/>
              </a:rPr>
              <a:t>）建设项目管理。</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是否按照概算投资；</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 </a:t>
            </a:r>
            <a:r>
              <a:rPr lang="zh-CN" altLang="en-US" sz="2200" b="1" strike="noStrike" noProof="1">
                <a:solidFill>
                  <a:schemeClr val="tx2"/>
                </a:solidFill>
                <a:latin typeface="黑体" panose="02010600030101010101" pitchFamily="2" charset="-122"/>
                <a:ea typeface="黑体" panose="02010600030101010101" pitchFamily="2" charset="-122"/>
              </a:rPr>
              <a:t>是否严格履行审核审批程序；</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 </a:t>
            </a:r>
            <a:r>
              <a:rPr lang="zh-CN" altLang="en-US" sz="2200" b="1" strike="noStrike" noProof="1">
                <a:solidFill>
                  <a:schemeClr val="tx2"/>
                </a:solidFill>
                <a:latin typeface="黑体" panose="02010600030101010101" pitchFamily="2" charset="-122"/>
                <a:ea typeface="黑体" panose="02010600030101010101" pitchFamily="2" charset="-122"/>
              </a:rPr>
              <a:t>是否建立有效的招投标控制机制；</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 </a:t>
            </a:r>
            <a:r>
              <a:rPr lang="zh-CN" altLang="en-US" sz="2200" b="1" strike="noStrike" noProof="1">
                <a:solidFill>
                  <a:schemeClr val="tx2"/>
                </a:solidFill>
                <a:latin typeface="黑体" panose="02010600030101010101" pitchFamily="2" charset="-122"/>
                <a:ea typeface="黑体" panose="02010600030101010101" pitchFamily="2" charset="-122"/>
              </a:rPr>
              <a:t>是否存在截留、挤占、挪用、套取建设项目资金的情形；</a:t>
            </a:r>
          </a:p>
          <a:p>
            <a:pPr marL="495300" indent="-495300" eaLnBrk="1" fontAlgn="base" hangingPunct="1">
              <a:lnSpc>
                <a:spcPct val="115000"/>
              </a:lnSpc>
              <a:spcBef>
                <a:spcPct val="10000"/>
              </a:spcBef>
              <a:buNone/>
            </a:pP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 </a:t>
            </a:r>
            <a:r>
              <a:rPr lang="zh-CN" altLang="en-US" sz="2200" b="1" strike="noStrike" noProof="1">
                <a:solidFill>
                  <a:schemeClr val="tx2"/>
                </a:solidFill>
                <a:latin typeface="黑体" panose="02010600030101010101" pitchFamily="2" charset="-122"/>
                <a:ea typeface="黑体" panose="02010600030101010101" pitchFamily="2" charset="-122"/>
              </a:rPr>
              <a:t>是否按照规定保存建设项目相关档案并及时办理移交手续。</a:t>
            </a:r>
          </a:p>
          <a:p>
            <a:pPr marL="495300" indent="-495300" eaLnBrk="1" fontAlgn="base" hangingPunct="1">
              <a:lnSpc>
                <a:spcPct val="115000"/>
              </a:lnSpc>
              <a:spcBef>
                <a:spcPct val="10000"/>
              </a:spcBef>
              <a:buNone/>
            </a:pPr>
            <a:r>
              <a:rPr lang="zh-CN" altLang="en-US" sz="2200" b="1" strike="noStrike" noProof="1">
                <a:solidFill>
                  <a:srgbClr val="0000FF"/>
                </a:solidFill>
                <a:latin typeface="黑体" panose="02010600030101010101" pitchFamily="2" charset="-122"/>
                <a:ea typeface="黑体" panose="02010600030101010101" pitchFamily="2" charset="-122"/>
              </a:rPr>
              <a:t>（</a:t>
            </a:r>
            <a:r>
              <a:rPr lang="en-US" altLang="zh-CN" sz="2200" b="1" strike="noStrike" noProof="1">
                <a:solidFill>
                  <a:srgbClr val="0000FF"/>
                </a:solidFill>
                <a:latin typeface="黑体" panose="02010600030101010101" pitchFamily="2" charset="-122"/>
                <a:ea typeface="黑体" panose="02010600030101010101" pitchFamily="2" charset="-122"/>
              </a:rPr>
              <a:t>6</a:t>
            </a:r>
            <a:r>
              <a:rPr lang="zh-CN" altLang="en-US" sz="2200" b="1" strike="noStrike" noProof="1">
                <a:solidFill>
                  <a:srgbClr val="0000FF"/>
                </a:solidFill>
                <a:latin typeface="黑体" panose="02010600030101010101" pitchFamily="2" charset="-122"/>
                <a:ea typeface="黑体" panose="02010600030101010101" pitchFamily="2" charset="-122"/>
              </a:rPr>
              <a:t>）合同管理。</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是否实现合同归口管理；</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是否明确应签订合同的经济活动范围和条件；</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是否有效监控合同履行情况，</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chemeClr val="hlink"/>
                </a:solidFill>
                <a:latin typeface="黑体" panose="02010600030101010101" pitchFamily="2" charset="-122"/>
                <a:ea typeface="黑体" panose="02010600030101010101" pitchFamily="2" charset="-122"/>
                <a:sym typeface="Wingdings" panose="05000000000000000000" pitchFamily="2" charset="2"/>
              </a:rPr>
              <a:t> </a:t>
            </a:r>
            <a:r>
              <a:rPr lang="zh-CN" altLang="en-US" sz="2200" b="1" strike="noStrike" noProof="1">
                <a:solidFill>
                  <a:schemeClr val="tx2"/>
                </a:solidFill>
                <a:latin typeface="黑体" panose="02010600030101010101" pitchFamily="2" charset="-122"/>
                <a:ea typeface="黑体" panose="02010600030101010101" pitchFamily="2" charset="-122"/>
              </a:rPr>
              <a:t>是否建立合同纠纷协调机制。</a:t>
            </a:r>
          </a:p>
          <a:p>
            <a:pPr marL="495300" indent="-495300" eaLnBrk="1" fontAlgn="base" hangingPunct="1">
              <a:lnSpc>
                <a:spcPct val="115000"/>
              </a:lnSpc>
              <a:spcBef>
                <a:spcPct val="10000"/>
              </a:spcBef>
              <a:buNone/>
            </a:pPr>
            <a:r>
              <a:rPr lang="zh-CN" altLang="en-US" sz="2200" b="1" strike="noStrike" noProof="1">
                <a:solidFill>
                  <a:schemeClr val="tx2"/>
                </a:solidFill>
                <a:latin typeface="黑体" panose="02010600030101010101" pitchFamily="2" charset="-122"/>
                <a:ea typeface="黑体" panose="02010600030101010101" pitchFamily="2" charset="-122"/>
              </a:rPr>
              <a:t> </a:t>
            </a:r>
            <a:r>
              <a:rPr lang="zh-CN" altLang="en-US" sz="2200" b="1" strike="noStrike" noProof="1">
                <a:solidFill>
                  <a:srgbClr val="0000FF"/>
                </a:solidFill>
                <a:latin typeface="黑体" panose="02010600030101010101" pitchFamily="2" charset="-122"/>
                <a:ea typeface="黑体" panose="02010600030101010101" pitchFamily="2" charset="-122"/>
              </a:rPr>
              <a:t>（</a:t>
            </a:r>
            <a:r>
              <a:rPr lang="en-US" altLang="zh-CN" sz="2200" b="1" strike="noStrike" noProof="1">
                <a:solidFill>
                  <a:srgbClr val="0000FF"/>
                </a:solidFill>
                <a:latin typeface="黑体" panose="02010600030101010101" pitchFamily="2" charset="-122"/>
                <a:ea typeface="黑体" panose="02010600030101010101" pitchFamily="2" charset="-122"/>
              </a:rPr>
              <a:t>7</a:t>
            </a:r>
            <a:r>
              <a:rPr lang="zh-CN" altLang="en-US" sz="2200" b="1" strike="noStrike" noProof="1">
                <a:solidFill>
                  <a:srgbClr val="0000FF"/>
                </a:solidFill>
                <a:latin typeface="黑体" panose="02010600030101010101" pitchFamily="2" charset="-122"/>
                <a:ea typeface="黑体" panose="02010600030101010101" pitchFamily="2" charset="-122"/>
              </a:rPr>
              <a:t>）其他。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80675">
                                            <p:txEl>
                                              <p:pRg st="0" end="0"/>
                                            </p:txEl>
                                          </p:spTgt>
                                        </p:tgtEl>
                                        <p:attrNameLst>
                                          <p:attrName>style.visibility</p:attrName>
                                        </p:attrNameLst>
                                      </p:cBhvr>
                                      <p:to>
                                        <p:strVal val="visible"/>
                                      </p:to>
                                    </p:set>
                                    <p:animEffect transition="in" filter="checkerboard(across)">
                                      <p:cBhvr>
                                        <p:cTn id="7" dur="500"/>
                                        <p:tgtEl>
                                          <p:spTgt spid="1180675">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180675">
                                            <p:txEl>
                                              <p:pRg st="1" end="1"/>
                                            </p:txEl>
                                          </p:spTgt>
                                        </p:tgtEl>
                                        <p:attrNameLst>
                                          <p:attrName>style.visibility</p:attrName>
                                        </p:attrNameLst>
                                      </p:cBhvr>
                                      <p:to>
                                        <p:strVal val="visible"/>
                                      </p:to>
                                    </p:set>
                                    <p:animEffect transition="in" filter="checkerboard(across)">
                                      <p:cBhvr>
                                        <p:cTn id="11" dur="500"/>
                                        <p:tgtEl>
                                          <p:spTgt spid="1180675">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1180675">
                                            <p:txEl>
                                              <p:pRg st="2" end="2"/>
                                            </p:txEl>
                                          </p:spTgt>
                                        </p:tgtEl>
                                        <p:attrNameLst>
                                          <p:attrName>style.visibility</p:attrName>
                                        </p:attrNameLst>
                                      </p:cBhvr>
                                      <p:to>
                                        <p:strVal val="visible"/>
                                      </p:to>
                                    </p:set>
                                    <p:animEffect transition="in" filter="checkerboard(across)">
                                      <p:cBhvr>
                                        <p:cTn id="15" dur="500"/>
                                        <p:tgtEl>
                                          <p:spTgt spid="1180675">
                                            <p:txEl>
                                              <p:pRg st="2" end="2"/>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1180675">
                                            <p:txEl>
                                              <p:pRg st="3" end="3"/>
                                            </p:txEl>
                                          </p:spTgt>
                                        </p:tgtEl>
                                        <p:attrNameLst>
                                          <p:attrName>style.visibility</p:attrName>
                                        </p:attrNameLst>
                                      </p:cBhvr>
                                      <p:to>
                                        <p:strVal val="visible"/>
                                      </p:to>
                                    </p:set>
                                    <p:animEffect transition="in" filter="checkerboard(across)">
                                      <p:cBhvr>
                                        <p:cTn id="19" dur="500"/>
                                        <p:tgtEl>
                                          <p:spTgt spid="1180675">
                                            <p:txEl>
                                              <p:pRg st="3" end="3"/>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1180675">
                                            <p:txEl>
                                              <p:pRg st="4" end="4"/>
                                            </p:txEl>
                                          </p:spTgt>
                                        </p:tgtEl>
                                        <p:attrNameLst>
                                          <p:attrName>style.visibility</p:attrName>
                                        </p:attrNameLst>
                                      </p:cBhvr>
                                      <p:to>
                                        <p:strVal val="visible"/>
                                      </p:to>
                                    </p:set>
                                    <p:animEffect transition="in" filter="checkerboard(across)">
                                      <p:cBhvr>
                                        <p:cTn id="23" dur="500"/>
                                        <p:tgtEl>
                                          <p:spTgt spid="1180675">
                                            <p:txEl>
                                              <p:pRg st="4" end="4"/>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1180675">
                                            <p:txEl>
                                              <p:pRg st="5" end="5"/>
                                            </p:txEl>
                                          </p:spTgt>
                                        </p:tgtEl>
                                        <p:attrNameLst>
                                          <p:attrName>style.visibility</p:attrName>
                                        </p:attrNameLst>
                                      </p:cBhvr>
                                      <p:to>
                                        <p:strVal val="visible"/>
                                      </p:to>
                                    </p:set>
                                    <p:animEffect transition="in" filter="checkerboard(across)">
                                      <p:cBhvr>
                                        <p:cTn id="27" dur="500"/>
                                        <p:tgtEl>
                                          <p:spTgt spid="118067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180675">
                                            <p:txEl>
                                              <p:pRg st="6" end="6"/>
                                            </p:txEl>
                                          </p:spTgt>
                                        </p:tgtEl>
                                        <p:attrNameLst>
                                          <p:attrName>style.visibility</p:attrName>
                                        </p:attrNameLst>
                                      </p:cBhvr>
                                      <p:to>
                                        <p:strVal val="visible"/>
                                      </p:to>
                                    </p:set>
                                    <p:animEffect transition="in" filter="checkerboard(across)">
                                      <p:cBhvr>
                                        <p:cTn id="32" dur="500"/>
                                        <p:tgtEl>
                                          <p:spTgt spid="1180675">
                                            <p:txEl>
                                              <p:pRg st="6" end="6"/>
                                            </p:txEl>
                                          </p:spTgt>
                                        </p:tgtEl>
                                      </p:cBhvr>
                                    </p:animEffect>
                                  </p:childTnLst>
                                </p:cTn>
                              </p:par>
                            </p:childTnLst>
                          </p:cTn>
                        </p:par>
                        <p:par>
                          <p:cTn id="33" fill="hold">
                            <p:stCondLst>
                              <p:cond delay="500"/>
                            </p:stCondLst>
                            <p:childTnLst>
                              <p:par>
                                <p:cTn id="34" presetID="5" presetClass="entr" presetSubtype="10" fill="hold" nodeType="afterEffect">
                                  <p:stCondLst>
                                    <p:cond delay="0"/>
                                  </p:stCondLst>
                                  <p:childTnLst>
                                    <p:set>
                                      <p:cBhvr>
                                        <p:cTn id="35" dur="1" fill="hold">
                                          <p:stCondLst>
                                            <p:cond delay="0"/>
                                          </p:stCondLst>
                                        </p:cTn>
                                        <p:tgtEl>
                                          <p:spTgt spid="1180675">
                                            <p:txEl>
                                              <p:pRg st="7" end="7"/>
                                            </p:txEl>
                                          </p:spTgt>
                                        </p:tgtEl>
                                        <p:attrNameLst>
                                          <p:attrName>style.visibility</p:attrName>
                                        </p:attrNameLst>
                                      </p:cBhvr>
                                      <p:to>
                                        <p:strVal val="visible"/>
                                      </p:to>
                                    </p:set>
                                    <p:animEffect transition="in" filter="checkerboard(across)">
                                      <p:cBhvr>
                                        <p:cTn id="36" dur="500"/>
                                        <p:tgtEl>
                                          <p:spTgt spid="1180675">
                                            <p:txEl>
                                              <p:pRg st="7" end="7"/>
                                            </p:txEl>
                                          </p:spTgt>
                                        </p:tgtEl>
                                      </p:cBhvr>
                                    </p:animEffect>
                                  </p:childTnLst>
                                </p:cTn>
                              </p:par>
                            </p:childTnLst>
                          </p:cTn>
                        </p:par>
                        <p:par>
                          <p:cTn id="37" fill="hold">
                            <p:stCondLst>
                              <p:cond delay="1000"/>
                            </p:stCondLst>
                            <p:childTnLst>
                              <p:par>
                                <p:cTn id="38" presetID="5" presetClass="entr" presetSubtype="10" fill="hold" nodeType="afterEffect">
                                  <p:stCondLst>
                                    <p:cond delay="0"/>
                                  </p:stCondLst>
                                  <p:childTnLst>
                                    <p:set>
                                      <p:cBhvr>
                                        <p:cTn id="39" dur="1" fill="hold">
                                          <p:stCondLst>
                                            <p:cond delay="0"/>
                                          </p:stCondLst>
                                        </p:cTn>
                                        <p:tgtEl>
                                          <p:spTgt spid="1180675">
                                            <p:txEl>
                                              <p:pRg st="8" end="8"/>
                                            </p:txEl>
                                          </p:spTgt>
                                        </p:tgtEl>
                                        <p:attrNameLst>
                                          <p:attrName>style.visibility</p:attrName>
                                        </p:attrNameLst>
                                      </p:cBhvr>
                                      <p:to>
                                        <p:strVal val="visible"/>
                                      </p:to>
                                    </p:set>
                                    <p:animEffect transition="in" filter="checkerboard(across)">
                                      <p:cBhvr>
                                        <p:cTn id="40" dur="500"/>
                                        <p:tgtEl>
                                          <p:spTgt spid="1180675">
                                            <p:txEl>
                                              <p:pRg st="8" end="8"/>
                                            </p:txEl>
                                          </p:spTgt>
                                        </p:tgtEl>
                                      </p:cBhvr>
                                    </p:animEffect>
                                  </p:childTnLst>
                                </p:cTn>
                              </p:par>
                            </p:childTnLst>
                          </p:cTn>
                        </p:par>
                        <p:par>
                          <p:cTn id="41" fill="hold">
                            <p:stCondLst>
                              <p:cond delay="1500"/>
                            </p:stCondLst>
                            <p:childTnLst>
                              <p:par>
                                <p:cTn id="42" presetID="5" presetClass="entr" presetSubtype="10" fill="hold" nodeType="afterEffect">
                                  <p:stCondLst>
                                    <p:cond delay="0"/>
                                  </p:stCondLst>
                                  <p:childTnLst>
                                    <p:set>
                                      <p:cBhvr>
                                        <p:cTn id="43" dur="1" fill="hold">
                                          <p:stCondLst>
                                            <p:cond delay="0"/>
                                          </p:stCondLst>
                                        </p:cTn>
                                        <p:tgtEl>
                                          <p:spTgt spid="1180675">
                                            <p:txEl>
                                              <p:pRg st="9" end="9"/>
                                            </p:txEl>
                                          </p:spTgt>
                                        </p:tgtEl>
                                        <p:attrNameLst>
                                          <p:attrName>style.visibility</p:attrName>
                                        </p:attrNameLst>
                                      </p:cBhvr>
                                      <p:to>
                                        <p:strVal val="visible"/>
                                      </p:to>
                                    </p:set>
                                    <p:animEffect transition="in" filter="checkerboard(across)">
                                      <p:cBhvr>
                                        <p:cTn id="44" dur="500"/>
                                        <p:tgtEl>
                                          <p:spTgt spid="1180675">
                                            <p:txEl>
                                              <p:pRg st="9" end="9"/>
                                            </p:txEl>
                                          </p:spTgt>
                                        </p:tgtEl>
                                      </p:cBhvr>
                                    </p:animEffect>
                                  </p:childTnLst>
                                </p:cTn>
                              </p:par>
                            </p:childTnLst>
                          </p:cTn>
                        </p:par>
                        <p:par>
                          <p:cTn id="45" fill="hold">
                            <p:stCondLst>
                              <p:cond delay="2000"/>
                            </p:stCondLst>
                            <p:childTnLst>
                              <p:par>
                                <p:cTn id="46" presetID="5" presetClass="entr" presetSubtype="10" fill="hold" nodeType="afterEffect">
                                  <p:stCondLst>
                                    <p:cond delay="0"/>
                                  </p:stCondLst>
                                  <p:childTnLst>
                                    <p:set>
                                      <p:cBhvr>
                                        <p:cTn id="47" dur="1" fill="hold">
                                          <p:stCondLst>
                                            <p:cond delay="0"/>
                                          </p:stCondLst>
                                        </p:cTn>
                                        <p:tgtEl>
                                          <p:spTgt spid="1180675">
                                            <p:txEl>
                                              <p:pRg st="10" end="10"/>
                                            </p:txEl>
                                          </p:spTgt>
                                        </p:tgtEl>
                                        <p:attrNameLst>
                                          <p:attrName>style.visibility</p:attrName>
                                        </p:attrNameLst>
                                      </p:cBhvr>
                                      <p:to>
                                        <p:strVal val="visible"/>
                                      </p:to>
                                    </p:set>
                                    <p:animEffect transition="in" filter="checkerboard(across)">
                                      <p:cBhvr>
                                        <p:cTn id="48" dur="500"/>
                                        <p:tgtEl>
                                          <p:spTgt spid="1180675">
                                            <p:txEl>
                                              <p:pRg st="10" end="1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 presetClass="entr" presetSubtype="10" fill="hold" nodeType="clickEffect">
                                  <p:stCondLst>
                                    <p:cond delay="0"/>
                                  </p:stCondLst>
                                  <p:childTnLst>
                                    <p:set>
                                      <p:cBhvr>
                                        <p:cTn id="52" dur="1" fill="hold">
                                          <p:stCondLst>
                                            <p:cond delay="0"/>
                                          </p:stCondLst>
                                        </p:cTn>
                                        <p:tgtEl>
                                          <p:spTgt spid="1180675">
                                            <p:txEl>
                                              <p:pRg st="11" end="11"/>
                                            </p:txEl>
                                          </p:spTgt>
                                        </p:tgtEl>
                                        <p:attrNameLst>
                                          <p:attrName>style.visibility</p:attrName>
                                        </p:attrNameLst>
                                      </p:cBhvr>
                                      <p:to>
                                        <p:strVal val="visible"/>
                                      </p:to>
                                    </p:set>
                                    <p:animEffect transition="in" filter="checkerboard(across)">
                                      <p:cBhvr>
                                        <p:cTn id="53" dur="500"/>
                                        <p:tgtEl>
                                          <p:spTgt spid="118067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（二）八种常用控制方法</a:t>
            </a:r>
            <a:endParaRPr lang="zh-CN" altLang="en-US"/>
          </a:p>
        </p:txBody>
      </p:sp>
      <p:sp>
        <p:nvSpPr>
          <p:cNvPr id="3" name="内容占位符 2"/>
          <p:cNvSpPr>
            <a:spLocks noGrp="1"/>
          </p:cNvSpPr>
          <p:nvPr>
            <p:ph idx="1"/>
          </p:nvPr>
        </p:nvSpPr>
        <p:spPr/>
        <p:txBody>
          <a:bodyPr/>
          <a:lstStyle/>
          <a:p>
            <a:r>
              <a:rPr lang="zh-CN" altLang="en-US"/>
              <a:t>内部控制的控制方法实质上就是内部控制的机制，是指为将经济活动风险控制在可承诺的范围之内，根据内部控制的原理，并结合风险评估的结果，针对风险点选择的</a:t>
            </a:r>
            <a:r>
              <a:rPr lang="zh-CN" altLang="en-US" b="1">
                <a:solidFill>
                  <a:srgbClr val="0000FF"/>
                </a:solidFill>
              </a:rPr>
              <a:t>措施和程序</a:t>
            </a:r>
            <a:r>
              <a:rPr lang="zh-CN" altLang="en-US"/>
              <a:t>。</a:t>
            </a:r>
          </a:p>
          <a:p>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91</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（二）八种常用控制方法</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92</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82723" name="Rectangle 3"/>
          <p:cNvSpPr>
            <a:spLocks noGrp="1"/>
          </p:cNvSpPr>
          <p:nvPr/>
        </p:nvSpPr>
        <p:spPr>
          <a:xfrm>
            <a:off x="366713" y="1009650"/>
            <a:ext cx="8493125" cy="5299075"/>
          </a:xfrm>
          <a:prstGeom prst="rect">
            <a:avLst/>
          </a:prstGeom>
          <a:noFill/>
          <a:ln w="9525">
            <a:noFill/>
          </a:ln>
        </p:spPr>
        <p:txBody>
          <a:bodyPr vert="horz" wrap="square" lIns="0" tIns="0" rIns="0" bIns="0" anchor="t"/>
          <a:lstStyle>
            <a:lvl1pPr marL="482600" indent="-482600" algn="l" rtl="0" fontAlgn="base">
              <a:lnSpc>
                <a:spcPct val="120000"/>
              </a:lnSpc>
              <a:spcBef>
                <a:spcPct val="55000"/>
              </a:spcBef>
              <a:spcAft>
                <a:spcPct val="0"/>
              </a:spcAft>
              <a:buClr>
                <a:srgbClr val="FF6600"/>
              </a:buClr>
              <a:buFont typeface="Wingdings" panose="05000000000000000000" pitchFamily="2" charset="2"/>
              <a:buChar char="q"/>
              <a:defRPr sz="2600">
                <a:solidFill>
                  <a:srgbClr val="000000"/>
                </a:solidFill>
                <a:effectLst>
                  <a:outerShdw blurRad="38100" dist="38100" dir="2700000" algn="tl">
                    <a:srgbClr val="C0C0C0"/>
                  </a:outerShdw>
                </a:effectLst>
                <a:latin typeface="华文楷体" pitchFamily="2" charset="-122"/>
                <a:ea typeface="宋体" panose="02010600030101010101" pitchFamily="2" charset="-122"/>
                <a:cs typeface="+mn-ea"/>
              </a:defRPr>
            </a:lvl1pPr>
            <a:lvl2pPr marL="958850" indent="-285750" algn="l" rtl="0" fontAlgn="base">
              <a:lnSpc>
                <a:spcPct val="120000"/>
              </a:lnSpc>
              <a:spcBef>
                <a:spcPct val="0"/>
              </a:spcBef>
              <a:spcAft>
                <a:spcPct val="0"/>
              </a:spcAft>
              <a:buClr>
                <a:srgbClr val="FF6600"/>
              </a:buClr>
              <a:buFont typeface="Wingdings" panose="05000000000000000000" pitchFamily="2" charset="2"/>
              <a:buChar char="Ø"/>
              <a:defRPr sz="20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2pPr>
            <a:lvl3pPr marL="1377950" indent="-228600" algn="l" rtl="0" fontAlgn="base">
              <a:lnSpc>
                <a:spcPct val="150000"/>
              </a:lnSpc>
              <a:spcBef>
                <a:spcPct val="0"/>
              </a:spcBef>
              <a:spcAft>
                <a:spcPct val="0"/>
              </a:spcAft>
              <a:buChar char="•"/>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3pPr>
            <a:lvl4pPr marL="1568450" algn="l" rtl="0" fontAlgn="base">
              <a:spcBef>
                <a:spcPct val="20000"/>
              </a:spcBef>
              <a:spcAft>
                <a:spcPct val="0"/>
              </a:spcAft>
              <a:defRPr sz="2400">
                <a:solidFill>
                  <a:srgbClr val="000099"/>
                </a:solidFill>
                <a:latin typeface="黑体" panose="02010600030101010101" pitchFamily="2" charset="-122"/>
                <a:ea typeface="黑体" panose="02010600030101010101" pitchFamily="2" charset="-122"/>
              </a:defRPr>
            </a:lvl4pPr>
            <a:lvl5pPr marL="17589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5pPr>
            <a:lvl6pPr marL="22161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6pPr>
            <a:lvl7pPr marL="26733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7pPr>
            <a:lvl8pPr marL="31305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8pPr>
            <a:lvl9pPr marL="35877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9pPr>
          </a:lstStyle>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a:t>
            </a:r>
            <a:r>
              <a:rPr lang="en-US" altLang="zh-CN" sz="2800" b="1" strike="noStrike" noProof="1">
                <a:solidFill>
                  <a:srgbClr val="FF0066"/>
                </a:solidFill>
                <a:latin typeface="黑体" panose="02010600030101010101" pitchFamily="2" charset="-122"/>
                <a:ea typeface="黑体" panose="02010600030101010101" pitchFamily="2" charset="-122"/>
              </a:rPr>
              <a:t>1</a:t>
            </a:r>
            <a:r>
              <a:rPr lang="zh-CN" altLang="en-US" sz="2800" b="1" strike="noStrike" noProof="1">
                <a:solidFill>
                  <a:srgbClr val="FF0066"/>
                </a:solidFill>
                <a:latin typeface="黑体" panose="02010600030101010101" pitchFamily="2" charset="-122"/>
                <a:ea typeface="黑体" panose="02010600030101010101" pitchFamily="2" charset="-122"/>
              </a:rPr>
              <a:t>种方法：</a:t>
            </a:r>
            <a:r>
              <a:rPr lang="zh-CN" altLang="en-US" sz="2800" b="1" strike="noStrike" noProof="1">
                <a:solidFill>
                  <a:srgbClr val="0000FF"/>
                </a:solidFill>
                <a:latin typeface="黑体" panose="02010600030101010101" pitchFamily="2" charset="-122"/>
                <a:ea typeface="黑体" panose="02010600030101010101" pitchFamily="2" charset="-122"/>
              </a:rPr>
              <a:t>不相容岗位相互分离</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合理设置内部控制关键岗位，明确划分职责权限，实施相应的分离措施，形成相互制约、相互监督的工作机制。</a:t>
            </a:r>
          </a:p>
          <a:p>
            <a:pPr marL="0" indent="711200" eaLnBrk="1" fontAlgn="base" hangingPunct="1">
              <a:lnSpc>
                <a:spcPct val="115000"/>
              </a:lnSpc>
              <a:spcBef>
                <a:spcPct val="10000"/>
              </a:spcBef>
              <a:buNone/>
            </a:pPr>
            <a:endParaRPr lang="zh-CN" altLang="en-US" sz="2800" b="1" strike="noStrike" noProof="1">
              <a:solidFill>
                <a:srgbClr val="000000"/>
              </a:solidFill>
              <a:latin typeface="黑体" panose="02010600030101010101" pitchFamily="2" charset="-122"/>
              <a:ea typeface="黑体" panose="02010600030101010101" pitchFamily="2" charset="-122"/>
            </a:endParaRPr>
          </a:p>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a:t>
            </a:r>
            <a:r>
              <a:rPr lang="en-US" altLang="zh-CN" sz="2800" b="1" strike="noStrike" noProof="1">
                <a:solidFill>
                  <a:srgbClr val="FF0066"/>
                </a:solidFill>
                <a:latin typeface="黑体" panose="02010600030101010101" pitchFamily="2" charset="-122"/>
                <a:ea typeface="黑体" panose="02010600030101010101" pitchFamily="2" charset="-122"/>
              </a:rPr>
              <a:t>2</a:t>
            </a:r>
            <a:r>
              <a:rPr lang="zh-CN" altLang="en-US" sz="2800" b="1" strike="noStrike" noProof="1">
                <a:solidFill>
                  <a:srgbClr val="FF0066"/>
                </a:solidFill>
                <a:latin typeface="黑体" panose="02010600030101010101" pitchFamily="2" charset="-122"/>
                <a:ea typeface="黑体" panose="02010600030101010101" pitchFamily="2" charset="-122"/>
              </a:rPr>
              <a:t>种方法：</a:t>
            </a:r>
            <a:r>
              <a:rPr lang="zh-CN" altLang="en-US" sz="2800" b="1" strike="noStrike" noProof="1">
                <a:solidFill>
                  <a:srgbClr val="0000FF"/>
                </a:solidFill>
                <a:latin typeface="黑体" panose="02010600030101010101" pitchFamily="2" charset="-122"/>
                <a:ea typeface="黑体" panose="02010600030101010101" pitchFamily="2" charset="-122"/>
              </a:rPr>
              <a:t>内部授权审批控制。</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明确各岗位办理业务和事项的权限范围、审批程序和相关责任，建立重大事项集体决策和会签制度。相关工作人员应当在授权范围内行使职权、办理业务。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182723">
                                            <p:txEl>
                                              <p:pRg st="0" end="0"/>
                                            </p:txEl>
                                          </p:spTgt>
                                        </p:tgtEl>
                                        <p:attrNameLst>
                                          <p:attrName>style.visibility</p:attrName>
                                        </p:attrNameLst>
                                      </p:cBhvr>
                                      <p:to>
                                        <p:strVal val="visible"/>
                                      </p:to>
                                    </p:set>
                                    <p:animEffect transition="in" filter="blinds(horizontal)">
                                      <p:cBhvr>
                                        <p:cTn id="7" dur="500"/>
                                        <p:tgtEl>
                                          <p:spTgt spid="1182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82723">
                                            <p:txEl>
                                              <p:pRg st="1" end="1"/>
                                            </p:txEl>
                                          </p:spTgt>
                                        </p:tgtEl>
                                        <p:attrNameLst>
                                          <p:attrName>style.visibility</p:attrName>
                                        </p:attrNameLst>
                                      </p:cBhvr>
                                      <p:to>
                                        <p:strVal val="visible"/>
                                      </p:to>
                                    </p:set>
                                    <p:animEffect transition="in" filter="blinds(horizontal)">
                                      <p:cBhvr>
                                        <p:cTn id="12" dur="500"/>
                                        <p:tgtEl>
                                          <p:spTgt spid="1182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82723">
                                            <p:txEl>
                                              <p:pRg st="3" end="3"/>
                                            </p:txEl>
                                          </p:spTgt>
                                        </p:tgtEl>
                                        <p:attrNameLst>
                                          <p:attrName>style.visibility</p:attrName>
                                        </p:attrNameLst>
                                      </p:cBhvr>
                                      <p:to>
                                        <p:strVal val="visible"/>
                                      </p:to>
                                    </p:set>
                                    <p:animEffect transition="in" filter="blinds(horizontal)">
                                      <p:cBhvr>
                                        <p:cTn id="17" dur="500"/>
                                        <p:tgtEl>
                                          <p:spTgt spid="1182723">
                                            <p:txEl>
                                              <p:pRg st="3" end="3"/>
                                            </p:txEl>
                                          </p:spTgt>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1182723">
                                            <p:txEl>
                                              <p:pRg st="4" end="4"/>
                                            </p:txEl>
                                          </p:spTgt>
                                        </p:tgtEl>
                                        <p:attrNameLst>
                                          <p:attrName>style.visibility</p:attrName>
                                        </p:attrNameLst>
                                      </p:cBhvr>
                                      <p:to>
                                        <p:strVal val="visible"/>
                                      </p:to>
                                    </p:set>
                                    <p:animEffect transition="in" filter="blinds(horizontal)">
                                      <p:cBhvr>
                                        <p:cTn id="21" dur="500"/>
                                        <p:tgtEl>
                                          <p:spTgt spid="11827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（二）八种常用控制方法</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93</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84771" name="Rectangle 3"/>
          <p:cNvSpPr>
            <a:spLocks noGrp="1"/>
          </p:cNvSpPr>
          <p:nvPr/>
        </p:nvSpPr>
        <p:spPr>
          <a:xfrm>
            <a:off x="366713" y="1009650"/>
            <a:ext cx="8493125" cy="5299075"/>
          </a:xfrm>
          <a:prstGeom prst="rect">
            <a:avLst/>
          </a:prstGeom>
          <a:noFill/>
          <a:ln w="9525">
            <a:noFill/>
          </a:ln>
        </p:spPr>
        <p:txBody>
          <a:bodyPr vert="horz" wrap="square" lIns="0" tIns="0" rIns="0" bIns="0" anchor="t"/>
          <a:lstStyle>
            <a:lvl1pPr marL="482600" indent="-482600" algn="l" rtl="0" fontAlgn="base">
              <a:lnSpc>
                <a:spcPct val="120000"/>
              </a:lnSpc>
              <a:spcBef>
                <a:spcPct val="55000"/>
              </a:spcBef>
              <a:spcAft>
                <a:spcPct val="0"/>
              </a:spcAft>
              <a:buClr>
                <a:srgbClr val="FF6600"/>
              </a:buClr>
              <a:buFont typeface="Wingdings" panose="05000000000000000000" pitchFamily="2" charset="2"/>
              <a:buChar char="q"/>
              <a:defRPr sz="2600">
                <a:solidFill>
                  <a:srgbClr val="000000"/>
                </a:solidFill>
                <a:effectLst>
                  <a:outerShdw blurRad="38100" dist="38100" dir="2700000" algn="tl">
                    <a:srgbClr val="C0C0C0"/>
                  </a:outerShdw>
                </a:effectLst>
                <a:latin typeface="华文楷体" pitchFamily="2" charset="-122"/>
                <a:ea typeface="宋体" panose="02010600030101010101" pitchFamily="2" charset="-122"/>
                <a:cs typeface="+mn-ea"/>
              </a:defRPr>
            </a:lvl1pPr>
            <a:lvl2pPr marL="958850" indent="-285750" algn="l" rtl="0" fontAlgn="base">
              <a:lnSpc>
                <a:spcPct val="120000"/>
              </a:lnSpc>
              <a:spcBef>
                <a:spcPct val="0"/>
              </a:spcBef>
              <a:spcAft>
                <a:spcPct val="0"/>
              </a:spcAft>
              <a:buClr>
                <a:srgbClr val="FF6600"/>
              </a:buClr>
              <a:buFont typeface="Wingdings" panose="05000000000000000000" pitchFamily="2" charset="2"/>
              <a:buChar char="Ø"/>
              <a:defRPr sz="20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2pPr>
            <a:lvl3pPr marL="1377950" indent="-228600" algn="l" rtl="0" fontAlgn="base">
              <a:lnSpc>
                <a:spcPct val="150000"/>
              </a:lnSpc>
              <a:spcBef>
                <a:spcPct val="0"/>
              </a:spcBef>
              <a:spcAft>
                <a:spcPct val="0"/>
              </a:spcAft>
              <a:buChar char="•"/>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3pPr>
            <a:lvl4pPr marL="1568450" algn="l" rtl="0" fontAlgn="base">
              <a:spcBef>
                <a:spcPct val="20000"/>
              </a:spcBef>
              <a:spcAft>
                <a:spcPct val="0"/>
              </a:spcAft>
              <a:defRPr sz="2400">
                <a:solidFill>
                  <a:srgbClr val="000099"/>
                </a:solidFill>
                <a:latin typeface="黑体" panose="02010600030101010101" pitchFamily="2" charset="-122"/>
                <a:ea typeface="黑体" panose="02010600030101010101" pitchFamily="2" charset="-122"/>
              </a:defRPr>
            </a:lvl4pPr>
            <a:lvl5pPr marL="17589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5pPr>
            <a:lvl6pPr marL="22161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6pPr>
            <a:lvl7pPr marL="26733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7pPr>
            <a:lvl8pPr marL="31305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8pPr>
            <a:lvl9pPr marL="35877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9pPr>
          </a:lstStyle>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第3种方法：</a:t>
            </a:r>
            <a:r>
              <a:rPr lang="zh-CN" altLang="en-US" sz="2800" b="1" strike="noStrike" noProof="1">
                <a:solidFill>
                  <a:srgbClr val="0000FF"/>
                </a:solidFill>
                <a:latin typeface="黑体" panose="02010600030101010101" pitchFamily="2" charset="-122"/>
                <a:ea typeface="黑体" panose="02010600030101010101" pitchFamily="2" charset="-122"/>
              </a:rPr>
              <a:t>归口管理。</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根据本单位实际情况，按照权责对等的原则，采取成立联合工作小组并确定牵头部门或牵头人员等方式，对有关经济活动实行统一管理。</a:t>
            </a:r>
          </a:p>
          <a:p>
            <a:pPr marL="0" indent="711200" eaLnBrk="1" fontAlgn="base" hangingPunct="1">
              <a:lnSpc>
                <a:spcPct val="115000"/>
              </a:lnSpc>
              <a:spcBef>
                <a:spcPct val="10000"/>
              </a:spcBef>
              <a:buNone/>
            </a:pPr>
            <a:endParaRPr lang="zh-CN" altLang="en-US" sz="2800" b="1" strike="noStrike" noProof="1">
              <a:solidFill>
                <a:srgbClr val="000000"/>
              </a:solidFill>
              <a:latin typeface="黑体" panose="02010600030101010101" pitchFamily="2" charset="-122"/>
              <a:ea typeface="黑体" panose="02010600030101010101" pitchFamily="2" charset="-122"/>
            </a:endParaRPr>
          </a:p>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第4种方法：</a:t>
            </a:r>
            <a:r>
              <a:rPr lang="zh-CN" altLang="en-US" sz="2800" b="1" strike="noStrike" noProof="1">
                <a:solidFill>
                  <a:srgbClr val="0000FF"/>
                </a:solidFill>
                <a:latin typeface="黑体" panose="02010600030101010101" pitchFamily="2" charset="-122"/>
                <a:ea typeface="黑体" panose="02010600030101010101" pitchFamily="2" charset="-122"/>
              </a:rPr>
              <a:t>预算控制。</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强化对经济活动的预算约束，使预算管理贯穿于单位经济活动的全过程。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184771">
                                            <p:txEl>
                                              <p:pRg st="0" end="0"/>
                                            </p:txEl>
                                          </p:spTgt>
                                        </p:tgtEl>
                                        <p:attrNameLst>
                                          <p:attrName>style.visibility</p:attrName>
                                        </p:attrNameLst>
                                      </p:cBhvr>
                                      <p:to>
                                        <p:strVal val="visible"/>
                                      </p:to>
                                    </p:set>
                                    <p:animEffect transition="in" filter="diamond(in)">
                                      <p:cBhvr>
                                        <p:cTn id="7" dur="2000"/>
                                        <p:tgtEl>
                                          <p:spTgt spid="11847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184771">
                                            <p:txEl>
                                              <p:pRg st="1" end="1"/>
                                            </p:txEl>
                                          </p:spTgt>
                                        </p:tgtEl>
                                        <p:attrNameLst>
                                          <p:attrName>style.visibility</p:attrName>
                                        </p:attrNameLst>
                                      </p:cBhvr>
                                      <p:to>
                                        <p:strVal val="visible"/>
                                      </p:to>
                                    </p:set>
                                    <p:animEffect transition="in" filter="diamond(in)">
                                      <p:cBhvr>
                                        <p:cTn id="12" dur="2000"/>
                                        <p:tgtEl>
                                          <p:spTgt spid="11847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184771">
                                            <p:txEl>
                                              <p:pRg st="3" end="3"/>
                                            </p:txEl>
                                          </p:spTgt>
                                        </p:tgtEl>
                                        <p:attrNameLst>
                                          <p:attrName>style.visibility</p:attrName>
                                        </p:attrNameLst>
                                      </p:cBhvr>
                                      <p:to>
                                        <p:strVal val="visible"/>
                                      </p:to>
                                    </p:set>
                                    <p:animEffect transition="in" filter="diamond(in)">
                                      <p:cBhvr>
                                        <p:cTn id="17" dur="2000"/>
                                        <p:tgtEl>
                                          <p:spTgt spid="1184771">
                                            <p:txEl>
                                              <p:pRg st="3" end="3"/>
                                            </p:txEl>
                                          </p:spTgt>
                                        </p:tgtEl>
                                      </p:cBhvr>
                                    </p:animEffect>
                                  </p:childTnLst>
                                </p:cTn>
                              </p:par>
                            </p:childTnLst>
                          </p:cTn>
                        </p:par>
                        <p:par>
                          <p:cTn id="18" fill="hold">
                            <p:stCondLst>
                              <p:cond delay="2000"/>
                            </p:stCondLst>
                            <p:childTnLst>
                              <p:par>
                                <p:cTn id="19" presetID="8" presetClass="entr" presetSubtype="16" fill="hold" nodeType="afterEffect">
                                  <p:stCondLst>
                                    <p:cond delay="0"/>
                                  </p:stCondLst>
                                  <p:childTnLst>
                                    <p:set>
                                      <p:cBhvr>
                                        <p:cTn id="20" dur="1" fill="hold">
                                          <p:stCondLst>
                                            <p:cond delay="0"/>
                                          </p:stCondLst>
                                        </p:cTn>
                                        <p:tgtEl>
                                          <p:spTgt spid="1184771">
                                            <p:txEl>
                                              <p:pRg st="4" end="4"/>
                                            </p:txEl>
                                          </p:spTgt>
                                        </p:tgtEl>
                                        <p:attrNameLst>
                                          <p:attrName>style.visibility</p:attrName>
                                        </p:attrNameLst>
                                      </p:cBhvr>
                                      <p:to>
                                        <p:strVal val="visible"/>
                                      </p:to>
                                    </p:set>
                                    <p:animEffect transition="in" filter="diamond(in)">
                                      <p:cBhvr>
                                        <p:cTn id="21" dur="2000"/>
                                        <p:tgtEl>
                                          <p:spTgt spid="11847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（二）八种常用控制方法</a:t>
            </a:r>
            <a:endParaRPr lang="zh-CN" altLang="en-US"/>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94</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86819" name="Rectangle 3"/>
          <p:cNvSpPr>
            <a:spLocks noGrp="1"/>
          </p:cNvSpPr>
          <p:nvPr/>
        </p:nvSpPr>
        <p:spPr>
          <a:xfrm>
            <a:off x="366713" y="1009650"/>
            <a:ext cx="8493125" cy="5299075"/>
          </a:xfrm>
          <a:prstGeom prst="rect">
            <a:avLst/>
          </a:prstGeom>
          <a:noFill/>
          <a:ln w="9525">
            <a:noFill/>
          </a:ln>
        </p:spPr>
        <p:txBody>
          <a:bodyPr vert="horz" wrap="square" lIns="0" tIns="0" rIns="0" bIns="0" anchor="t"/>
          <a:lstStyle>
            <a:lvl1pPr marL="482600" indent="-482600" algn="l" rtl="0" fontAlgn="base">
              <a:lnSpc>
                <a:spcPct val="120000"/>
              </a:lnSpc>
              <a:spcBef>
                <a:spcPct val="55000"/>
              </a:spcBef>
              <a:spcAft>
                <a:spcPct val="0"/>
              </a:spcAft>
              <a:buClr>
                <a:srgbClr val="FF6600"/>
              </a:buClr>
              <a:buFont typeface="Wingdings" panose="05000000000000000000" pitchFamily="2" charset="2"/>
              <a:buChar char="q"/>
              <a:defRPr sz="2600">
                <a:solidFill>
                  <a:srgbClr val="000000"/>
                </a:solidFill>
                <a:effectLst>
                  <a:outerShdw blurRad="38100" dist="38100" dir="2700000" algn="tl">
                    <a:srgbClr val="C0C0C0"/>
                  </a:outerShdw>
                </a:effectLst>
                <a:latin typeface="华文楷体" pitchFamily="2" charset="-122"/>
                <a:ea typeface="宋体" panose="02010600030101010101" pitchFamily="2" charset="-122"/>
                <a:cs typeface="+mn-ea"/>
              </a:defRPr>
            </a:lvl1pPr>
            <a:lvl2pPr marL="958850" indent="-285750" algn="l" rtl="0" fontAlgn="base">
              <a:lnSpc>
                <a:spcPct val="120000"/>
              </a:lnSpc>
              <a:spcBef>
                <a:spcPct val="0"/>
              </a:spcBef>
              <a:spcAft>
                <a:spcPct val="0"/>
              </a:spcAft>
              <a:buClr>
                <a:srgbClr val="FF6600"/>
              </a:buClr>
              <a:buFont typeface="Wingdings" panose="05000000000000000000" pitchFamily="2" charset="2"/>
              <a:buChar char="Ø"/>
              <a:defRPr sz="20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2pPr>
            <a:lvl3pPr marL="1377950" indent="-228600" algn="l" rtl="0" fontAlgn="base">
              <a:lnSpc>
                <a:spcPct val="150000"/>
              </a:lnSpc>
              <a:spcBef>
                <a:spcPct val="0"/>
              </a:spcBef>
              <a:spcAft>
                <a:spcPct val="0"/>
              </a:spcAft>
              <a:buChar char="•"/>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3pPr>
            <a:lvl4pPr marL="1568450" algn="l" rtl="0" fontAlgn="base">
              <a:spcBef>
                <a:spcPct val="20000"/>
              </a:spcBef>
              <a:spcAft>
                <a:spcPct val="0"/>
              </a:spcAft>
              <a:defRPr sz="2400">
                <a:solidFill>
                  <a:srgbClr val="000099"/>
                </a:solidFill>
                <a:latin typeface="黑体" panose="02010600030101010101" pitchFamily="2" charset="-122"/>
                <a:ea typeface="黑体" panose="02010600030101010101" pitchFamily="2" charset="-122"/>
              </a:defRPr>
            </a:lvl4pPr>
            <a:lvl5pPr marL="17589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5pPr>
            <a:lvl6pPr marL="22161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6pPr>
            <a:lvl7pPr marL="26733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7pPr>
            <a:lvl8pPr marL="31305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8pPr>
            <a:lvl9pPr marL="3587750" algn="l" rtl="0" fontAlgn="base">
              <a:spcBef>
                <a:spcPct val="20000"/>
              </a:spcBef>
              <a:spcAft>
                <a:spcPct val="0"/>
              </a:spcAft>
              <a:defRPr sz="1700">
                <a:solidFill>
                  <a:srgbClr val="000000"/>
                </a:solidFill>
                <a:effectLst>
                  <a:outerShdw blurRad="38100" dist="38100" dir="2700000" algn="tl">
                    <a:srgbClr val="C0C0C0"/>
                  </a:outerShdw>
                </a:effectLst>
                <a:latin typeface="华文楷体" pitchFamily="2" charset="-122"/>
                <a:ea typeface="宋体" panose="02010600030101010101" pitchFamily="2" charset="-122"/>
              </a:defRPr>
            </a:lvl9pPr>
          </a:lstStyle>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第5种方法：</a:t>
            </a:r>
            <a:r>
              <a:rPr lang="zh-CN" altLang="en-US" sz="2800" b="1" strike="noStrike" noProof="1">
                <a:solidFill>
                  <a:srgbClr val="0000FF"/>
                </a:solidFill>
                <a:latin typeface="黑体" panose="02010600030101010101" pitchFamily="2" charset="-122"/>
                <a:ea typeface="黑体" panose="02010600030101010101" pitchFamily="2" charset="-122"/>
              </a:rPr>
              <a:t>财产保护控制。</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建立资产日常管理制度和定期清查机制，采取资产记录、实物保管、定期盘点、账实核对等措施，确保资产安全完整。</a:t>
            </a:r>
          </a:p>
          <a:p>
            <a:pPr marL="0" indent="711200" eaLnBrk="1" fontAlgn="base" hangingPunct="1">
              <a:lnSpc>
                <a:spcPct val="115000"/>
              </a:lnSpc>
              <a:spcBef>
                <a:spcPct val="10000"/>
              </a:spcBef>
              <a:buNone/>
            </a:pPr>
            <a:endParaRPr lang="zh-CN" altLang="en-US" sz="2800" b="1" strike="noStrike" noProof="1">
              <a:solidFill>
                <a:srgbClr val="000000"/>
              </a:solidFill>
              <a:latin typeface="黑体" panose="02010600030101010101" pitchFamily="2" charset="-122"/>
              <a:ea typeface="黑体" panose="02010600030101010101" pitchFamily="2" charset="-122"/>
            </a:endParaRPr>
          </a:p>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第6种方法：</a:t>
            </a:r>
            <a:r>
              <a:rPr lang="zh-CN" altLang="en-US" sz="2800" b="1" strike="noStrike" noProof="1">
                <a:solidFill>
                  <a:srgbClr val="0000FF"/>
                </a:solidFill>
                <a:latin typeface="黑体" panose="02010600030101010101" pitchFamily="2" charset="-122"/>
                <a:ea typeface="黑体" panose="02010600030101010101" pitchFamily="2" charset="-122"/>
              </a:rPr>
              <a:t>会计控制。</a:t>
            </a:r>
          </a:p>
          <a:p>
            <a:pPr marL="0" indent="711200" eaLnBrk="1" fontAlgn="base" hangingPunct="1">
              <a:lnSpc>
                <a:spcPct val="115000"/>
              </a:lnSpc>
              <a:spcBef>
                <a:spcPct val="10000"/>
              </a:spcBef>
              <a:buNone/>
            </a:pPr>
            <a:r>
              <a:rPr lang="zh-CN" altLang="en-US" sz="2800" b="1" strike="noStrike" noProof="1">
                <a:solidFill>
                  <a:srgbClr val="000000"/>
                </a:solidFill>
                <a:latin typeface="黑体" panose="02010600030101010101" pitchFamily="2" charset="-122"/>
                <a:ea typeface="黑体" panose="02010600030101010101" pitchFamily="2" charset="-122"/>
              </a:rPr>
              <a:t>建立健全本单位财会管理制度，加强会计机构建设，提高会计人员业务水平，强化会计人员岗位责任制，规范会计基础工作，加强会计档案管理，明确会计凭证、会计账簿和财务会计报告处理程序。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86819">
                                            <p:txEl>
                                              <p:pRg st="0" end="0"/>
                                            </p:txEl>
                                          </p:spTgt>
                                        </p:tgtEl>
                                        <p:attrNameLst>
                                          <p:attrName>style.visibility</p:attrName>
                                        </p:attrNameLst>
                                      </p:cBhvr>
                                      <p:to>
                                        <p:strVal val="visible"/>
                                      </p:to>
                                    </p:set>
                                    <p:animEffect transition="in" filter="dissolve">
                                      <p:cBhvr>
                                        <p:cTn id="7" dur="500"/>
                                        <p:tgtEl>
                                          <p:spTgt spid="1186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86819">
                                            <p:txEl>
                                              <p:pRg st="1" end="1"/>
                                            </p:txEl>
                                          </p:spTgt>
                                        </p:tgtEl>
                                        <p:attrNameLst>
                                          <p:attrName>style.visibility</p:attrName>
                                        </p:attrNameLst>
                                      </p:cBhvr>
                                      <p:to>
                                        <p:strVal val="visible"/>
                                      </p:to>
                                    </p:set>
                                    <p:animEffect transition="in" filter="dissolve">
                                      <p:cBhvr>
                                        <p:cTn id="12" dur="500"/>
                                        <p:tgtEl>
                                          <p:spTgt spid="1186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86819">
                                            <p:txEl>
                                              <p:pRg st="3" end="3"/>
                                            </p:txEl>
                                          </p:spTgt>
                                        </p:tgtEl>
                                        <p:attrNameLst>
                                          <p:attrName>style.visibility</p:attrName>
                                        </p:attrNameLst>
                                      </p:cBhvr>
                                      <p:to>
                                        <p:strVal val="visible"/>
                                      </p:to>
                                    </p:set>
                                    <p:animEffect transition="in" filter="dissolve">
                                      <p:cBhvr>
                                        <p:cTn id="17" dur="500"/>
                                        <p:tgtEl>
                                          <p:spTgt spid="1186819">
                                            <p:txEl>
                                              <p:pRg st="3" end="3"/>
                                            </p:txEl>
                                          </p:spTgt>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1186819">
                                            <p:txEl>
                                              <p:pRg st="4" end="4"/>
                                            </p:txEl>
                                          </p:spTgt>
                                        </p:tgtEl>
                                        <p:attrNameLst>
                                          <p:attrName>style.visibility</p:attrName>
                                        </p:attrNameLst>
                                      </p:cBhvr>
                                      <p:to>
                                        <p:strVal val="visible"/>
                                      </p:to>
                                    </p:set>
                                    <p:animEffect transition="in" filter="dissolve">
                                      <p:cBhvr>
                                        <p:cTn id="21" dur="500"/>
                                        <p:tgtEl>
                                          <p:spTgt spid="11868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95</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1181699" name="Rectangle 3"/>
          <p:cNvSpPr>
            <a:spLocks noGrp="1"/>
          </p:cNvSpPr>
          <p:nvPr>
            <p:ph idx="1"/>
          </p:nvPr>
        </p:nvSpPr>
        <p:spPr/>
        <p:txBody>
          <a:bodyPr vert="horz" wrap="square" lIns="0" tIns="0" rIns="0" bIns="0" anchor="t"/>
          <a:lstStyle/>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第7种方法：</a:t>
            </a:r>
            <a:r>
              <a:rPr lang="zh-CN" altLang="en-US" sz="2800" b="1" strike="noStrike" noProof="1">
                <a:solidFill>
                  <a:schemeClr val="hlink"/>
                </a:solidFill>
                <a:latin typeface="黑体" panose="02010600030101010101" pitchFamily="2" charset="-122"/>
                <a:ea typeface="黑体" panose="02010600030101010101" pitchFamily="2" charset="-122"/>
              </a:rPr>
              <a:t>单据控制。</a:t>
            </a:r>
          </a:p>
          <a:p>
            <a:pPr marL="0" indent="711200" eaLnBrk="1" fontAlgn="base" hangingPunct="1">
              <a:lnSpc>
                <a:spcPct val="115000"/>
              </a:lnSpc>
              <a:spcBef>
                <a:spcPct val="10000"/>
              </a:spcBef>
              <a:buNone/>
            </a:pPr>
            <a:r>
              <a:rPr lang="zh-CN" altLang="en-US" sz="2800" b="1" strike="noStrike" noProof="1">
                <a:solidFill>
                  <a:schemeClr val="tx2"/>
                </a:solidFill>
                <a:latin typeface="黑体" panose="02010600030101010101" pitchFamily="2" charset="-122"/>
                <a:ea typeface="黑体" panose="02010600030101010101" pitchFamily="2" charset="-122"/>
              </a:rPr>
              <a:t>要求单位根据国家有关规定和单位的经济活动业务流程，在内部管理制度中明确界定各项经济活动所涉及的表单和票据，要求相关工作人员按照规定填制、审核、归档、保管单据。</a:t>
            </a:r>
            <a:r>
              <a:rPr lang="zh-CN" altLang="en-US" sz="2000" b="1" strike="noStrike" noProof="1">
                <a:solidFill>
                  <a:srgbClr val="FF0000"/>
                </a:solidFill>
                <a:latin typeface="黑体" panose="02010600030101010101" pitchFamily="2" charset="-122"/>
                <a:ea typeface="黑体" panose="02010600030101010101" pitchFamily="2" charset="-122"/>
              </a:rPr>
              <a:t>【如，现在</a:t>
            </a:r>
            <a:r>
              <a:rPr lang="zh-CN" altLang="en-US" sz="2000" b="1" strike="noStrike" noProof="1">
                <a:solidFill>
                  <a:srgbClr val="FF0000"/>
                </a:solidFill>
                <a:latin typeface="黑体" panose="02010600030101010101" pitchFamily="2" charset="-122"/>
                <a:ea typeface="黑体" panose="02010600030101010101" pitchFamily="2" charset="-122"/>
                <a:hlinkClick r:id="rId2" action="ppaction://hlinkfile"/>
              </a:rPr>
              <a:t>报销差旅费</a:t>
            </a:r>
            <a:r>
              <a:rPr lang="zh-CN" altLang="en-US" sz="2000" b="1" strike="noStrike" noProof="1">
                <a:solidFill>
                  <a:srgbClr val="FF0000"/>
                </a:solidFill>
                <a:latin typeface="黑体" panose="02010600030101010101" pitchFamily="2" charset="-122"/>
                <a:ea typeface="黑体" panose="02010600030101010101" pitchFamily="2" charset="-122"/>
              </a:rPr>
              <a:t>对发票的要求】</a:t>
            </a:r>
          </a:p>
          <a:p>
            <a:pPr marL="0" indent="711200" eaLnBrk="1" fontAlgn="base" hangingPunct="1">
              <a:lnSpc>
                <a:spcPct val="115000"/>
              </a:lnSpc>
              <a:spcBef>
                <a:spcPct val="10000"/>
              </a:spcBef>
              <a:buNone/>
            </a:pPr>
            <a:endParaRPr lang="zh-CN" altLang="en-US" sz="2800" b="1" strike="noStrike" noProof="1">
              <a:solidFill>
                <a:schemeClr val="tx2"/>
              </a:solidFill>
              <a:latin typeface="黑体" panose="02010600030101010101" pitchFamily="2" charset="-122"/>
              <a:ea typeface="黑体" panose="02010600030101010101" pitchFamily="2" charset="-122"/>
            </a:endParaRPr>
          </a:p>
          <a:p>
            <a:pPr marL="0" indent="711200" eaLnBrk="1" fontAlgn="base" hangingPunct="1">
              <a:lnSpc>
                <a:spcPct val="115000"/>
              </a:lnSpc>
              <a:spcBef>
                <a:spcPct val="10000"/>
              </a:spcBef>
              <a:buNone/>
            </a:pPr>
            <a:r>
              <a:rPr lang="zh-CN" altLang="en-US" sz="2800" b="1" strike="noStrike" noProof="1">
                <a:solidFill>
                  <a:srgbClr val="FF0066"/>
                </a:solidFill>
                <a:latin typeface="黑体" panose="02010600030101010101" pitchFamily="2" charset="-122"/>
                <a:ea typeface="黑体" panose="02010600030101010101" pitchFamily="2" charset="-122"/>
              </a:rPr>
              <a:t>第8种方法：</a:t>
            </a:r>
            <a:r>
              <a:rPr lang="zh-CN" altLang="en-US" sz="2800" b="1" strike="noStrike" noProof="1">
                <a:solidFill>
                  <a:schemeClr val="hlink"/>
                </a:solidFill>
                <a:latin typeface="黑体" panose="02010600030101010101" pitchFamily="2" charset="-122"/>
                <a:ea typeface="黑体" panose="02010600030101010101" pitchFamily="2" charset="-122"/>
              </a:rPr>
              <a:t>信息内部公开。</a:t>
            </a:r>
          </a:p>
          <a:p>
            <a:pPr marL="0" indent="711200" eaLnBrk="1" fontAlgn="base" hangingPunct="1">
              <a:lnSpc>
                <a:spcPct val="115000"/>
              </a:lnSpc>
              <a:spcBef>
                <a:spcPct val="10000"/>
              </a:spcBef>
              <a:buNone/>
            </a:pPr>
            <a:r>
              <a:rPr lang="zh-CN" altLang="en-US" sz="2800" b="1" strike="noStrike" noProof="1">
                <a:solidFill>
                  <a:schemeClr val="tx2"/>
                </a:solidFill>
                <a:latin typeface="黑体" panose="02010600030101010101" pitchFamily="2" charset="-122"/>
                <a:ea typeface="黑体" panose="02010600030101010101" pitchFamily="2" charset="-122"/>
              </a:rPr>
              <a:t>建立健全经济活动相关信息内部公开制度，根据国家有关规定和单位的实际情况，确定信息内部公开的内容、范围、方式和程序。</a:t>
            </a:r>
          </a:p>
        </p:txBody>
      </p:sp>
      <p:sp>
        <p:nvSpPr>
          <p:cNvPr id="5" name="标题 1"/>
          <p:cNvSpPr>
            <a:spLocks noGrp="1"/>
          </p:cNvSpPr>
          <p:nvPr/>
        </p:nvSpPr>
        <p:spPr>
          <a:xfrm>
            <a:off x="250825" y="115888"/>
            <a:ext cx="8642350" cy="647700"/>
          </a:xfrm>
          <a:prstGeom prst="rect">
            <a:avLst/>
          </a:prstGeom>
          <a:noFill/>
          <a:ln w="9525">
            <a:noFill/>
          </a:ln>
        </p:spPr>
        <p:txBody>
          <a:bodyPr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FF0000"/>
                </a:solidFill>
                <a:latin typeface="+mj-lt"/>
                <a:ea typeface="+mj-ea"/>
                <a:cs typeface="+mj-cs"/>
              </a:defRPr>
            </a:lvl1pPr>
          </a:lstStyle>
          <a:p>
            <a:r>
              <a:rPr lang="zh-CN" altLang="en-US">
                <a:sym typeface="+mn-ea"/>
              </a:rPr>
              <a:t>（二）八种常用控制方法</a:t>
            </a:r>
            <a:endParaRPr lang="zh-CN" altLang="en-US"/>
          </a:p>
        </p:txBody>
      </p:sp>
      <p:sp>
        <p:nvSpPr>
          <p:cNvPr id="339" name=" 339">
            <a:hlinkClick r:id="rId3" action="ppaction://hlinksldjump"/>
          </p:cNvPr>
          <p:cNvSpPr/>
          <p:nvPr/>
        </p:nvSpPr>
        <p:spPr>
          <a:xfrm rot="180000">
            <a:off x="8233410" y="305435"/>
            <a:ext cx="506730" cy="366395"/>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00B050"/>
          </a:solidFill>
          <a:ln w="9525" cap="flat" cmpd="sng" algn="ctr">
            <a:solidFill>
              <a:srgbClr val="00B050"/>
            </a:solidFill>
            <a:prstDash val="solid"/>
          </a:ln>
          <a:effectLst>
            <a:outerShdw blurRad="40000" dist="23000" dir="5400000" rotWithShape="0">
              <a:srgbClr val="000000">
                <a:alpha val="35000"/>
              </a:srgbClr>
            </a:outerShdw>
          </a:effectLst>
        </p:spPr>
        <p:style>
          <a:lnRef idx="1">
            <a:srgbClr val="174579"/>
          </a:lnRef>
          <a:fillRef idx="3">
            <a:srgbClr val="174579"/>
          </a:fillRef>
          <a:effectRef idx="2">
            <a:srgbClr val="174579"/>
          </a:effectRef>
          <a:fontRef idx="minor">
            <a:srgbClr val="FFFFFF"/>
          </a:fontRef>
        </p:style>
        <p:txBody>
          <a:bodyPr anchor="ct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181699">
                                            <p:txEl>
                                              <p:pRg st="0" end="0"/>
                                            </p:txEl>
                                          </p:spTgt>
                                        </p:tgtEl>
                                        <p:attrNameLst>
                                          <p:attrName>style.visibility</p:attrName>
                                        </p:attrNameLst>
                                      </p:cBhvr>
                                      <p:to>
                                        <p:strVal val="visible"/>
                                      </p:to>
                                    </p:set>
                                    <p:animEffect transition="in" filter="diamond(in)">
                                      <p:cBhvr>
                                        <p:cTn id="7" dur="2000"/>
                                        <p:tgtEl>
                                          <p:spTgt spid="1181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181699">
                                            <p:txEl>
                                              <p:charRg st="12" end="92"/>
                                            </p:txEl>
                                          </p:spTgt>
                                        </p:tgtEl>
                                        <p:attrNameLst>
                                          <p:attrName>style.visibility</p:attrName>
                                        </p:attrNameLst>
                                      </p:cBhvr>
                                      <p:to>
                                        <p:strVal val="visible"/>
                                      </p:to>
                                    </p:set>
                                    <p:animEffect transition="in" filter="diamond(in)">
                                      <p:cBhvr>
                                        <p:cTn id="12" dur="2000"/>
                                        <p:tgtEl>
                                          <p:spTgt spid="1181699">
                                            <p:txEl>
                                              <p:charRg st="12" end="9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181699">
                                            <p:txEl>
                                              <p:charRg st="93" end="107"/>
                                            </p:txEl>
                                          </p:spTgt>
                                        </p:tgtEl>
                                        <p:attrNameLst>
                                          <p:attrName>style.visibility</p:attrName>
                                        </p:attrNameLst>
                                      </p:cBhvr>
                                      <p:to>
                                        <p:strVal val="visible"/>
                                      </p:to>
                                    </p:set>
                                    <p:animEffect transition="in" filter="diamond(in)">
                                      <p:cBhvr>
                                        <p:cTn id="17" dur="2000"/>
                                        <p:tgtEl>
                                          <p:spTgt spid="1181699">
                                            <p:txEl>
                                              <p:charRg st="93" end="107"/>
                                            </p:txEl>
                                          </p:spTgt>
                                        </p:tgtEl>
                                      </p:cBhvr>
                                    </p:animEffect>
                                  </p:childTnLst>
                                </p:cTn>
                              </p:par>
                            </p:childTnLst>
                          </p:cTn>
                        </p:par>
                        <p:par>
                          <p:cTn id="18" fill="hold">
                            <p:stCondLst>
                              <p:cond delay="2000"/>
                            </p:stCondLst>
                            <p:childTnLst>
                              <p:par>
                                <p:cTn id="19" presetID="8" presetClass="entr" presetSubtype="16" fill="hold" nodeType="afterEffect">
                                  <p:stCondLst>
                                    <p:cond delay="0"/>
                                  </p:stCondLst>
                                  <p:childTnLst>
                                    <p:set>
                                      <p:cBhvr>
                                        <p:cTn id="20" dur="1" fill="hold">
                                          <p:stCondLst>
                                            <p:cond delay="0"/>
                                          </p:stCondLst>
                                        </p:cTn>
                                        <p:tgtEl>
                                          <p:spTgt spid="1181699">
                                            <p:txEl>
                                              <p:charRg st="107" end="165"/>
                                            </p:txEl>
                                          </p:spTgt>
                                        </p:tgtEl>
                                        <p:attrNameLst>
                                          <p:attrName>style.visibility</p:attrName>
                                        </p:attrNameLst>
                                      </p:cBhvr>
                                      <p:to>
                                        <p:strVal val="visible"/>
                                      </p:to>
                                    </p:set>
                                    <p:animEffect transition="in" filter="diamond(in)">
                                      <p:cBhvr>
                                        <p:cTn id="21" dur="2000"/>
                                        <p:tgtEl>
                                          <p:spTgt spid="1181699">
                                            <p:txEl>
                                              <p:charRg st="107" end="165"/>
                                            </p:txEl>
                                          </p:spTgt>
                                        </p:tgtEl>
                                      </p:cBhvr>
                                    </p:animEffect>
                                  </p:childTnLst>
                                </p:cTn>
                              </p:par>
                            </p:childTnLst>
                          </p:cTn>
                        </p:par>
                        <p:par>
                          <p:cTn id="22" fill="hold">
                            <p:stCondLst>
                              <p:cond delay="4000"/>
                            </p:stCondLst>
                            <p:childTnLst>
                              <p:par>
                                <p:cTn id="23" presetID="13" presetClass="entr" presetSubtype="16" fill="hold" grpId="1" nodeType="afterEffect">
                                  <p:stCondLst>
                                    <p:cond delay="0"/>
                                  </p:stCondLst>
                                  <p:endCondLst>
                                    <p:cond evt="onNext" delay="0">
                                      <p:tgtEl>
                                        <p:sldTgt/>
                                      </p:tgtEl>
                                    </p:cond>
                                  </p:endCondLst>
                                  <p:childTnLst>
                                    <p:set>
                                      <p:cBhvr>
                                        <p:cTn id="24" dur="1" fill="hold">
                                          <p:stCondLst>
                                            <p:cond delay="0"/>
                                          </p:stCondLst>
                                        </p:cTn>
                                        <p:tgtEl>
                                          <p:spTgt spid="339"/>
                                        </p:tgtEl>
                                        <p:attrNameLst>
                                          <p:attrName>style.visibility</p:attrName>
                                        </p:attrNameLst>
                                      </p:cBhvr>
                                      <p:to>
                                        <p:strVal val="visible"/>
                                      </p:to>
                                    </p:set>
                                    <p:animEffect transition="in" filter="plus(in)">
                                      <p:cBhvr>
                                        <p:cTn id="25" dur="10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animBg="1"/>
      <p:bldP spid="339" grpId="1" bldLvl="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ym typeface="Arial" panose="020B0604020202020204" pitchFamily="34" charset="0"/>
              </a:rPr>
              <a:t>五、行政事业单位内部控制制度设计的形式</a:t>
            </a:r>
          </a:p>
        </p:txBody>
      </p:sp>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96</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35843" name="Rectangle 3"/>
          <p:cNvSpPr>
            <a:spLocks noGrp="1"/>
          </p:cNvSpPr>
          <p:nvPr/>
        </p:nvSpPr>
        <p:spPr>
          <a:xfrm>
            <a:off x="827088" y="981075"/>
            <a:ext cx="6437312" cy="5299075"/>
          </a:xfrm>
          <a:prstGeom prst="rect">
            <a:avLst/>
          </a:prstGeom>
          <a:noFill/>
          <a:ln w="9525">
            <a:noFill/>
          </a:ln>
        </p:spPr>
        <p:txBody>
          <a:bodyPr wrap="square" lIns="0" tIns="0" rIns="0" bIns="0" anchor="t"/>
          <a:lstStyle>
            <a:lvl1pPr marL="482600" lvl="0" indent="-482600" algn="l" defTabSz="914400" eaLnBrk="1" fontAlgn="base" latinLnBrk="0" hangingPunct="1">
              <a:lnSpc>
                <a:spcPct val="120000"/>
              </a:lnSpc>
              <a:spcBef>
                <a:spcPct val="55000"/>
              </a:spcBef>
              <a:spcAft>
                <a:spcPct val="0"/>
              </a:spcAft>
              <a:buClr>
                <a:srgbClr val="FF6600"/>
              </a:buClr>
              <a:buFont typeface="Wingdings" panose="05000000000000000000" pitchFamily="2" charset="2"/>
              <a:buChar char="q"/>
              <a:defRPr sz="2600" b="0" i="0" u="none" kern="1200" baseline="0">
                <a:solidFill>
                  <a:srgbClr val="000000"/>
                </a:solidFill>
                <a:latin typeface="+mn-lt"/>
                <a:ea typeface="+mn-ea"/>
                <a:cs typeface="+mn-cs"/>
              </a:defRPr>
            </a:lvl1pPr>
            <a:lvl2pPr marL="958850" lvl="1" indent="-285750" algn="l" defTabSz="914400" eaLnBrk="1" fontAlgn="base" latinLnBrk="0" hangingPunct="1">
              <a:lnSpc>
                <a:spcPct val="120000"/>
              </a:lnSpc>
              <a:spcBef>
                <a:spcPct val="0"/>
              </a:spcBef>
              <a:spcAft>
                <a:spcPct val="0"/>
              </a:spcAft>
              <a:buClr>
                <a:srgbClr val="FF6600"/>
              </a:buClr>
              <a:buFont typeface="Wingdings" panose="05000000000000000000" pitchFamily="2" charset="2"/>
              <a:buChar char="Ø"/>
              <a:defRPr sz="2000" b="0" i="0" u="none" kern="1200" baseline="0">
                <a:solidFill>
                  <a:srgbClr val="000000"/>
                </a:solidFill>
                <a:latin typeface="+mn-lt"/>
                <a:ea typeface="+mn-ea"/>
                <a:cs typeface="+mn-cs"/>
              </a:defRPr>
            </a:lvl2pPr>
            <a:lvl3pPr marL="1377950" lvl="2" indent="-228600" algn="l" defTabSz="914400" eaLnBrk="1" fontAlgn="base" latinLnBrk="0" hangingPunct="1">
              <a:lnSpc>
                <a:spcPct val="150000"/>
              </a:lnSpc>
              <a:spcBef>
                <a:spcPct val="0"/>
              </a:spcBef>
              <a:spcAft>
                <a:spcPct val="0"/>
              </a:spcAft>
              <a:buFont typeface="Wingdings" panose="05000000000000000000" pitchFamily="2" charset="2"/>
              <a:buChar char="•"/>
              <a:defRPr sz="1700" b="0" i="0" u="none" kern="1200" baseline="0">
                <a:solidFill>
                  <a:srgbClr val="000000"/>
                </a:solidFill>
                <a:latin typeface="+mn-lt"/>
                <a:ea typeface="+mn-ea"/>
                <a:cs typeface="+mn-cs"/>
              </a:defRPr>
            </a:lvl3pPr>
            <a:lvl4pPr marL="1568450" lvl="3" indent="0" algn="l" defTabSz="914400" eaLnBrk="1" fontAlgn="base" latinLnBrk="0" hangingPunct="1">
              <a:lnSpc>
                <a:spcPct val="100000"/>
              </a:lnSpc>
              <a:spcBef>
                <a:spcPct val="20000"/>
              </a:spcBef>
              <a:spcAft>
                <a:spcPct val="0"/>
              </a:spcAft>
              <a:buFont typeface="Wingdings" panose="05000000000000000000" pitchFamily="2" charset="2"/>
              <a:buNone/>
              <a:defRPr sz="2400" b="0" i="0" u="none" kern="1200" baseline="0">
                <a:solidFill>
                  <a:srgbClr val="000099"/>
                </a:solidFill>
                <a:latin typeface="+mn-lt"/>
                <a:ea typeface="+mn-ea"/>
                <a:cs typeface="+mn-cs"/>
              </a:defRPr>
            </a:lvl4pPr>
            <a:lvl5pPr marL="1758950" lvl="4" indent="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9pPr>
          </a:lstStyle>
          <a:p>
            <a:r>
              <a:rPr lang="zh-CN" altLang="en-US" sz="3000" dirty="0">
                <a:ea typeface="黑体" panose="02010600030101010101" pitchFamily="2" charset="-122"/>
              </a:rPr>
              <a:t>内部控制调查表</a:t>
            </a:r>
          </a:p>
          <a:p>
            <a:r>
              <a:rPr lang="zh-CN" altLang="en-US" sz="3000" dirty="0">
                <a:ea typeface="黑体" panose="02010600030101010101" pitchFamily="2" charset="-122"/>
              </a:rPr>
              <a:t>内部控制流程图</a:t>
            </a:r>
          </a:p>
          <a:p>
            <a:pPr lvl="1">
              <a:lnSpc>
                <a:spcPct val="130000"/>
              </a:lnSpc>
            </a:pPr>
            <a:r>
              <a:rPr lang="zh-CN" altLang="en-US" sz="2400" b="1" dirty="0">
                <a:ea typeface="仿宋_GB2312" panose="02010609030101010101" pitchFamily="49" charset="-122"/>
              </a:rPr>
              <a:t>选定符号</a:t>
            </a:r>
          </a:p>
          <a:p>
            <a:pPr lvl="1">
              <a:lnSpc>
                <a:spcPct val="130000"/>
              </a:lnSpc>
            </a:pPr>
            <a:r>
              <a:rPr lang="zh-CN" altLang="en-US" sz="2400" b="1" dirty="0">
                <a:ea typeface="仿宋_GB2312" panose="02010609030101010101" pitchFamily="49" charset="-122"/>
              </a:rPr>
              <a:t>确定主线和重点</a:t>
            </a:r>
          </a:p>
          <a:p>
            <a:pPr lvl="1">
              <a:lnSpc>
                <a:spcPct val="130000"/>
              </a:lnSpc>
            </a:pPr>
            <a:r>
              <a:rPr lang="zh-CN" altLang="en-US" sz="2400" b="1" dirty="0">
                <a:ea typeface="仿宋_GB2312" panose="02010609030101010101" pitchFamily="49" charset="-122"/>
              </a:rPr>
              <a:t>编制流程图说明</a:t>
            </a:r>
          </a:p>
          <a:p>
            <a:r>
              <a:rPr lang="zh-CN" altLang="en-US" sz="3000" dirty="0">
                <a:ea typeface="黑体" panose="02010600030101010101" pitchFamily="2" charset="-122"/>
              </a:rPr>
              <a:t>内部控制手册</a:t>
            </a:r>
          </a:p>
          <a:p>
            <a:r>
              <a:rPr lang="zh-CN" altLang="en-US" sz="3000" dirty="0">
                <a:ea typeface="黑体" panose="02010600030101010101" pitchFamily="2" charset="-122"/>
              </a:rPr>
              <a:t>内部控制自查表</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2290" name="Oval 2"/>
          <p:cNvSpPr/>
          <p:nvPr/>
        </p:nvSpPr>
        <p:spPr>
          <a:xfrm>
            <a:off x="4125913" y="298450"/>
            <a:ext cx="1878012" cy="646113"/>
          </a:xfrm>
          <a:prstGeom prst="ellipse">
            <a:avLst/>
          </a:prstGeom>
          <a:solidFill>
            <a:srgbClr val="FFFFFF"/>
          </a:solidFill>
          <a:ln w="9525" cap="flat" cmpd="sng">
            <a:solidFill>
              <a:srgbClr val="000000"/>
            </a:solidFill>
            <a:prstDash val="solid"/>
            <a:round/>
            <a:headEnd type="none" w="med" len="med"/>
            <a:tailEnd type="none" w="med" len="med"/>
          </a:ln>
        </p:spPr>
        <p:txBody>
          <a:bodyPr lIns="84127" tIns="42064" rIns="84127" bIns="42064"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开始</a:t>
            </a:r>
          </a:p>
        </p:txBody>
      </p:sp>
      <p:sp>
        <p:nvSpPr>
          <p:cNvPr id="1292291" name="Line 3"/>
          <p:cNvSpPr/>
          <p:nvPr/>
        </p:nvSpPr>
        <p:spPr>
          <a:xfrm>
            <a:off x="5078413" y="946150"/>
            <a:ext cx="0" cy="214313"/>
          </a:xfrm>
          <a:prstGeom prst="line">
            <a:avLst/>
          </a:prstGeom>
          <a:ln w="38100" cap="flat" cmpd="sng">
            <a:solidFill>
              <a:srgbClr val="000000"/>
            </a:solidFill>
            <a:prstDash val="solid"/>
            <a:round/>
            <a:headEnd type="none" w="med" len="med"/>
            <a:tailEnd type="triangle" w="med" len="med"/>
          </a:ln>
        </p:spPr>
      </p:sp>
      <p:sp>
        <p:nvSpPr>
          <p:cNvPr id="1292292" name="Rectangle 4"/>
          <p:cNvSpPr/>
          <p:nvPr/>
        </p:nvSpPr>
        <p:spPr>
          <a:xfrm>
            <a:off x="2562225" y="1160463"/>
            <a:ext cx="5037138" cy="430212"/>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用款人填写报销单或请款单并签名</a:t>
            </a:r>
          </a:p>
        </p:txBody>
      </p:sp>
      <p:sp>
        <p:nvSpPr>
          <p:cNvPr id="1292293" name="Line 5"/>
          <p:cNvSpPr/>
          <p:nvPr/>
        </p:nvSpPr>
        <p:spPr>
          <a:xfrm>
            <a:off x="5094288" y="1595438"/>
            <a:ext cx="0" cy="361950"/>
          </a:xfrm>
          <a:prstGeom prst="line">
            <a:avLst/>
          </a:prstGeom>
          <a:ln w="38100" cap="flat" cmpd="sng">
            <a:solidFill>
              <a:srgbClr val="000000"/>
            </a:solidFill>
            <a:prstDash val="solid"/>
            <a:round/>
            <a:headEnd type="none" w="med" len="med"/>
            <a:tailEnd type="triangle" w="med" len="med"/>
          </a:ln>
        </p:spPr>
      </p:sp>
      <p:sp>
        <p:nvSpPr>
          <p:cNvPr id="1292294" name="Rectangle 6"/>
          <p:cNvSpPr/>
          <p:nvPr/>
        </p:nvSpPr>
        <p:spPr>
          <a:xfrm>
            <a:off x="2576513" y="1941513"/>
            <a:ext cx="5037137" cy="431800"/>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各业务部门负责人审核签字</a:t>
            </a:r>
          </a:p>
        </p:txBody>
      </p:sp>
      <p:sp>
        <p:nvSpPr>
          <p:cNvPr id="1292295" name="Line 7"/>
          <p:cNvSpPr/>
          <p:nvPr/>
        </p:nvSpPr>
        <p:spPr>
          <a:xfrm>
            <a:off x="5094288" y="2362200"/>
            <a:ext cx="0" cy="361950"/>
          </a:xfrm>
          <a:prstGeom prst="line">
            <a:avLst/>
          </a:prstGeom>
          <a:ln w="38100" cap="flat" cmpd="sng">
            <a:solidFill>
              <a:srgbClr val="000000"/>
            </a:solidFill>
            <a:prstDash val="solid"/>
            <a:round/>
            <a:headEnd type="none" w="med" len="med"/>
            <a:tailEnd type="triangle" w="med" len="med"/>
          </a:ln>
        </p:spPr>
      </p:sp>
      <p:sp>
        <p:nvSpPr>
          <p:cNvPr id="1292296" name="Rectangle 8"/>
          <p:cNvSpPr/>
          <p:nvPr/>
        </p:nvSpPr>
        <p:spPr>
          <a:xfrm>
            <a:off x="2576513" y="2720975"/>
            <a:ext cx="5037137" cy="431800"/>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财务负责人核准</a:t>
            </a:r>
          </a:p>
        </p:txBody>
      </p:sp>
      <p:sp>
        <p:nvSpPr>
          <p:cNvPr id="1292297" name="Line 9"/>
          <p:cNvSpPr/>
          <p:nvPr/>
        </p:nvSpPr>
        <p:spPr>
          <a:xfrm>
            <a:off x="5099050" y="3148013"/>
            <a:ext cx="1588" cy="360362"/>
          </a:xfrm>
          <a:prstGeom prst="line">
            <a:avLst/>
          </a:prstGeom>
          <a:ln w="38100" cap="flat" cmpd="sng">
            <a:solidFill>
              <a:srgbClr val="000000"/>
            </a:solidFill>
            <a:prstDash val="solid"/>
            <a:round/>
            <a:headEnd type="none" w="med" len="med"/>
            <a:tailEnd type="triangle" w="med" len="med"/>
          </a:ln>
        </p:spPr>
      </p:sp>
      <p:sp>
        <p:nvSpPr>
          <p:cNvPr id="1292298" name="Rectangle 10"/>
          <p:cNvSpPr/>
          <p:nvPr/>
        </p:nvSpPr>
        <p:spPr>
          <a:xfrm>
            <a:off x="2587625" y="3500438"/>
            <a:ext cx="5041900" cy="433387"/>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管理层在授权范围内审批</a:t>
            </a:r>
          </a:p>
        </p:txBody>
      </p:sp>
      <p:sp>
        <p:nvSpPr>
          <p:cNvPr id="1292299" name="Line 11"/>
          <p:cNvSpPr/>
          <p:nvPr/>
        </p:nvSpPr>
        <p:spPr>
          <a:xfrm>
            <a:off x="5105400" y="3937000"/>
            <a:ext cx="3175" cy="358775"/>
          </a:xfrm>
          <a:prstGeom prst="line">
            <a:avLst/>
          </a:prstGeom>
          <a:ln w="38100" cap="flat" cmpd="sng">
            <a:solidFill>
              <a:srgbClr val="000000"/>
            </a:solidFill>
            <a:prstDash val="solid"/>
            <a:round/>
            <a:headEnd type="none" w="med" len="med"/>
            <a:tailEnd type="triangle" w="med" len="med"/>
          </a:ln>
        </p:spPr>
      </p:sp>
      <p:sp>
        <p:nvSpPr>
          <p:cNvPr id="1292300" name="Rectangle 12"/>
          <p:cNvSpPr/>
          <p:nvPr/>
        </p:nvSpPr>
        <p:spPr>
          <a:xfrm>
            <a:off x="2603500" y="4279900"/>
            <a:ext cx="5037138" cy="431800"/>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财务部会计审核并编制记账凭证</a:t>
            </a:r>
          </a:p>
        </p:txBody>
      </p:sp>
      <p:sp>
        <p:nvSpPr>
          <p:cNvPr id="1292301" name="Line 13"/>
          <p:cNvSpPr/>
          <p:nvPr/>
        </p:nvSpPr>
        <p:spPr>
          <a:xfrm>
            <a:off x="5122863" y="4702175"/>
            <a:ext cx="0" cy="360363"/>
          </a:xfrm>
          <a:prstGeom prst="line">
            <a:avLst/>
          </a:prstGeom>
          <a:ln w="38100" cap="flat" cmpd="sng">
            <a:solidFill>
              <a:srgbClr val="000000"/>
            </a:solidFill>
            <a:prstDash val="solid"/>
            <a:round/>
            <a:headEnd type="none" w="med" len="med"/>
            <a:tailEnd type="triangle" w="med" len="med"/>
          </a:ln>
        </p:spPr>
      </p:sp>
      <p:sp>
        <p:nvSpPr>
          <p:cNvPr id="1292302" name="Rectangle 14"/>
          <p:cNvSpPr/>
          <p:nvPr/>
        </p:nvSpPr>
        <p:spPr>
          <a:xfrm>
            <a:off x="2635250" y="5064125"/>
            <a:ext cx="5035550" cy="431800"/>
          </a:xfrm>
          <a:prstGeom prst="rect">
            <a:avLst/>
          </a:prstGeom>
          <a:solidFill>
            <a:srgbClr val="FFFFFF"/>
          </a:solidFill>
          <a:ln w="9525" cap="flat" cmpd="sng">
            <a:solidFill>
              <a:srgbClr val="000000"/>
            </a:solidFill>
            <a:prstDash val="solid"/>
            <a:miter/>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出纳付款</a:t>
            </a:r>
          </a:p>
        </p:txBody>
      </p:sp>
      <p:sp>
        <p:nvSpPr>
          <p:cNvPr id="1292303" name="Line 15"/>
          <p:cNvSpPr/>
          <p:nvPr/>
        </p:nvSpPr>
        <p:spPr>
          <a:xfrm>
            <a:off x="5135563" y="5499100"/>
            <a:ext cx="1587" cy="361950"/>
          </a:xfrm>
          <a:prstGeom prst="line">
            <a:avLst/>
          </a:prstGeom>
          <a:ln w="38100" cap="flat" cmpd="sng">
            <a:solidFill>
              <a:srgbClr val="000000"/>
            </a:solidFill>
            <a:prstDash val="solid"/>
            <a:round/>
            <a:headEnd type="none" w="med" len="med"/>
            <a:tailEnd type="triangle" w="med" len="med"/>
          </a:ln>
        </p:spPr>
      </p:sp>
      <p:sp>
        <p:nvSpPr>
          <p:cNvPr id="1292304" name="Oval 16"/>
          <p:cNvSpPr/>
          <p:nvPr/>
        </p:nvSpPr>
        <p:spPr>
          <a:xfrm>
            <a:off x="4216400" y="5843588"/>
            <a:ext cx="1881188" cy="646112"/>
          </a:xfrm>
          <a:prstGeom prst="ellipse">
            <a:avLst/>
          </a:prstGeom>
          <a:solidFill>
            <a:srgbClr val="FFFFFF"/>
          </a:solidFill>
          <a:ln w="9525" cap="flat" cmpd="sng">
            <a:solidFill>
              <a:srgbClr val="000000"/>
            </a:solidFill>
            <a:prstDash val="solid"/>
            <a:round/>
            <a:headEnd type="none" w="med" len="med"/>
            <a:tailEnd type="none" w="med" len="med"/>
          </a:ln>
        </p:spPr>
        <p:txBody>
          <a:bodyPr lIns="84127" tIns="9938" rIns="84127" bIns="9938" anchor="t"/>
          <a:lstStyle/>
          <a:p>
            <a:pPr algn="ctr" defTabSz="841375">
              <a:spcBef>
                <a:spcPct val="50000"/>
              </a:spcBef>
            </a:pPr>
            <a:r>
              <a:rPr lang="zh-CN" altLang="en-US" sz="2200" b="1" dirty="0">
                <a:solidFill>
                  <a:srgbClr val="080808"/>
                </a:solidFill>
                <a:latin typeface="Times New Roman" panose="02020603050405020304" pitchFamily="18" charset="0"/>
                <a:ea typeface="黑体" panose="02010600030101010101" pitchFamily="2" charset="-122"/>
              </a:rPr>
              <a:t>结束</a:t>
            </a:r>
          </a:p>
        </p:txBody>
      </p:sp>
      <p:sp>
        <p:nvSpPr>
          <p:cNvPr id="36880" name="Rectangle 17"/>
          <p:cNvSpPr>
            <a:spLocks noGrp="1"/>
          </p:cNvSpPr>
          <p:nvPr/>
        </p:nvSpPr>
        <p:spPr>
          <a:xfrm>
            <a:off x="252413" y="1149350"/>
            <a:ext cx="2054225" cy="4294188"/>
          </a:xfrm>
          <a:prstGeom prst="rect">
            <a:avLst/>
          </a:prstGeom>
          <a:noFill/>
          <a:ln w="9525">
            <a:noFill/>
          </a:ln>
        </p:spPr>
        <p:txBody>
          <a:bodyPr vert="eaVert" wrap="square" lIns="0" tIns="0" rIns="0" bIns="0" anchor="ctr"/>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990000"/>
                </a:solidFill>
                <a:latin typeface="+mj-lt"/>
                <a:ea typeface="+mj-ea"/>
                <a:cs typeface="+mj-cs"/>
              </a:defRPr>
            </a:lvl1pPr>
          </a:lstStyle>
          <a:p>
            <a:r>
              <a:rPr lang="zh-CN" altLang="en-US" dirty="0">
                <a:solidFill>
                  <a:srgbClr val="FF0000"/>
                </a:solidFill>
              </a:rPr>
              <a:t>资金支付业务流程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292290"/>
                                        </p:tgtEl>
                                        <p:attrNameLst>
                                          <p:attrName>style.visibility</p:attrName>
                                        </p:attrNameLst>
                                      </p:cBhvr>
                                      <p:to>
                                        <p:strVal val="visible"/>
                                      </p:to>
                                    </p:set>
                                    <p:animEffect transition="in" filter="diamond(out)">
                                      <p:cBhvr>
                                        <p:cTn id="7" dur="500"/>
                                        <p:tgtEl>
                                          <p:spTgt spid="1292290"/>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1292291"/>
                                        </p:tgtEl>
                                        <p:attrNameLst>
                                          <p:attrName>style.visibility</p:attrName>
                                        </p:attrNameLst>
                                      </p:cBhvr>
                                      <p:to>
                                        <p:strVal val="visible"/>
                                      </p:to>
                                    </p:set>
                                    <p:animEffect transition="in" filter="diamond(out)">
                                      <p:cBhvr>
                                        <p:cTn id="11" dur="500"/>
                                        <p:tgtEl>
                                          <p:spTgt spid="1292291"/>
                                        </p:tgtEl>
                                      </p:cBhvr>
                                    </p:animEffect>
                                  </p:childTnLst>
                                </p:cTn>
                              </p:par>
                            </p:childTnLst>
                          </p:cTn>
                        </p:par>
                        <p:par>
                          <p:cTn id="12" fill="hold">
                            <p:stCondLst>
                              <p:cond delay="1000"/>
                            </p:stCondLst>
                            <p:childTnLst>
                              <p:par>
                                <p:cTn id="13" presetID="8" presetClass="entr" presetSubtype="32" fill="hold" grpId="0" nodeType="afterEffect">
                                  <p:stCondLst>
                                    <p:cond delay="0"/>
                                  </p:stCondLst>
                                  <p:childTnLst>
                                    <p:set>
                                      <p:cBhvr>
                                        <p:cTn id="14" dur="1" fill="hold">
                                          <p:stCondLst>
                                            <p:cond delay="0"/>
                                          </p:stCondLst>
                                        </p:cTn>
                                        <p:tgtEl>
                                          <p:spTgt spid="1292292"/>
                                        </p:tgtEl>
                                        <p:attrNameLst>
                                          <p:attrName>style.visibility</p:attrName>
                                        </p:attrNameLst>
                                      </p:cBhvr>
                                      <p:to>
                                        <p:strVal val="visible"/>
                                      </p:to>
                                    </p:set>
                                    <p:animEffect transition="in" filter="diamond(out)">
                                      <p:cBhvr>
                                        <p:cTn id="15" dur="500"/>
                                        <p:tgtEl>
                                          <p:spTgt spid="1292292"/>
                                        </p:tgtEl>
                                      </p:cBhvr>
                                    </p:animEffect>
                                  </p:childTnLst>
                                </p:cTn>
                              </p:par>
                            </p:childTnLst>
                          </p:cTn>
                        </p:par>
                        <p:par>
                          <p:cTn id="16" fill="hold">
                            <p:stCondLst>
                              <p:cond delay="1500"/>
                            </p:stCondLst>
                            <p:childTnLst>
                              <p:par>
                                <p:cTn id="17" presetID="17" presetClass="entr" presetSubtype="1" fill="hold" nodeType="afterEffect">
                                  <p:stCondLst>
                                    <p:cond delay="0"/>
                                  </p:stCondLst>
                                  <p:childTnLst>
                                    <p:set>
                                      <p:cBhvr additive="base">
                                        <p:cTn id="18" dur="1" fill="hold">
                                          <p:stCondLst>
                                            <p:cond delay="0"/>
                                          </p:stCondLst>
                                        </p:cTn>
                                        <p:tgtEl>
                                          <p:spTgt spid="1292293"/>
                                        </p:tgtEl>
                                        <p:attrNameLst>
                                          <p:attrName>style.visibility</p:attrName>
                                        </p:attrNameLst>
                                      </p:cBhvr>
                                      <p:to>
                                        <p:strVal val="visible"/>
                                      </p:to>
                                    </p:set>
                                    <p:anim calcmode="lin" valueType="num">
                                      <p:cBhvr additive="base">
                                        <p:cTn id="19" dur="500" fill="hold"/>
                                        <p:tgtEl>
                                          <p:spTgt spid="1292293"/>
                                        </p:tgtEl>
                                        <p:attrNameLst>
                                          <p:attrName>ppt_x</p:attrName>
                                        </p:attrNameLst>
                                      </p:cBhvr>
                                      <p:tavLst>
                                        <p:tav tm="0">
                                          <p:val>
                                            <p:strVal val="#ppt_x"/>
                                          </p:val>
                                        </p:tav>
                                        <p:tav tm="100000">
                                          <p:val>
                                            <p:strVal val="#ppt_x"/>
                                          </p:val>
                                        </p:tav>
                                      </p:tavLst>
                                    </p:anim>
                                    <p:anim calcmode="lin" valueType="num">
                                      <p:cBhvr additive="base">
                                        <p:cTn id="20" dur="500" fill="hold"/>
                                        <p:tgtEl>
                                          <p:spTgt spid="1292293"/>
                                        </p:tgtEl>
                                        <p:attrNameLst>
                                          <p:attrName>ppt_y</p:attrName>
                                        </p:attrNameLst>
                                      </p:cBhvr>
                                      <p:tavLst>
                                        <p:tav tm="0">
                                          <p:val>
                                            <p:strVal val="#ppt_y-#ppt_h/2"/>
                                          </p:val>
                                        </p:tav>
                                        <p:tav tm="100000">
                                          <p:val>
                                            <p:strVal val="#ppt_y"/>
                                          </p:val>
                                        </p:tav>
                                      </p:tavLst>
                                    </p:anim>
                                    <p:anim calcmode="lin" valueType="num">
                                      <p:cBhvr additive="base">
                                        <p:cTn id="21" dur="500" fill="hold"/>
                                        <p:tgtEl>
                                          <p:spTgt spid="1292293"/>
                                        </p:tgtEl>
                                        <p:attrNameLst>
                                          <p:attrName>ppt_w</p:attrName>
                                        </p:attrNameLst>
                                      </p:cBhvr>
                                      <p:tavLst>
                                        <p:tav tm="0">
                                          <p:val>
                                            <p:strVal val="#ppt_w"/>
                                          </p:val>
                                        </p:tav>
                                        <p:tav tm="100000">
                                          <p:val>
                                            <p:strVal val="#ppt_w"/>
                                          </p:val>
                                        </p:tav>
                                      </p:tavLst>
                                    </p:anim>
                                    <p:anim calcmode="lin" valueType="num">
                                      <p:cBhvr additive="base">
                                        <p:cTn id="22" dur="500" fill="hold"/>
                                        <p:tgtEl>
                                          <p:spTgt spid="1292293"/>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8" presetClass="entr" presetSubtype="32" fill="hold" grpId="0" nodeType="afterEffect">
                                  <p:stCondLst>
                                    <p:cond delay="0"/>
                                  </p:stCondLst>
                                  <p:childTnLst>
                                    <p:set>
                                      <p:cBhvr>
                                        <p:cTn id="25" dur="1" fill="hold">
                                          <p:stCondLst>
                                            <p:cond delay="0"/>
                                          </p:stCondLst>
                                        </p:cTn>
                                        <p:tgtEl>
                                          <p:spTgt spid="1292294"/>
                                        </p:tgtEl>
                                        <p:attrNameLst>
                                          <p:attrName>style.visibility</p:attrName>
                                        </p:attrNameLst>
                                      </p:cBhvr>
                                      <p:to>
                                        <p:strVal val="visible"/>
                                      </p:to>
                                    </p:set>
                                    <p:animEffect transition="in" filter="diamond(out)">
                                      <p:cBhvr>
                                        <p:cTn id="26" dur="500"/>
                                        <p:tgtEl>
                                          <p:spTgt spid="1292294"/>
                                        </p:tgtEl>
                                      </p:cBhvr>
                                    </p:animEffect>
                                  </p:childTnLst>
                                </p:cTn>
                              </p:par>
                            </p:childTnLst>
                          </p:cTn>
                        </p:par>
                        <p:par>
                          <p:cTn id="27" fill="hold">
                            <p:stCondLst>
                              <p:cond delay="2500"/>
                            </p:stCondLst>
                            <p:childTnLst>
                              <p:par>
                                <p:cTn id="28" presetID="17" presetClass="entr" presetSubtype="1" fill="hold" nodeType="afterEffect">
                                  <p:stCondLst>
                                    <p:cond delay="0"/>
                                  </p:stCondLst>
                                  <p:childTnLst>
                                    <p:set>
                                      <p:cBhvr additive="base">
                                        <p:cTn id="29" dur="1" fill="hold">
                                          <p:stCondLst>
                                            <p:cond delay="0"/>
                                          </p:stCondLst>
                                        </p:cTn>
                                        <p:tgtEl>
                                          <p:spTgt spid="1292295"/>
                                        </p:tgtEl>
                                        <p:attrNameLst>
                                          <p:attrName>style.visibility</p:attrName>
                                        </p:attrNameLst>
                                      </p:cBhvr>
                                      <p:to>
                                        <p:strVal val="visible"/>
                                      </p:to>
                                    </p:set>
                                    <p:anim calcmode="lin" valueType="num">
                                      <p:cBhvr additive="base">
                                        <p:cTn id="30" dur="500" fill="hold"/>
                                        <p:tgtEl>
                                          <p:spTgt spid="1292295"/>
                                        </p:tgtEl>
                                        <p:attrNameLst>
                                          <p:attrName>ppt_x</p:attrName>
                                        </p:attrNameLst>
                                      </p:cBhvr>
                                      <p:tavLst>
                                        <p:tav tm="0">
                                          <p:val>
                                            <p:strVal val="#ppt_x"/>
                                          </p:val>
                                        </p:tav>
                                        <p:tav tm="100000">
                                          <p:val>
                                            <p:strVal val="#ppt_x"/>
                                          </p:val>
                                        </p:tav>
                                      </p:tavLst>
                                    </p:anim>
                                    <p:anim calcmode="lin" valueType="num">
                                      <p:cBhvr additive="base">
                                        <p:cTn id="31" dur="500" fill="hold"/>
                                        <p:tgtEl>
                                          <p:spTgt spid="1292295"/>
                                        </p:tgtEl>
                                        <p:attrNameLst>
                                          <p:attrName>ppt_y</p:attrName>
                                        </p:attrNameLst>
                                      </p:cBhvr>
                                      <p:tavLst>
                                        <p:tav tm="0">
                                          <p:val>
                                            <p:strVal val="#ppt_y-#ppt_h/2"/>
                                          </p:val>
                                        </p:tav>
                                        <p:tav tm="100000">
                                          <p:val>
                                            <p:strVal val="#ppt_y"/>
                                          </p:val>
                                        </p:tav>
                                      </p:tavLst>
                                    </p:anim>
                                    <p:anim calcmode="lin" valueType="num">
                                      <p:cBhvr additive="base">
                                        <p:cTn id="32" dur="500" fill="hold"/>
                                        <p:tgtEl>
                                          <p:spTgt spid="1292295"/>
                                        </p:tgtEl>
                                        <p:attrNameLst>
                                          <p:attrName>ppt_w</p:attrName>
                                        </p:attrNameLst>
                                      </p:cBhvr>
                                      <p:tavLst>
                                        <p:tav tm="0">
                                          <p:val>
                                            <p:strVal val="#ppt_w"/>
                                          </p:val>
                                        </p:tav>
                                        <p:tav tm="100000">
                                          <p:val>
                                            <p:strVal val="#ppt_w"/>
                                          </p:val>
                                        </p:tav>
                                      </p:tavLst>
                                    </p:anim>
                                    <p:anim calcmode="lin" valueType="num">
                                      <p:cBhvr additive="base">
                                        <p:cTn id="33" dur="500" fill="hold"/>
                                        <p:tgtEl>
                                          <p:spTgt spid="1292295"/>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8" presetClass="entr" presetSubtype="32" fill="hold" grpId="0" nodeType="afterEffect">
                                  <p:stCondLst>
                                    <p:cond delay="0"/>
                                  </p:stCondLst>
                                  <p:childTnLst>
                                    <p:set>
                                      <p:cBhvr>
                                        <p:cTn id="36" dur="1" fill="hold">
                                          <p:stCondLst>
                                            <p:cond delay="0"/>
                                          </p:stCondLst>
                                        </p:cTn>
                                        <p:tgtEl>
                                          <p:spTgt spid="1292296"/>
                                        </p:tgtEl>
                                        <p:attrNameLst>
                                          <p:attrName>style.visibility</p:attrName>
                                        </p:attrNameLst>
                                      </p:cBhvr>
                                      <p:to>
                                        <p:strVal val="visible"/>
                                      </p:to>
                                    </p:set>
                                    <p:animEffect transition="in" filter="diamond(out)">
                                      <p:cBhvr>
                                        <p:cTn id="37" dur="500"/>
                                        <p:tgtEl>
                                          <p:spTgt spid="1292296"/>
                                        </p:tgtEl>
                                      </p:cBhvr>
                                    </p:animEffect>
                                  </p:childTnLst>
                                </p:cTn>
                              </p:par>
                            </p:childTnLst>
                          </p:cTn>
                        </p:par>
                        <p:par>
                          <p:cTn id="38" fill="hold">
                            <p:stCondLst>
                              <p:cond delay="3500"/>
                            </p:stCondLst>
                            <p:childTnLst>
                              <p:par>
                                <p:cTn id="39" presetID="17" presetClass="entr" presetSubtype="1" fill="hold" nodeType="afterEffect">
                                  <p:stCondLst>
                                    <p:cond delay="0"/>
                                  </p:stCondLst>
                                  <p:childTnLst>
                                    <p:set>
                                      <p:cBhvr additive="base">
                                        <p:cTn id="40" dur="1" fill="hold">
                                          <p:stCondLst>
                                            <p:cond delay="0"/>
                                          </p:stCondLst>
                                        </p:cTn>
                                        <p:tgtEl>
                                          <p:spTgt spid="1292297"/>
                                        </p:tgtEl>
                                        <p:attrNameLst>
                                          <p:attrName>style.visibility</p:attrName>
                                        </p:attrNameLst>
                                      </p:cBhvr>
                                      <p:to>
                                        <p:strVal val="visible"/>
                                      </p:to>
                                    </p:set>
                                    <p:anim calcmode="lin" valueType="num">
                                      <p:cBhvr additive="base">
                                        <p:cTn id="41" dur="500" fill="hold"/>
                                        <p:tgtEl>
                                          <p:spTgt spid="1292297"/>
                                        </p:tgtEl>
                                        <p:attrNameLst>
                                          <p:attrName>ppt_x</p:attrName>
                                        </p:attrNameLst>
                                      </p:cBhvr>
                                      <p:tavLst>
                                        <p:tav tm="0">
                                          <p:val>
                                            <p:strVal val="#ppt_x"/>
                                          </p:val>
                                        </p:tav>
                                        <p:tav tm="100000">
                                          <p:val>
                                            <p:strVal val="#ppt_x"/>
                                          </p:val>
                                        </p:tav>
                                      </p:tavLst>
                                    </p:anim>
                                    <p:anim calcmode="lin" valueType="num">
                                      <p:cBhvr additive="base">
                                        <p:cTn id="42" dur="500" fill="hold"/>
                                        <p:tgtEl>
                                          <p:spTgt spid="1292297"/>
                                        </p:tgtEl>
                                        <p:attrNameLst>
                                          <p:attrName>ppt_y</p:attrName>
                                        </p:attrNameLst>
                                      </p:cBhvr>
                                      <p:tavLst>
                                        <p:tav tm="0">
                                          <p:val>
                                            <p:strVal val="#ppt_y-#ppt_h/2"/>
                                          </p:val>
                                        </p:tav>
                                        <p:tav tm="100000">
                                          <p:val>
                                            <p:strVal val="#ppt_y"/>
                                          </p:val>
                                        </p:tav>
                                      </p:tavLst>
                                    </p:anim>
                                    <p:anim calcmode="lin" valueType="num">
                                      <p:cBhvr additive="base">
                                        <p:cTn id="43" dur="500" fill="hold"/>
                                        <p:tgtEl>
                                          <p:spTgt spid="1292297"/>
                                        </p:tgtEl>
                                        <p:attrNameLst>
                                          <p:attrName>ppt_w</p:attrName>
                                        </p:attrNameLst>
                                      </p:cBhvr>
                                      <p:tavLst>
                                        <p:tav tm="0">
                                          <p:val>
                                            <p:strVal val="#ppt_w"/>
                                          </p:val>
                                        </p:tav>
                                        <p:tav tm="100000">
                                          <p:val>
                                            <p:strVal val="#ppt_w"/>
                                          </p:val>
                                        </p:tav>
                                      </p:tavLst>
                                    </p:anim>
                                    <p:anim calcmode="lin" valueType="num">
                                      <p:cBhvr additive="base">
                                        <p:cTn id="44" dur="500" fill="hold"/>
                                        <p:tgtEl>
                                          <p:spTgt spid="1292297"/>
                                        </p:tgtEl>
                                        <p:attrNameLst>
                                          <p:attrName>ppt_h</p:attrName>
                                        </p:attrNameLst>
                                      </p:cBhvr>
                                      <p:tavLst>
                                        <p:tav tm="0">
                                          <p:val>
                                            <p:fltVal val="0"/>
                                          </p:val>
                                        </p:tav>
                                        <p:tav tm="100000">
                                          <p:val>
                                            <p:strVal val="#ppt_h"/>
                                          </p:val>
                                        </p:tav>
                                      </p:tavLst>
                                    </p:anim>
                                  </p:childTnLst>
                                </p:cTn>
                              </p:par>
                            </p:childTnLst>
                          </p:cTn>
                        </p:par>
                        <p:par>
                          <p:cTn id="45" fill="hold">
                            <p:stCondLst>
                              <p:cond delay="4000"/>
                            </p:stCondLst>
                            <p:childTnLst>
                              <p:par>
                                <p:cTn id="46" presetID="8" presetClass="entr" presetSubtype="32" fill="hold" grpId="0" nodeType="afterEffect">
                                  <p:stCondLst>
                                    <p:cond delay="0"/>
                                  </p:stCondLst>
                                  <p:childTnLst>
                                    <p:set>
                                      <p:cBhvr>
                                        <p:cTn id="47" dur="1" fill="hold">
                                          <p:stCondLst>
                                            <p:cond delay="0"/>
                                          </p:stCondLst>
                                        </p:cTn>
                                        <p:tgtEl>
                                          <p:spTgt spid="1292298"/>
                                        </p:tgtEl>
                                        <p:attrNameLst>
                                          <p:attrName>style.visibility</p:attrName>
                                        </p:attrNameLst>
                                      </p:cBhvr>
                                      <p:to>
                                        <p:strVal val="visible"/>
                                      </p:to>
                                    </p:set>
                                    <p:animEffect transition="in" filter="diamond(out)">
                                      <p:cBhvr>
                                        <p:cTn id="48" dur="500"/>
                                        <p:tgtEl>
                                          <p:spTgt spid="1292298"/>
                                        </p:tgtEl>
                                      </p:cBhvr>
                                    </p:animEffect>
                                  </p:childTnLst>
                                </p:cTn>
                              </p:par>
                            </p:childTnLst>
                          </p:cTn>
                        </p:par>
                        <p:par>
                          <p:cTn id="49" fill="hold">
                            <p:stCondLst>
                              <p:cond delay="4500"/>
                            </p:stCondLst>
                            <p:childTnLst>
                              <p:par>
                                <p:cTn id="50" presetID="17" presetClass="entr" presetSubtype="1" fill="hold" nodeType="afterEffect">
                                  <p:stCondLst>
                                    <p:cond delay="0"/>
                                  </p:stCondLst>
                                  <p:childTnLst>
                                    <p:set>
                                      <p:cBhvr additive="base">
                                        <p:cTn id="51" dur="1" fill="hold">
                                          <p:stCondLst>
                                            <p:cond delay="0"/>
                                          </p:stCondLst>
                                        </p:cTn>
                                        <p:tgtEl>
                                          <p:spTgt spid="1292299"/>
                                        </p:tgtEl>
                                        <p:attrNameLst>
                                          <p:attrName>style.visibility</p:attrName>
                                        </p:attrNameLst>
                                      </p:cBhvr>
                                      <p:to>
                                        <p:strVal val="visible"/>
                                      </p:to>
                                    </p:set>
                                    <p:anim calcmode="lin" valueType="num">
                                      <p:cBhvr additive="base">
                                        <p:cTn id="52" dur="500" fill="hold"/>
                                        <p:tgtEl>
                                          <p:spTgt spid="1292299"/>
                                        </p:tgtEl>
                                        <p:attrNameLst>
                                          <p:attrName>ppt_x</p:attrName>
                                        </p:attrNameLst>
                                      </p:cBhvr>
                                      <p:tavLst>
                                        <p:tav tm="0">
                                          <p:val>
                                            <p:strVal val="#ppt_x"/>
                                          </p:val>
                                        </p:tav>
                                        <p:tav tm="100000">
                                          <p:val>
                                            <p:strVal val="#ppt_x"/>
                                          </p:val>
                                        </p:tav>
                                      </p:tavLst>
                                    </p:anim>
                                    <p:anim calcmode="lin" valueType="num">
                                      <p:cBhvr additive="base">
                                        <p:cTn id="53" dur="500" fill="hold"/>
                                        <p:tgtEl>
                                          <p:spTgt spid="1292299"/>
                                        </p:tgtEl>
                                        <p:attrNameLst>
                                          <p:attrName>ppt_y</p:attrName>
                                        </p:attrNameLst>
                                      </p:cBhvr>
                                      <p:tavLst>
                                        <p:tav tm="0">
                                          <p:val>
                                            <p:strVal val="#ppt_y-#ppt_h/2"/>
                                          </p:val>
                                        </p:tav>
                                        <p:tav tm="100000">
                                          <p:val>
                                            <p:strVal val="#ppt_y"/>
                                          </p:val>
                                        </p:tav>
                                      </p:tavLst>
                                    </p:anim>
                                    <p:anim calcmode="lin" valueType="num">
                                      <p:cBhvr additive="base">
                                        <p:cTn id="54" dur="500" fill="hold"/>
                                        <p:tgtEl>
                                          <p:spTgt spid="1292299"/>
                                        </p:tgtEl>
                                        <p:attrNameLst>
                                          <p:attrName>ppt_w</p:attrName>
                                        </p:attrNameLst>
                                      </p:cBhvr>
                                      <p:tavLst>
                                        <p:tav tm="0">
                                          <p:val>
                                            <p:strVal val="#ppt_w"/>
                                          </p:val>
                                        </p:tav>
                                        <p:tav tm="100000">
                                          <p:val>
                                            <p:strVal val="#ppt_w"/>
                                          </p:val>
                                        </p:tav>
                                      </p:tavLst>
                                    </p:anim>
                                    <p:anim calcmode="lin" valueType="num">
                                      <p:cBhvr additive="base">
                                        <p:cTn id="55" dur="500" fill="hold"/>
                                        <p:tgtEl>
                                          <p:spTgt spid="1292299"/>
                                        </p:tgtEl>
                                        <p:attrNameLst>
                                          <p:attrName>ppt_h</p:attrName>
                                        </p:attrNameLst>
                                      </p:cBhvr>
                                      <p:tavLst>
                                        <p:tav tm="0">
                                          <p:val>
                                            <p:fltVal val="0"/>
                                          </p:val>
                                        </p:tav>
                                        <p:tav tm="100000">
                                          <p:val>
                                            <p:strVal val="#ppt_h"/>
                                          </p:val>
                                        </p:tav>
                                      </p:tavLst>
                                    </p:anim>
                                  </p:childTnLst>
                                </p:cTn>
                              </p:par>
                            </p:childTnLst>
                          </p:cTn>
                        </p:par>
                        <p:par>
                          <p:cTn id="56" fill="hold">
                            <p:stCondLst>
                              <p:cond delay="5000"/>
                            </p:stCondLst>
                            <p:childTnLst>
                              <p:par>
                                <p:cTn id="57" presetID="8" presetClass="entr" presetSubtype="32" fill="hold" grpId="0" nodeType="afterEffect">
                                  <p:stCondLst>
                                    <p:cond delay="0"/>
                                  </p:stCondLst>
                                  <p:childTnLst>
                                    <p:set>
                                      <p:cBhvr>
                                        <p:cTn id="58" dur="1" fill="hold">
                                          <p:stCondLst>
                                            <p:cond delay="0"/>
                                          </p:stCondLst>
                                        </p:cTn>
                                        <p:tgtEl>
                                          <p:spTgt spid="1292300"/>
                                        </p:tgtEl>
                                        <p:attrNameLst>
                                          <p:attrName>style.visibility</p:attrName>
                                        </p:attrNameLst>
                                      </p:cBhvr>
                                      <p:to>
                                        <p:strVal val="visible"/>
                                      </p:to>
                                    </p:set>
                                    <p:animEffect transition="in" filter="diamond(out)">
                                      <p:cBhvr>
                                        <p:cTn id="59" dur="500"/>
                                        <p:tgtEl>
                                          <p:spTgt spid="1292300"/>
                                        </p:tgtEl>
                                      </p:cBhvr>
                                    </p:animEffect>
                                  </p:childTnLst>
                                </p:cTn>
                              </p:par>
                            </p:childTnLst>
                          </p:cTn>
                        </p:par>
                        <p:par>
                          <p:cTn id="60" fill="hold">
                            <p:stCondLst>
                              <p:cond delay="5500"/>
                            </p:stCondLst>
                            <p:childTnLst>
                              <p:par>
                                <p:cTn id="61" presetID="17" presetClass="entr" presetSubtype="1" fill="hold" nodeType="afterEffect">
                                  <p:stCondLst>
                                    <p:cond delay="0"/>
                                  </p:stCondLst>
                                  <p:childTnLst>
                                    <p:set>
                                      <p:cBhvr additive="base">
                                        <p:cTn id="62" dur="1" fill="hold">
                                          <p:stCondLst>
                                            <p:cond delay="0"/>
                                          </p:stCondLst>
                                        </p:cTn>
                                        <p:tgtEl>
                                          <p:spTgt spid="1292301"/>
                                        </p:tgtEl>
                                        <p:attrNameLst>
                                          <p:attrName>style.visibility</p:attrName>
                                        </p:attrNameLst>
                                      </p:cBhvr>
                                      <p:to>
                                        <p:strVal val="visible"/>
                                      </p:to>
                                    </p:set>
                                    <p:anim calcmode="lin" valueType="num">
                                      <p:cBhvr additive="base">
                                        <p:cTn id="63" dur="500" fill="hold"/>
                                        <p:tgtEl>
                                          <p:spTgt spid="1292301"/>
                                        </p:tgtEl>
                                        <p:attrNameLst>
                                          <p:attrName>ppt_x</p:attrName>
                                        </p:attrNameLst>
                                      </p:cBhvr>
                                      <p:tavLst>
                                        <p:tav tm="0">
                                          <p:val>
                                            <p:strVal val="#ppt_x"/>
                                          </p:val>
                                        </p:tav>
                                        <p:tav tm="100000">
                                          <p:val>
                                            <p:strVal val="#ppt_x"/>
                                          </p:val>
                                        </p:tav>
                                      </p:tavLst>
                                    </p:anim>
                                    <p:anim calcmode="lin" valueType="num">
                                      <p:cBhvr additive="base">
                                        <p:cTn id="64" dur="500" fill="hold"/>
                                        <p:tgtEl>
                                          <p:spTgt spid="1292301"/>
                                        </p:tgtEl>
                                        <p:attrNameLst>
                                          <p:attrName>ppt_y</p:attrName>
                                        </p:attrNameLst>
                                      </p:cBhvr>
                                      <p:tavLst>
                                        <p:tav tm="0">
                                          <p:val>
                                            <p:strVal val="#ppt_y-#ppt_h/2"/>
                                          </p:val>
                                        </p:tav>
                                        <p:tav tm="100000">
                                          <p:val>
                                            <p:strVal val="#ppt_y"/>
                                          </p:val>
                                        </p:tav>
                                      </p:tavLst>
                                    </p:anim>
                                    <p:anim calcmode="lin" valueType="num">
                                      <p:cBhvr additive="base">
                                        <p:cTn id="65" dur="500" fill="hold"/>
                                        <p:tgtEl>
                                          <p:spTgt spid="1292301"/>
                                        </p:tgtEl>
                                        <p:attrNameLst>
                                          <p:attrName>ppt_w</p:attrName>
                                        </p:attrNameLst>
                                      </p:cBhvr>
                                      <p:tavLst>
                                        <p:tav tm="0">
                                          <p:val>
                                            <p:strVal val="#ppt_w"/>
                                          </p:val>
                                        </p:tav>
                                        <p:tav tm="100000">
                                          <p:val>
                                            <p:strVal val="#ppt_w"/>
                                          </p:val>
                                        </p:tav>
                                      </p:tavLst>
                                    </p:anim>
                                    <p:anim calcmode="lin" valueType="num">
                                      <p:cBhvr additive="base">
                                        <p:cTn id="66" dur="500" fill="hold"/>
                                        <p:tgtEl>
                                          <p:spTgt spid="1292301"/>
                                        </p:tgtEl>
                                        <p:attrNameLst>
                                          <p:attrName>ppt_h</p:attrName>
                                        </p:attrNameLst>
                                      </p:cBhvr>
                                      <p:tavLst>
                                        <p:tav tm="0">
                                          <p:val>
                                            <p:fltVal val="0"/>
                                          </p:val>
                                        </p:tav>
                                        <p:tav tm="100000">
                                          <p:val>
                                            <p:strVal val="#ppt_h"/>
                                          </p:val>
                                        </p:tav>
                                      </p:tavLst>
                                    </p:anim>
                                  </p:childTnLst>
                                </p:cTn>
                              </p:par>
                            </p:childTnLst>
                          </p:cTn>
                        </p:par>
                        <p:par>
                          <p:cTn id="67" fill="hold">
                            <p:stCondLst>
                              <p:cond delay="6000"/>
                            </p:stCondLst>
                            <p:childTnLst>
                              <p:par>
                                <p:cTn id="68" presetID="8" presetClass="entr" presetSubtype="32" fill="hold" grpId="0" nodeType="afterEffect">
                                  <p:stCondLst>
                                    <p:cond delay="0"/>
                                  </p:stCondLst>
                                  <p:childTnLst>
                                    <p:set>
                                      <p:cBhvr>
                                        <p:cTn id="69" dur="1" fill="hold">
                                          <p:stCondLst>
                                            <p:cond delay="0"/>
                                          </p:stCondLst>
                                        </p:cTn>
                                        <p:tgtEl>
                                          <p:spTgt spid="1292302"/>
                                        </p:tgtEl>
                                        <p:attrNameLst>
                                          <p:attrName>style.visibility</p:attrName>
                                        </p:attrNameLst>
                                      </p:cBhvr>
                                      <p:to>
                                        <p:strVal val="visible"/>
                                      </p:to>
                                    </p:set>
                                    <p:animEffect transition="in" filter="diamond(out)">
                                      <p:cBhvr>
                                        <p:cTn id="70" dur="500"/>
                                        <p:tgtEl>
                                          <p:spTgt spid="1292302"/>
                                        </p:tgtEl>
                                      </p:cBhvr>
                                    </p:animEffect>
                                  </p:childTnLst>
                                </p:cTn>
                              </p:par>
                            </p:childTnLst>
                          </p:cTn>
                        </p:par>
                        <p:par>
                          <p:cTn id="71" fill="hold">
                            <p:stCondLst>
                              <p:cond delay="6500"/>
                            </p:stCondLst>
                            <p:childTnLst>
                              <p:par>
                                <p:cTn id="72" presetID="17" presetClass="entr" presetSubtype="1" fill="hold" nodeType="afterEffect">
                                  <p:stCondLst>
                                    <p:cond delay="0"/>
                                  </p:stCondLst>
                                  <p:childTnLst>
                                    <p:set>
                                      <p:cBhvr additive="base">
                                        <p:cTn id="73" dur="1" fill="hold">
                                          <p:stCondLst>
                                            <p:cond delay="0"/>
                                          </p:stCondLst>
                                        </p:cTn>
                                        <p:tgtEl>
                                          <p:spTgt spid="1292303"/>
                                        </p:tgtEl>
                                        <p:attrNameLst>
                                          <p:attrName>style.visibility</p:attrName>
                                        </p:attrNameLst>
                                      </p:cBhvr>
                                      <p:to>
                                        <p:strVal val="visible"/>
                                      </p:to>
                                    </p:set>
                                    <p:anim calcmode="lin" valueType="num">
                                      <p:cBhvr additive="base">
                                        <p:cTn id="74" dur="500" fill="hold"/>
                                        <p:tgtEl>
                                          <p:spTgt spid="1292303"/>
                                        </p:tgtEl>
                                        <p:attrNameLst>
                                          <p:attrName>ppt_x</p:attrName>
                                        </p:attrNameLst>
                                      </p:cBhvr>
                                      <p:tavLst>
                                        <p:tav tm="0">
                                          <p:val>
                                            <p:strVal val="#ppt_x"/>
                                          </p:val>
                                        </p:tav>
                                        <p:tav tm="100000">
                                          <p:val>
                                            <p:strVal val="#ppt_x"/>
                                          </p:val>
                                        </p:tav>
                                      </p:tavLst>
                                    </p:anim>
                                    <p:anim calcmode="lin" valueType="num">
                                      <p:cBhvr additive="base">
                                        <p:cTn id="75" dur="500" fill="hold"/>
                                        <p:tgtEl>
                                          <p:spTgt spid="1292303"/>
                                        </p:tgtEl>
                                        <p:attrNameLst>
                                          <p:attrName>ppt_y</p:attrName>
                                        </p:attrNameLst>
                                      </p:cBhvr>
                                      <p:tavLst>
                                        <p:tav tm="0">
                                          <p:val>
                                            <p:strVal val="#ppt_y-#ppt_h/2"/>
                                          </p:val>
                                        </p:tav>
                                        <p:tav tm="100000">
                                          <p:val>
                                            <p:strVal val="#ppt_y"/>
                                          </p:val>
                                        </p:tav>
                                      </p:tavLst>
                                    </p:anim>
                                    <p:anim calcmode="lin" valueType="num">
                                      <p:cBhvr additive="base">
                                        <p:cTn id="76" dur="500" fill="hold"/>
                                        <p:tgtEl>
                                          <p:spTgt spid="1292303"/>
                                        </p:tgtEl>
                                        <p:attrNameLst>
                                          <p:attrName>ppt_w</p:attrName>
                                        </p:attrNameLst>
                                      </p:cBhvr>
                                      <p:tavLst>
                                        <p:tav tm="0">
                                          <p:val>
                                            <p:strVal val="#ppt_w"/>
                                          </p:val>
                                        </p:tav>
                                        <p:tav tm="100000">
                                          <p:val>
                                            <p:strVal val="#ppt_w"/>
                                          </p:val>
                                        </p:tav>
                                      </p:tavLst>
                                    </p:anim>
                                    <p:anim calcmode="lin" valueType="num">
                                      <p:cBhvr additive="base">
                                        <p:cTn id="77" dur="500" fill="hold"/>
                                        <p:tgtEl>
                                          <p:spTgt spid="1292303"/>
                                        </p:tgtEl>
                                        <p:attrNameLst>
                                          <p:attrName>ppt_h</p:attrName>
                                        </p:attrNameLst>
                                      </p:cBhvr>
                                      <p:tavLst>
                                        <p:tav tm="0">
                                          <p:val>
                                            <p:fltVal val="0"/>
                                          </p:val>
                                        </p:tav>
                                        <p:tav tm="100000">
                                          <p:val>
                                            <p:strVal val="#ppt_h"/>
                                          </p:val>
                                        </p:tav>
                                      </p:tavLst>
                                    </p:anim>
                                  </p:childTnLst>
                                </p:cTn>
                              </p:par>
                            </p:childTnLst>
                          </p:cTn>
                        </p:par>
                        <p:par>
                          <p:cTn id="78" fill="hold">
                            <p:stCondLst>
                              <p:cond delay="7000"/>
                            </p:stCondLst>
                            <p:childTnLst>
                              <p:par>
                                <p:cTn id="79" presetID="8" presetClass="entr" presetSubtype="32" fill="hold" grpId="0" nodeType="afterEffect">
                                  <p:stCondLst>
                                    <p:cond delay="0"/>
                                  </p:stCondLst>
                                  <p:childTnLst>
                                    <p:set>
                                      <p:cBhvr>
                                        <p:cTn id="80" dur="1" fill="hold">
                                          <p:stCondLst>
                                            <p:cond delay="0"/>
                                          </p:stCondLst>
                                        </p:cTn>
                                        <p:tgtEl>
                                          <p:spTgt spid="1292304"/>
                                        </p:tgtEl>
                                        <p:attrNameLst>
                                          <p:attrName>style.visibility</p:attrName>
                                        </p:attrNameLst>
                                      </p:cBhvr>
                                      <p:to>
                                        <p:strVal val="visible"/>
                                      </p:to>
                                    </p:set>
                                    <p:animEffect transition="in" filter="diamond(out)">
                                      <p:cBhvr>
                                        <p:cTn id="81" dur="500"/>
                                        <p:tgtEl>
                                          <p:spTgt spid="1292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2290" grpId="0" bldLvl="0" animBg="1"/>
      <p:bldP spid="1292292" grpId="0" bldLvl="0" animBg="1"/>
      <p:bldP spid="1292294" grpId="0" bldLvl="0" animBg="1"/>
      <p:bldP spid="1292296" grpId="0" bldLvl="0" animBg="1"/>
      <p:bldP spid="1292298" grpId="0" bldLvl="0" animBg="1"/>
      <p:bldP spid="1292300" grpId="0" bldLvl="0" animBg="1"/>
      <p:bldP spid="1292302" grpId="0" bldLvl="0" animBg="1"/>
      <p:bldP spid="1292304" grpId="0" bldLvl="0" animBg="1"/>
    </p:bld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98</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37889" name="Rectangle 2"/>
          <p:cNvSpPr>
            <a:spLocks noGrp="1"/>
          </p:cNvSpPr>
          <p:nvPr/>
        </p:nvSpPr>
        <p:spPr>
          <a:xfrm>
            <a:off x="325438" y="204788"/>
            <a:ext cx="8001000" cy="676275"/>
          </a:xfrm>
          <a:prstGeom prst="rect">
            <a:avLst/>
          </a:prstGeom>
          <a:noFill/>
          <a:ln w="9525">
            <a:noFill/>
          </a:ln>
        </p:spPr>
        <p:txBody>
          <a:bodyPr wrap="square" lIns="91440" tIns="45720" rIns="91440" bIns="45720" anchor="b"/>
          <a:lstStyle>
            <a:lvl1pPr marL="0" lvl="0" indent="0" algn="l" defTabSz="914400" eaLnBrk="1" fontAlgn="base" latinLnBrk="0" hangingPunct="1">
              <a:lnSpc>
                <a:spcPct val="100000"/>
              </a:lnSpc>
              <a:spcBef>
                <a:spcPct val="0"/>
              </a:spcBef>
              <a:spcAft>
                <a:spcPct val="0"/>
              </a:spcAft>
              <a:buClr>
                <a:srgbClr val="000000"/>
              </a:buClr>
              <a:buNone/>
              <a:defRPr sz="3600" b="1" i="0" u="none" kern="1200" baseline="0">
                <a:solidFill>
                  <a:srgbClr val="990000"/>
                </a:solidFill>
                <a:latin typeface="+mj-lt"/>
                <a:ea typeface="+mj-ea"/>
                <a:cs typeface="+mj-cs"/>
              </a:defRPr>
            </a:lvl1pPr>
          </a:lstStyle>
          <a:p>
            <a:pPr algn="ctr"/>
            <a:r>
              <a:rPr lang="zh-CN" altLang="en-US" dirty="0"/>
              <a:t>固定资产购置</a:t>
            </a:r>
            <a:r>
              <a:rPr lang="en-US" altLang="zh-CN">
                <a:solidFill>
                  <a:schemeClr val="hlink"/>
                </a:solidFill>
              </a:rPr>
              <a:t>【</a:t>
            </a:r>
            <a:r>
              <a:rPr lang="zh-CN" altLang="en-US" dirty="0">
                <a:solidFill>
                  <a:schemeClr val="hlink"/>
                </a:solidFill>
              </a:rPr>
              <a:t>行政事业单位</a:t>
            </a:r>
            <a:r>
              <a:rPr lang="en-US" altLang="zh-CN">
                <a:solidFill>
                  <a:schemeClr val="hlink"/>
                </a:solidFill>
              </a:rPr>
              <a:t>】</a:t>
            </a:r>
          </a:p>
        </p:txBody>
      </p:sp>
      <p:sp>
        <p:nvSpPr>
          <p:cNvPr id="37890" name="Text Box 26"/>
          <p:cNvSpPr txBox="1"/>
          <p:nvPr/>
        </p:nvSpPr>
        <p:spPr>
          <a:xfrm>
            <a:off x="7740650" y="4622800"/>
            <a:ext cx="184150" cy="641350"/>
          </a:xfrm>
          <a:prstGeom prst="rect">
            <a:avLst/>
          </a:prstGeom>
          <a:noFill/>
          <a:ln w="12700">
            <a:noFill/>
          </a:ln>
        </p:spPr>
        <p:txBody>
          <a:bodyPr wrap="none" anchor="t">
            <a:spAutoFit/>
          </a:bodyPr>
          <a:lstStyle/>
          <a:p>
            <a:endParaRPr lang="zh-CN" altLang="zh-CN" dirty="0">
              <a:latin typeface="Times New Roman" panose="02020603050405020304" pitchFamily="18" charset="0"/>
              <a:ea typeface="宋体" panose="02010600030101010101" pitchFamily="2" charset="-122"/>
            </a:endParaRPr>
          </a:p>
        </p:txBody>
      </p:sp>
      <p:sp>
        <p:nvSpPr>
          <p:cNvPr id="37891" name="Line 4"/>
          <p:cNvSpPr/>
          <p:nvPr/>
        </p:nvSpPr>
        <p:spPr>
          <a:xfrm>
            <a:off x="685800" y="1282700"/>
            <a:ext cx="8048625" cy="0"/>
          </a:xfrm>
          <a:prstGeom prst="line">
            <a:avLst/>
          </a:prstGeom>
          <a:ln w="12700" cap="sq" cmpd="sng">
            <a:solidFill>
              <a:schemeClr val="tx1"/>
            </a:solidFill>
            <a:prstDash val="solid"/>
            <a:round/>
            <a:headEnd type="none" w="sm" len="sm"/>
            <a:tailEnd type="none" w="sm" len="sm"/>
          </a:ln>
        </p:spPr>
      </p:sp>
      <p:sp>
        <p:nvSpPr>
          <p:cNvPr id="37892" name="Line 5"/>
          <p:cNvSpPr/>
          <p:nvPr/>
        </p:nvSpPr>
        <p:spPr>
          <a:xfrm>
            <a:off x="685800" y="1878013"/>
            <a:ext cx="8086725" cy="0"/>
          </a:xfrm>
          <a:prstGeom prst="line">
            <a:avLst/>
          </a:prstGeom>
          <a:ln w="12700" cap="sq" cmpd="sng">
            <a:solidFill>
              <a:schemeClr val="tx1"/>
            </a:solidFill>
            <a:prstDash val="solid"/>
            <a:round/>
            <a:headEnd type="none" w="sm" len="sm"/>
            <a:tailEnd type="none" w="sm" len="sm"/>
          </a:ln>
        </p:spPr>
      </p:sp>
      <p:sp>
        <p:nvSpPr>
          <p:cNvPr id="37893" name="Line 7"/>
          <p:cNvSpPr/>
          <p:nvPr/>
        </p:nvSpPr>
        <p:spPr>
          <a:xfrm>
            <a:off x="760413" y="5846763"/>
            <a:ext cx="7932737" cy="0"/>
          </a:xfrm>
          <a:prstGeom prst="line">
            <a:avLst/>
          </a:prstGeom>
          <a:ln w="12700" cap="sq" cmpd="sng">
            <a:solidFill>
              <a:schemeClr val="tx1"/>
            </a:solidFill>
            <a:prstDash val="solid"/>
            <a:round/>
            <a:headEnd type="none" w="sm" len="sm"/>
            <a:tailEnd type="none" w="sm" len="sm"/>
          </a:ln>
        </p:spPr>
      </p:sp>
      <p:sp>
        <p:nvSpPr>
          <p:cNvPr id="37894" name="Line 8"/>
          <p:cNvSpPr/>
          <p:nvPr/>
        </p:nvSpPr>
        <p:spPr>
          <a:xfrm flipH="1">
            <a:off x="4246563" y="1282700"/>
            <a:ext cx="7937" cy="4537075"/>
          </a:xfrm>
          <a:prstGeom prst="line">
            <a:avLst/>
          </a:prstGeom>
          <a:ln w="12700" cap="sq" cmpd="sng">
            <a:solidFill>
              <a:schemeClr val="tx1"/>
            </a:solidFill>
            <a:prstDash val="solid"/>
            <a:round/>
            <a:headEnd type="none" w="sm" len="sm"/>
            <a:tailEnd type="none" w="sm" len="sm"/>
          </a:ln>
        </p:spPr>
      </p:sp>
      <p:sp>
        <p:nvSpPr>
          <p:cNvPr id="37895" name="Line 9"/>
          <p:cNvSpPr/>
          <p:nvPr/>
        </p:nvSpPr>
        <p:spPr>
          <a:xfrm flipH="1">
            <a:off x="6324600" y="1282700"/>
            <a:ext cx="0" cy="4537075"/>
          </a:xfrm>
          <a:prstGeom prst="line">
            <a:avLst/>
          </a:prstGeom>
          <a:ln w="12700" cap="sq" cmpd="sng">
            <a:solidFill>
              <a:schemeClr val="tx1"/>
            </a:solidFill>
            <a:prstDash val="solid"/>
            <a:round/>
            <a:headEnd type="none" w="sm" len="sm"/>
            <a:tailEnd type="none" w="sm" len="sm"/>
          </a:ln>
        </p:spPr>
      </p:sp>
      <p:sp>
        <p:nvSpPr>
          <p:cNvPr id="1482762" name="Rectangle 12"/>
          <p:cNvSpPr/>
          <p:nvPr/>
        </p:nvSpPr>
        <p:spPr>
          <a:xfrm>
            <a:off x="982663" y="2103438"/>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请购</a:t>
            </a:r>
          </a:p>
        </p:txBody>
      </p:sp>
      <p:sp>
        <p:nvSpPr>
          <p:cNvPr id="1482763" name="Line 14"/>
          <p:cNvSpPr/>
          <p:nvPr/>
        </p:nvSpPr>
        <p:spPr>
          <a:xfrm>
            <a:off x="2093913" y="2278063"/>
            <a:ext cx="803275" cy="0"/>
          </a:xfrm>
          <a:prstGeom prst="line">
            <a:avLst/>
          </a:prstGeom>
          <a:ln w="28575" cap="sq" cmpd="sng">
            <a:solidFill>
              <a:schemeClr val="hlink"/>
            </a:solidFill>
            <a:prstDash val="solid"/>
            <a:round/>
            <a:headEnd type="none" w="sm" len="sm"/>
            <a:tailEnd type="triangle" w="med" len="med"/>
          </a:ln>
        </p:spPr>
      </p:sp>
      <p:sp>
        <p:nvSpPr>
          <p:cNvPr id="1482764" name="Rectangle 17"/>
          <p:cNvSpPr/>
          <p:nvPr/>
        </p:nvSpPr>
        <p:spPr>
          <a:xfrm>
            <a:off x="982663" y="3489325"/>
            <a:ext cx="1079500" cy="360363"/>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使用</a:t>
            </a:r>
          </a:p>
        </p:txBody>
      </p:sp>
      <p:sp>
        <p:nvSpPr>
          <p:cNvPr id="1482765" name="Line 20"/>
          <p:cNvSpPr/>
          <p:nvPr/>
        </p:nvSpPr>
        <p:spPr>
          <a:xfrm>
            <a:off x="3430588" y="2468563"/>
            <a:ext cx="0" cy="266700"/>
          </a:xfrm>
          <a:prstGeom prst="line">
            <a:avLst/>
          </a:prstGeom>
          <a:ln w="28575" cap="sq" cmpd="sng">
            <a:solidFill>
              <a:schemeClr val="hlink"/>
            </a:solidFill>
            <a:prstDash val="solid"/>
            <a:round/>
            <a:headEnd type="none" w="sm" len="sm"/>
            <a:tailEnd type="triangle" w="med" len="med"/>
          </a:ln>
        </p:spPr>
      </p:sp>
      <p:sp>
        <p:nvSpPr>
          <p:cNvPr id="1482766" name="Line 22"/>
          <p:cNvSpPr/>
          <p:nvPr/>
        </p:nvSpPr>
        <p:spPr>
          <a:xfrm>
            <a:off x="3430588" y="3211513"/>
            <a:ext cx="4021137" cy="0"/>
          </a:xfrm>
          <a:prstGeom prst="line">
            <a:avLst/>
          </a:prstGeom>
          <a:ln w="28575" cap="sq" cmpd="sng">
            <a:solidFill>
              <a:schemeClr val="hlink"/>
            </a:solidFill>
            <a:prstDash val="solid"/>
            <a:round/>
            <a:headEnd type="none" w="med" len="med"/>
            <a:tailEnd type="none" w="med" len="med"/>
          </a:ln>
        </p:spPr>
      </p:sp>
      <p:sp>
        <p:nvSpPr>
          <p:cNvPr id="1482767" name="Line 23"/>
          <p:cNvSpPr/>
          <p:nvPr/>
        </p:nvSpPr>
        <p:spPr>
          <a:xfrm flipV="1">
            <a:off x="7462838" y="2967038"/>
            <a:ext cx="0" cy="223837"/>
          </a:xfrm>
          <a:prstGeom prst="line">
            <a:avLst/>
          </a:prstGeom>
          <a:ln w="28575" cap="sq" cmpd="sng">
            <a:solidFill>
              <a:schemeClr val="hlink"/>
            </a:solidFill>
            <a:prstDash val="solid"/>
            <a:round/>
            <a:headEnd type="none" w="med" len="med"/>
            <a:tailEnd type="triangle" w="med" len="med"/>
          </a:ln>
        </p:spPr>
      </p:sp>
      <p:sp>
        <p:nvSpPr>
          <p:cNvPr id="1482768" name="Line 25"/>
          <p:cNvSpPr/>
          <p:nvPr/>
        </p:nvSpPr>
        <p:spPr>
          <a:xfrm>
            <a:off x="3949700" y="2279650"/>
            <a:ext cx="847725" cy="0"/>
          </a:xfrm>
          <a:prstGeom prst="line">
            <a:avLst/>
          </a:prstGeom>
          <a:ln w="28575" cap="sq" cmpd="sng">
            <a:solidFill>
              <a:schemeClr val="hlink"/>
            </a:solidFill>
            <a:prstDash val="solid"/>
            <a:round/>
            <a:headEnd type="none" w="sm" len="sm"/>
            <a:tailEnd type="triangle" w="med" len="med"/>
          </a:ln>
        </p:spPr>
      </p:sp>
      <p:sp>
        <p:nvSpPr>
          <p:cNvPr id="1482769" name="Line 28"/>
          <p:cNvSpPr/>
          <p:nvPr/>
        </p:nvSpPr>
        <p:spPr>
          <a:xfrm>
            <a:off x="3949700" y="3579813"/>
            <a:ext cx="3214688" cy="0"/>
          </a:xfrm>
          <a:prstGeom prst="line">
            <a:avLst/>
          </a:prstGeom>
          <a:ln w="28575" cap="sq" cmpd="sng">
            <a:solidFill>
              <a:schemeClr val="hlink"/>
            </a:solidFill>
            <a:prstDash val="solid"/>
            <a:round/>
            <a:headEnd type="none" w="sm" len="sm"/>
            <a:tailEnd type="triangle" w="med" len="med"/>
          </a:ln>
        </p:spPr>
      </p:sp>
      <p:sp>
        <p:nvSpPr>
          <p:cNvPr id="37904" name="Text Box 29"/>
          <p:cNvSpPr txBox="1"/>
          <p:nvPr/>
        </p:nvSpPr>
        <p:spPr>
          <a:xfrm>
            <a:off x="4683125" y="3484563"/>
            <a:ext cx="184150" cy="641350"/>
          </a:xfrm>
          <a:prstGeom prst="rect">
            <a:avLst/>
          </a:prstGeom>
          <a:noFill/>
          <a:ln w="12700">
            <a:noFill/>
          </a:ln>
        </p:spPr>
        <p:txBody>
          <a:bodyPr wrap="none" anchor="t">
            <a:spAutoFit/>
          </a:bodyPr>
          <a:lstStyle/>
          <a:p>
            <a:endParaRPr lang="zh-CN" altLang="zh-CN" dirty="0">
              <a:latin typeface="Times New Roman" panose="02020603050405020304" pitchFamily="18" charset="0"/>
              <a:ea typeface="宋体" panose="02010600030101010101" pitchFamily="2" charset="-122"/>
            </a:endParaRPr>
          </a:p>
        </p:txBody>
      </p:sp>
      <p:sp>
        <p:nvSpPr>
          <p:cNvPr id="37905" name="Text Box 35"/>
          <p:cNvSpPr txBox="1"/>
          <p:nvPr/>
        </p:nvSpPr>
        <p:spPr>
          <a:xfrm>
            <a:off x="7094538" y="3548063"/>
            <a:ext cx="184150" cy="641350"/>
          </a:xfrm>
          <a:prstGeom prst="rect">
            <a:avLst/>
          </a:prstGeom>
          <a:noFill/>
          <a:ln w="12700">
            <a:noFill/>
          </a:ln>
        </p:spPr>
        <p:txBody>
          <a:bodyPr wrap="none" anchor="t">
            <a:spAutoFit/>
          </a:bodyPr>
          <a:lstStyle/>
          <a:p>
            <a:endParaRPr lang="zh-CN" altLang="zh-CN" dirty="0">
              <a:latin typeface="Times New Roman" panose="02020603050405020304" pitchFamily="18" charset="0"/>
              <a:ea typeface="宋体" panose="02010600030101010101" pitchFamily="2" charset="-122"/>
            </a:endParaRPr>
          </a:p>
        </p:txBody>
      </p:sp>
      <p:sp>
        <p:nvSpPr>
          <p:cNvPr id="1482774" name="AutoShape 40"/>
          <p:cNvSpPr/>
          <p:nvPr/>
        </p:nvSpPr>
        <p:spPr>
          <a:xfrm>
            <a:off x="7127875" y="4017963"/>
            <a:ext cx="1079500" cy="360362"/>
          </a:xfrm>
          <a:prstGeom prst="flowChartOnlineStorage">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记帐</a:t>
            </a:r>
          </a:p>
        </p:txBody>
      </p:sp>
      <p:sp>
        <p:nvSpPr>
          <p:cNvPr id="1482775" name="Line 41"/>
          <p:cNvSpPr/>
          <p:nvPr/>
        </p:nvSpPr>
        <p:spPr>
          <a:xfrm flipV="1">
            <a:off x="8397875" y="2700338"/>
            <a:ext cx="0" cy="874712"/>
          </a:xfrm>
          <a:prstGeom prst="line">
            <a:avLst/>
          </a:prstGeom>
          <a:ln w="28575" cap="flat" cmpd="sng">
            <a:solidFill>
              <a:schemeClr val="hlink"/>
            </a:solidFill>
            <a:prstDash val="sysDot"/>
            <a:round/>
            <a:headEnd type="none" w="med" len="med"/>
            <a:tailEnd type="none" w="med" len="med"/>
          </a:ln>
        </p:spPr>
      </p:sp>
      <p:sp>
        <p:nvSpPr>
          <p:cNvPr id="1482776" name="Line 45"/>
          <p:cNvSpPr/>
          <p:nvPr/>
        </p:nvSpPr>
        <p:spPr>
          <a:xfrm flipH="1">
            <a:off x="2093913" y="3665538"/>
            <a:ext cx="742950" cy="0"/>
          </a:xfrm>
          <a:prstGeom prst="line">
            <a:avLst/>
          </a:prstGeom>
          <a:ln w="28575" cap="sq" cmpd="sng">
            <a:solidFill>
              <a:schemeClr val="hlink"/>
            </a:solidFill>
            <a:prstDash val="solid"/>
            <a:round/>
            <a:headEnd type="none" w="med" len="med"/>
            <a:tailEnd type="triangle" w="med" len="med"/>
          </a:ln>
        </p:spPr>
      </p:sp>
      <p:sp>
        <p:nvSpPr>
          <p:cNvPr id="37909" name="Text Box 48"/>
          <p:cNvSpPr txBox="1"/>
          <p:nvPr/>
        </p:nvSpPr>
        <p:spPr>
          <a:xfrm>
            <a:off x="4683125" y="4060825"/>
            <a:ext cx="184150" cy="641350"/>
          </a:xfrm>
          <a:prstGeom prst="rect">
            <a:avLst/>
          </a:prstGeom>
          <a:noFill/>
          <a:ln w="12700">
            <a:noFill/>
          </a:ln>
        </p:spPr>
        <p:txBody>
          <a:bodyPr wrap="none" anchor="t">
            <a:spAutoFit/>
          </a:bodyPr>
          <a:lstStyle/>
          <a:p>
            <a:endParaRPr lang="zh-CN" altLang="zh-CN" dirty="0">
              <a:latin typeface="Times New Roman" panose="02020603050405020304" pitchFamily="18" charset="0"/>
              <a:ea typeface="宋体" panose="02010600030101010101" pitchFamily="2" charset="-122"/>
            </a:endParaRPr>
          </a:p>
        </p:txBody>
      </p:sp>
      <p:sp>
        <p:nvSpPr>
          <p:cNvPr id="1482778" name="AutoShape 51"/>
          <p:cNvSpPr/>
          <p:nvPr/>
        </p:nvSpPr>
        <p:spPr>
          <a:xfrm>
            <a:off x="2608263" y="4017963"/>
            <a:ext cx="1516062" cy="360362"/>
          </a:xfrm>
          <a:prstGeom prst="flowChartOnlineStorage">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管理台帐</a:t>
            </a:r>
          </a:p>
        </p:txBody>
      </p:sp>
      <p:sp>
        <p:nvSpPr>
          <p:cNvPr id="37911" name="Text Box 54"/>
          <p:cNvSpPr txBox="1"/>
          <p:nvPr/>
        </p:nvSpPr>
        <p:spPr>
          <a:xfrm>
            <a:off x="4683125" y="4191000"/>
            <a:ext cx="184150" cy="641350"/>
          </a:xfrm>
          <a:prstGeom prst="rect">
            <a:avLst/>
          </a:prstGeom>
          <a:noFill/>
          <a:ln w="12700">
            <a:noFill/>
          </a:ln>
        </p:spPr>
        <p:txBody>
          <a:bodyPr wrap="none" anchor="t">
            <a:spAutoFit/>
          </a:bodyPr>
          <a:lstStyle/>
          <a:p>
            <a:endParaRPr lang="zh-CN" altLang="zh-CN" dirty="0">
              <a:latin typeface="Times New Roman" panose="02020603050405020304" pitchFamily="18" charset="0"/>
              <a:ea typeface="宋体" panose="02010600030101010101" pitchFamily="2" charset="-122"/>
            </a:endParaRPr>
          </a:p>
        </p:txBody>
      </p:sp>
      <p:sp>
        <p:nvSpPr>
          <p:cNvPr id="37912" name="Text Box 63"/>
          <p:cNvSpPr txBox="1"/>
          <p:nvPr/>
        </p:nvSpPr>
        <p:spPr>
          <a:xfrm>
            <a:off x="611188" y="1425575"/>
            <a:ext cx="1865312" cy="396875"/>
          </a:xfrm>
          <a:prstGeom prst="rect">
            <a:avLst/>
          </a:prstGeom>
          <a:noFill/>
          <a:ln w="12700">
            <a:noFill/>
          </a:ln>
        </p:spPr>
        <p:txBody>
          <a:bodyPr anchor="t">
            <a:spAutoFit/>
          </a:bodyPr>
          <a:lstStyle/>
          <a:p>
            <a:pPr algn="ctr"/>
            <a:r>
              <a:rPr lang="zh-CN" altLang="en-US" sz="2000" b="1" dirty="0">
                <a:latin typeface="Times New Roman" panose="02020603050405020304" pitchFamily="18" charset="0"/>
                <a:ea typeface="黑体" panose="02010600030101010101" pitchFamily="2" charset="-122"/>
              </a:rPr>
              <a:t>使用部门</a:t>
            </a:r>
          </a:p>
        </p:txBody>
      </p:sp>
      <p:sp>
        <p:nvSpPr>
          <p:cNvPr id="37913" name="Text Box 65"/>
          <p:cNvSpPr txBox="1"/>
          <p:nvPr/>
        </p:nvSpPr>
        <p:spPr>
          <a:xfrm>
            <a:off x="6948488" y="1425575"/>
            <a:ext cx="1622425" cy="396875"/>
          </a:xfrm>
          <a:prstGeom prst="rect">
            <a:avLst/>
          </a:prstGeom>
          <a:noFill/>
          <a:ln w="12700">
            <a:noFill/>
          </a:ln>
        </p:spPr>
        <p:txBody>
          <a:bodyPr anchor="t">
            <a:spAutoFit/>
          </a:bodyPr>
          <a:lstStyle/>
          <a:p>
            <a:r>
              <a:rPr lang="zh-CN" altLang="en-US" sz="2000" b="1" dirty="0">
                <a:latin typeface="Times New Roman" panose="02020603050405020304" pitchFamily="18" charset="0"/>
                <a:ea typeface="黑体" panose="02010600030101010101" pitchFamily="2" charset="-122"/>
              </a:rPr>
              <a:t>财务部门</a:t>
            </a:r>
          </a:p>
        </p:txBody>
      </p:sp>
      <p:sp>
        <p:nvSpPr>
          <p:cNvPr id="37914" name="Text Box 65"/>
          <p:cNvSpPr txBox="1"/>
          <p:nvPr/>
        </p:nvSpPr>
        <p:spPr>
          <a:xfrm>
            <a:off x="4500563" y="1425575"/>
            <a:ext cx="1622425" cy="396875"/>
          </a:xfrm>
          <a:prstGeom prst="rect">
            <a:avLst/>
          </a:prstGeom>
          <a:noFill/>
          <a:ln w="12700">
            <a:noFill/>
          </a:ln>
        </p:spPr>
        <p:txBody>
          <a:bodyPr anchor="t">
            <a:spAutoFit/>
          </a:bodyPr>
          <a:lstStyle/>
          <a:p>
            <a:pPr algn="ctr"/>
            <a:r>
              <a:rPr lang="zh-CN" altLang="en-US" sz="2000" b="1" dirty="0">
                <a:latin typeface="Times New Roman" panose="02020603050405020304" pitchFamily="18" charset="0"/>
                <a:ea typeface="黑体" panose="02010600030101010101" pitchFamily="2" charset="-122"/>
              </a:rPr>
              <a:t>主管领导</a:t>
            </a:r>
          </a:p>
        </p:txBody>
      </p:sp>
      <p:sp>
        <p:nvSpPr>
          <p:cNvPr id="37915" name="Line 8"/>
          <p:cNvSpPr/>
          <p:nvPr/>
        </p:nvSpPr>
        <p:spPr>
          <a:xfrm>
            <a:off x="2465388" y="1282700"/>
            <a:ext cx="0" cy="4537075"/>
          </a:xfrm>
          <a:prstGeom prst="line">
            <a:avLst/>
          </a:prstGeom>
          <a:ln w="12700" cap="sq" cmpd="sng">
            <a:solidFill>
              <a:schemeClr val="tx1"/>
            </a:solidFill>
            <a:prstDash val="solid"/>
            <a:round/>
            <a:headEnd type="none" w="sm" len="sm"/>
            <a:tailEnd type="none" w="sm" len="sm"/>
          </a:ln>
        </p:spPr>
      </p:sp>
      <p:sp>
        <p:nvSpPr>
          <p:cNvPr id="37916" name="Text Box 63"/>
          <p:cNvSpPr txBox="1"/>
          <p:nvPr/>
        </p:nvSpPr>
        <p:spPr>
          <a:xfrm>
            <a:off x="2484438" y="1425575"/>
            <a:ext cx="1833562" cy="396875"/>
          </a:xfrm>
          <a:prstGeom prst="rect">
            <a:avLst/>
          </a:prstGeom>
          <a:noFill/>
          <a:ln w="12700">
            <a:noFill/>
          </a:ln>
        </p:spPr>
        <p:txBody>
          <a:bodyPr anchor="t">
            <a:spAutoFit/>
          </a:bodyPr>
          <a:lstStyle/>
          <a:p>
            <a:pPr algn="ctr"/>
            <a:r>
              <a:rPr lang="zh-CN" altLang="en-US" sz="2000" b="1" dirty="0">
                <a:latin typeface="Times New Roman" panose="02020603050405020304" pitchFamily="18" charset="0"/>
                <a:ea typeface="黑体" panose="02010600030101010101" pitchFamily="2" charset="-122"/>
              </a:rPr>
              <a:t>归口部门</a:t>
            </a:r>
          </a:p>
        </p:txBody>
      </p:sp>
      <p:sp>
        <p:nvSpPr>
          <p:cNvPr id="1482785" name="Rectangle 12"/>
          <p:cNvSpPr/>
          <p:nvPr/>
        </p:nvSpPr>
        <p:spPr>
          <a:xfrm>
            <a:off x="2911475" y="2103438"/>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组织论证</a:t>
            </a:r>
          </a:p>
        </p:txBody>
      </p:sp>
      <p:sp>
        <p:nvSpPr>
          <p:cNvPr id="1482786" name="Rectangle 17"/>
          <p:cNvSpPr/>
          <p:nvPr/>
        </p:nvSpPr>
        <p:spPr>
          <a:xfrm>
            <a:off x="4765675" y="2103438"/>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决策</a:t>
            </a:r>
          </a:p>
        </p:txBody>
      </p:sp>
      <p:sp>
        <p:nvSpPr>
          <p:cNvPr id="1482787" name="Rectangle 17"/>
          <p:cNvSpPr/>
          <p:nvPr/>
        </p:nvSpPr>
        <p:spPr>
          <a:xfrm>
            <a:off x="6989763" y="2613025"/>
            <a:ext cx="1079500" cy="360363"/>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编制预算</a:t>
            </a:r>
          </a:p>
        </p:txBody>
      </p:sp>
      <p:sp>
        <p:nvSpPr>
          <p:cNvPr id="1482788" name="Line 25"/>
          <p:cNvSpPr/>
          <p:nvPr/>
        </p:nvSpPr>
        <p:spPr>
          <a:xfrm>
            <a:off x="4098925" y="4105275"/>
            <a:ext cx="3041650" cy="0"/>
          </a:xfrm>
          <a:prstGeom prst="line">
            <a:avLst/>
          </a:prstGeom>
          <a:ln w="28575" cap="flat" cmpd="sng">
            <a:solidFill>
              <a:schemeClr val="hlink"/>
            </a:solidFill>
            <a:prstDash val="sysDot"/>
            <a:round/>
            <a:headEnd type="triangle" w="med" len="med"/>
            <a:tailEnd type="triangle" w="med" len="med"/>
          </a:ln>
        </p:spPr>
      </p:sp>
      <p:sp>
        <p:nvSpPr>
          <p:cNvPr id="1482789" name="Line 80"/>
          <p:cNvSpPr/>
          <p:nvPr/>
        </p:nvSpPr>
        <p:spPr>
          <a:xfrm>
            <a:off x="4140200" y="4281488"/>
            <a:ext cx="3000375" cy="0"/>
          </a:xfrm>
          <a:prstGeom prst="line">
            <a:avLst/>
          </a:prstGeom>
          <a:ln w="28575" cap="sq" cmpd="sng">
            <a:solidFill>
              <a:schemeClr val="hlink"/>
            </a:solidFill>
            <a:prstDash val="solid"/>
            <a:round/>
            <a:headEnd type="triangle" w="med" len="med"/>
            <a:tailEnd type="triangle" w="med" len="med"/>
          </a:ln>
        </p:spPr>
      </p:sp>
      <p:sp>
        <p:nvSpPr>
          <p:cNvPr id="1482790" name="Rectangle 17"/>
          <p:cNvSpPr/>
          <p:nvPr/>
        </p:nvSpPr>
        <p:spPr>
          <a:xfrm>
            <a:off x="2911475" y="2700338"/>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制定计划</a:t>
            </a:r>
          </a:p>
        </p:txBody>
      </p:sp>
      <p:sp>
        <p:nvSpPr>
          <p:cNvPr id="1482791" name="Rectangle 17"/>
          <p:cNvSpPr/>
          <p:nvPr/>
        </p:nvSpPr>
        <p:spPr>
          <a:xfrm>
            <a:off x="2868613" y="3403600"/>
            <a:ext cx="1079500" cy="360363"/>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购置</a:t>
            </a:r>
          </a:p>
        </p:txBody>
      </p:sp>
      <p:sp>
        <p:nvSpPr>
          <p:cNvPr id="1482792" name="Rectangle 17"/>
          <p:cNvSpPr/>
          <p:nvPr/>
        </p:nvSpPr>
        <p:spPr>
          <a:xfrm>
            <a:off x="7135813" y="3402013"/>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付款</a:t>
            </a:r>
          </a:p>
        </p:txBody>
      </p:sp>
      <p:sp>
        <p:nvSpPr>
          <p:cNvPr id="1482793" name="Text Box 85"/>
          <p:cNvSpPr txBox="1"/>
          <p:nvPr/>
        </p:nvSpPr>
        <p:spPr>
          <a:xfrm>
            <a:off x="8415338" y="2789238"/>
            <a:ext cx="428625" cy="581025"/>
          </a:xfrm>
          <a:prstGeom prst="rect">
            <a:avLst/>
          </a:prstGeom>
          <a:noFill/>
          <a:ln w="38100">
            <a:noFill/>
          </a:ln>
        </p:spPr>
        <p:txBody>
          <a:bodyPr lIns="92075" tIns="46038" rIns="92075" bIns="46038" anchor="t">
            <a:spAutoFit/>
          </a:bodyPr>
          <a:lstStyle/>
          <a:p>
            <a:pPr eaLnBrk="0" hangingPunct="0">
              <a:spcBef>
                <a:spcPct val="50000"/>
              </a:spcBef>
              <a:buClr>
                <a:srgbClr val="7030A0"/>
              </a:buClr>
              <a:buFont typeface="Wingdings" panose="05000000000000000000" pitchFamily="2" charset="2"/>
              <a:buNone/>
            </a:pPr>
            <a:r>
              <a:rPr lang="zh-CN" altLang="en-US" sz="1600" b="1" dirty="0">
                <a:solidFill>
                  <a:schemeClr val="hlink"/>
                </a:solidFill>
                <a:latin typeface="宋体" panose="02010600030101010101" pitchFamily="2" charset="-122"/>
                <a:ea typeface="宋体" panose="02010600030101010101" pitchFamily="2" charset="-122"/>
              </a:rPr>
              <a:t>核对</a:t>
            </a:r>
          </a:p>
        </p:txBody>
      </p:sp>
      <p:sp>
        <p:nvSpPr>
          <p:cNvPr id="1482794" name="Line 86"/>
          <p:cNvSpPr/>
          <p:nvPr/>
        </p:nvSpPr>
        <p:spPr>
          <a:xfrm>
            <a:off x="8175625" y="3579813"/>
            <a:ext cx="222250" cy="0"/>
          </a:xfrm>
          <a:prstGeom prst="line">
            <a:avLst/>
          </a:prstGeom>
          <a:ln w="28575" cap="flat" cmpd="sng">
            <a:solidFill>
              <a:schemeClr val="hlink"/>
            </a:solidFill>
            <a:prstDash val="sysDot"/>
            <a:round/>
            <a:headEnd type="triangle" w="med" len="med"/>
            <a:tailEnd type="none" w="med" len="med"/>
          </a:ln>
        </p:spPr>
      </p:sp>
      <p:sp>
        <p:nvSpPr>
          <p:cNvPr id="1482795" name="Line 87"/>
          <p:cNvSpPr/>
          <p:nvPr/>
        </p:nvSpPr>
        <p:spPr>
          <a:xfrm>
            <a:off x="8101013" y="2700338"/>
            <a:ext cx="222250" cy="0"/>
          </a:xfrm>
          <a:prstGeom prst="line">
            <a:avLst/>
          </a:prstGeom>
          <a:ln w="28575" cap="flat" cmpd="sng">
            <a:solidFill>
              <a:schemeClr val="hlink"/>
            </a:solidFill>
            <a:prstDash val="sysDot"/>
            <a:round/>
            <a:headEnd type="triangle" w="med" len="med"/>
            <a:tailEnd type="none" w="med" len="med"/>
          </a:ln>
        </p:spPr>
      </p:sp>
      <p:sp>
        <p:nvSpPr>
          <p:cNvPr id="1482796" name="Line 88"/>
          <p:cNvSpPr/>
          <p:nvPr/>
        </p:nvSpPr>
        <p:spPr>
          <a:xfrm flipV="1">
            <a:off x="3430588" y="3078163"/>
            <a:ext cx="0" cy="346075"/>
          </a:xfrm>
          <a:prstGeom prst="line">
            <a:avLst/>
          </a:prstGeom>
          <a:ln w="28575" cap="sq" cmpd="sng">
            <a:solidFill>
              <a:schemeClr val="hlink"/>
            </a:solidFill>
            <a:prstDash val="solid"/>
            <a:round/>
            <a:headEnd type="triangle" w="med" len="med"/>
            <a:tailEnd type="none" w="med" len="med"/>
          </a:ln>
        </p:spPr>
      </p:sp>
      <p:sp>
        <p:nvSpPr>
          <p:cNvPr id="1482797" name="Line 89"/>
          <p:cNvSpPr/>
          <p:nvPr/>
        </p:nvSpPr>
        <p:spPr>
          <a:xfrm flipV="1">
            <a:off x="3430588" y="3756025"/>
            <a:ext cx="0" cy="260350"/>
          </a:xfrm>
          <a:prstGeom prst="line">
            <a:avLst/>
          </a:prstGeom>
          <a:ln w="28575" cap="sq" cmpd="sng">
            <a:solidFill>
              <a:schemeClr val="hlink"/>
            </a:solidFill>
            <a:prstDash val="solid"/>
            <a:round/>
            <a:headEnd type="triangle" w="med" len="med"/>
            <a:tailEnd type="none" w="med" len="med"/>
          </a:ln>
        </p:spPr>
      </p:sp>
      <p:sp>
        <p:nvSpPr>
          <p:cNvPr id="1482798" name="Line 90"/>
          <p:cNvSpPr/>
          <p:nvPr/>
        </p:nvSpPr>
        <p:spPr>
          <a:xfrm flipV="1">
            <a:off x="1503363" y="3830638"/>
            <a:ext cx="0" cy="714375"/>
          </a:xfrm>
          <a:prstGeom prst="line">
            <a:avLst/>
          </a:prstGeom>
          <a:ln w="28575" cap="sq" cmpd="sng">
            <a:solidFill>
              <a:schemeClr val="hlink"/>
            </a:solidFill>
            <a:prstDash val="solid"/>
            <a:round/>
            <a:headEnd type="triangle" w="med" len="med"/>
            <a:tailEnd type="none" w="med" len="med"/>
          </a:ln>
        </p:spPr>
      </p:sp>
      <p:sp>
        <p:nvSpPr>
          <p:cNvPr id="1482799" name="Rectangle 17"/>
          <p:cNvSpPr/>
          <p:nvPr/>
        </p:nvSpPr>
        <p:spPr>
          <a:xfrm>
            <a:off x="982663" y="4545013"/>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处置申请</a:t>
            </a:r>
          </a:p>
        </p:txBody>
      </p:sp>
      <p:sp>
        <p:nvSpPr>
          <p:cNvPr id="1482800" name="Rectangle 17"/>
          <p:cNvSpPr/>
          <p:nvPr/>
        </p:nvSpPr>
        <p:spPr>
          <a:xfrm>
            <a:off x="2836863" y="4545013"/>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审核</a:t>
            </a:r>
          </a:p>
        </p:txBody>
      </p:sp>
      <p:sp>
        <p:nvSpPr>
          <p:cNvPr id="1482801" name="Rectangle 17"/>
          <p:cNvSpPr/>
          <p:nvPr/>
        </p:nvSpPr>
        <p:spPr>
          <a:xfrm>
            <a:off x="4765675" y="4545013"/>
            <a:ext cx="1079500" cy="360362"/>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pPr algn="ctr"/>
            <a:r>
              <a:rPr lang="zh-CN" altLang="en-US" sz="2000" dirty="0">
                <a:latin typeface="Times New Roman" panose="02020603050405020304" pitchFamily="18" charset="0"/>
                <a:ea typeface="黑体" panose="02010600030101010101" pitchFamily="2" charset="-122"/>
              </a:rPr>
              <a:t>决策</a:t>
            </a:r>
          </a:p>
        </p:txBody>
      </p:sp>
      <p:sp>
        <p:nvSpPr>
          <p:cNvPr id="1482802" name="Line 14"/>
          <p:cNvSpPr/>
          <p:nvPr/>
        </p:nvSpPr>
        <p:spPr>
          <a:xfrm>
            <a:off x="2093913" y="4721225"/>
            <a:ext cx="774700" cy="0"/>
          </a:xfrm>
          <a:prstGeom prst="line">
            <a:avLst/>
          </a:prstGeom>
          <a:ln w="28575" cap="sq" cmpd="sng">
            <a:solidFill>
              <a:schemeClr val="hlink"/>
            </a:solidFill>
            <a:prstDash val="solid"/>
            <a:round/>
            <a:headEnd type="none" w="sm" len="sm"/>
            <a:tailEnd type="triangle" w="med" len="med"/>
          </a:ln>
        </p:spPr>
      </p:sp>
      <p:sp>
        <p:nvSpPr>
          <p:cNvPr id="1482803" name="Line 95"/>
          <p:cNvSpPr/>
          <p:nvPr/>
        </p:nvSpPr>
        <p:spPr>
          <a:xfrm flipV="1">
            <a:off x="7627938" y="3751263"/>
            <a:ext cx="0" cy="261937"/>
          </a:xfrm>
          <a:prstGeom prst="line">
            <a:avLst/>
          </a:prstGeom>
          <a:ln w="28575" cap="sq" cmpd="sng">
            <a:solidFill>
              <a:schemeClr val="hlink"/>
            </a:solidFill>
            <a:prstDash val="solid"/>
            <a:round/>
            <a:headEnd type="triangle" w="med" len="med"/>
            <a:tailEnd type="none" w="med" len="med"/>
          </a:ln>
        </p:spPr>
      </p:sp>
      <p:sp>
        <p:nvSpPr>
          <p:cNvPr id="1482804" name="Text Box 96"/>
          <p:cNvSpPr txBox="1"/>
          <p:nvPr/>
        </p:nvSpPr>
        <p:spPr>
          <a:xfrm>
            <a:off x="5137150" y="3756025"/>
            <a:ext cx="1187450" cy="336550"/>
          </a:xfrm>
          <a:prstGeom prst="rect">
            <a:avLst/>
          </a:prstGeom>
          <a:noFill/>
          <a:ln w="38100">
            <a:noFill/>
          </a:ln>
        </p:spPr>
        <p:txBody>
          <a:bodyPr lIns="92075" tIns="46038" rIns="92075" bIns="46038" anchor="t">
            <a:spAutoFit/>
          </a:bodyPr>
          <a:lstStyle/>
          <a:p>
            <a:pPr eaLnBrk="0" hangingPunct="0">
              <a:spcBef>
                <a:spcPct val="50000"/>
              </a:spcBef>
              <a:buClr>
                <a:srgbClr val="7030A0"/>
              </a:buClr>
              <a:buFont typeface="Wingdings" panose="05000000000000000000" pitchFamily="2" charset="2"/>
              <a:buNone/>
            </a:pPr>
            <a:r>
              <a:rPr lang="zh-CN" altLang="en-US" sz="1600" b="1" dirty="0">
                <a:solidFill>
                  <a:schemeClr val="hlink"/>
                </a:solidFill>
                <a:latin typeface="宋体" panose="02010600030101010101" pitchFamily="2" charset="-122"/>
                <a:ea typeface="宋体" panose="02010600030101010101" pitchFamily="2" charset="-122"/>
              </a:rPr>
              <a:t>定期核对</a:t>
            </a:r>
          </a:p>
        </p:txBody>
      </p:sp>
      <p:sp>
        <p:nvSpPr>
          <p:cNvPr id="1482805" name="Line 14"/>
          <p:cNvSpPr/>
          <p:nvPr/>
        </p:nvSpPr>
        <p:spPr>
          <a:xfrm>
            <a:off x="3949700" y="4721225"/>
            <a:ext cx="815975" cy="0"/>
          </a:xfrm>
          <a:prstGeom prst="line">
            <a:avLst/>
          </a:prstGeom>
          <a:ln w="28575" cap="sq" cmpd="sng">
            <a:solidFill>
              <a:schemeClr val="hlink"/>
            </a:solidFill>
            <a:prstDash val="solid"/>
            <a:round/>
            <a:headEnd type="none" w="sm" len="sm"/>
            <a:tailEnd type="triangle" w="med" len="med"/>
          </a:ln>
        </p:spPr>
      </p:sp>
      <p:sp>
        <p:nvSpPr>
          <p:cNvPr id="1482806" name="Rectangle 17"/>
          <p:cNvSpPr/>
          <p:nvPr/>
        </p:nvSpPr>
        <p:spPr>
          <a:xfrm>
            <a:off x="2854325" y="5086350"/>
            <a:ext cx="1079500" cy="360363"/>
          </a:xfrm>
          <a:prstGeom prst="rect">
            <a:avLst/>
          </a:prstGeom>
          <a:solidFill>
            <a:srgbClr val="FFFF00"/>
          </a:solidFill>
          <a:ln w="12700" cap="sq" cmpd="sng">
            <a:solidFill>
              <a:srgbClr val="FF0000"/>
            </a:solidFill>
            <a:prstDash val="solid"/>
            <a:miter/>
            <a:headEnd type="none" w="sm" len="sm"/>
            <a:tailEnd type="none" w="sm" len="sm"/>
          </a:ln>
        </p:spPr>
        <p:txBody>
          <a:bodyPr wrap="none" anchor="ctr"/>
          <a:lstStyle/>
          <a:p>
            <a:r>
              <a:rPr lang="zh-CN" altLang="en-US" sz="2000" dirty="0">
                <a:latin typeface="Times New Roman" panose="02020603050405020304" pitchFamily="18" charset="0"/>
                <a:ea typeface="黑体" panose="02010600030101010101" pitchFamily="2" charset="-122"/>
              </a:rPr>
              <a:t>组织处置</a:t>
            </a:r>
          </a:p>
        </p:txBody>
      </p:sp>
      <p:sp>
        <p:nvSpPr>
          <p:cNvPr id="1482807" name="Line 23"/>
          <p:cNvSpPr/>
          <p:nvPr/>
        </p:nvSpPr>
        <p:spPr>
          <a:xfrm flipV="1">
            <a:off x="5359400" y="4895850"/>
            <a:ext cx="0" cy="352425"/>
          </a:xfrm>
          <a:prstGeom prst="line">
            <a:avLst/>
          </a:prstGeom>
          <a:ln w="28575" cap="sq" cmpd="sng">
            <a:solidFill>
              <a:schemeClr val="hlink"/>
            </a:solidFill>
            <a:prstDash val="solid"/>
            <a:round/>
            <a:headEnd type="none" w="sm" len="sm"/>
            <a:tailEnd type="none" w="med" len="med"/>
          </a:ln>
        </p:spPr>
      </p:sp>
      <p:sp>
        <p:nvSpPr>
          <p:cNvPr id="1482808" name="Line 45"/>
          <p:cNvSpPr/>
          <p:nvPr/>
        </p:nvSpPr>
        <p:spPr>
          <a:xfrm flipH="1">
            <a:off x="3949700" y="5248275"/>
            <a:ext cx="1409700" cy="0"/>
          </a:xfrm>
          <a:prstGeom prst="line">
            <a:avLst/>
          </a:prstGeom>
          <a:ln w="28575" cap="sq" cmpd="sng">
            <a:solidFill>
              <a:schemeClr val="hlink"/>
            </a:solidFill>
            <a:prstDash val="solid"/>
            <a:round/>
            <a:headEnd type="none" w="med" len="med"/>
            <a:tailEnd type="triangle" w="med" len="med"/>
          </a:ln>
        </p:spPr>
      </p:sp>
      <p:sp>
        <p:nvSpPr>
          <p:cNvPr id="1482809" name="Line 14"/>
          <p:cNvSpPr/>
          <p:nvPr/>
        </p:nvSpPr>
        <p:spPr>
          <a:xfrm>
            <a:off x="1503363" y="5248275"/>
            <a:ext cx="1339850" cy="0"/>
          </a:xfrm>
          <a:prstGeom prst="line">
            <a:avLst/>
          </a:prstGeom>
          <a:ln w="28575" cap="sq" cmpd="sng">
            <a:solidFill>
              <a:schemeClr val="hlink"/>
            </a:solidFill>
            <a:prstDash val="solid"/>
            <a:round/>
            <a:headEnd type="none" w="med" len="med"/>
            <a:tailEnd type="triangle" w="med" len="med"/>
          </a:ln>
        </p:spPr>
      </p:sp>
      <p:sp>
        <p:nvSpPr>
          <p:cNvPr id="1482810" name="Line 23"/>
          <p:cNvSpPr/>
          <p:nvPr/>
        </p:nvSpPr>
        <p:spPr>
          <a:xfrm flipV="1">
            <a:off x="1503363" y="4895850"/>
            <a:ext cx="0" cy="352425"/>
          </a:xfrm>
          <a:prstGeom prst="line">
            <a:avLst/>
          </a:prstGeom>
          <a:ln w="28575" cap="sq" cmpd="sng">
            <a:solidFill>
              <a:schemeClr val="hlink"/>
            </a:solidFill>
            <a:prstDash val="solid"/>
            <a:round/>
            <a:headEnd type="none" w="sm" len="sm"/>
            <a:tailEnd type="none" w="med" len="med"/>
          </a:ln>
        </p:spPr>
      </p:sp>
      <p:sp>
        <p:nvSpPr>
          <p:cNvPr id="1482811" name="Text Box 104"/>
          <p:cNvSpPr txBox="1"/>
          <p:nvPr/>
        </p:nvSpPr>
        <p:spPr>
          <a:xfrm>
            <a:off x="2170113" y="3225800"/>
            <a:ext cx="965200" cy="336550"/>
          </a:xfrm>
          <a:prstGeom prst="rect">
            <a:avLst/>
          </a:prstGeom>
          <a:noFill/>
          <a:ln w="38100">
            <a:noFill/>
          </a:ln>
        </p:spPr>
        <p:txBody>
          <a:bodyPr lIns="92075" tIns="46038" rIns="92075" bIns="46038" anchor="t">
            <a:spAutoFit/>
          </a:bodyPr>
          <a:lstStyle/>
          <a:p>
            <a:pPr eaLnBrk="0" hangingPunct="0">
              <a:spcBef>
                <a:spcPct val="50000"/>
              </a:spcBef>
              <a:buClr>
                <a:srgbClr val="7030A0"/>
              </a:buClr>
              <a:buFont typeface="Wingdings" panose="05000000000000000000" pitchFamily="2" charset="2"/>
              <a:buNone/>
            </a:pPr>
            <a:r>
              <a:rPr lang="zh-CN" altLang="en-US" sz="1600" b="1" dirty="0">
                <a:solidFill>
                  <a:schemeClr val="hlink"/>
                </a:solidFill>
                <a:latin typeface="宋体" panose="02010600030101010101" pitchFamily="2" charset="-122"/>
                <a:ea typeface="宋体" panose="02010600030101010101" pitchFamily="2" charset="-122"/>
              </a:rPr>
              <a:t>验收</a:t>
            </a:r>
          </a:p>
        </p:txBody>
      </p:sp>
      <p:sp>
        <p:nvSpPr>
          <p:cNvPr id="1482813" name="Line 23"/>
          <p:cNvSpPr/>
          <p:nvPr/>
        </p:nvSpPr>
        <p:spPr>
          <a:xfrm flipV="1">
            <a:off x="3430588" y="5478463"/>
            <a:ext cx="0" cy="176212"/>
          </a:xfrm>
          <a:prstGeom prst="line">
            <a:avLst/>
          </a:prstGeom>
          <a:ln w="28575" cap="sq" cmpd="sng">
            <a:solidFill>
              <a:schemeClr val="hlink"/>
            </a:solidFill>
            <a:prstDash val="solid"/>
            <a:round/>
            <a:headEnd type="none" w="sm" len="sm"/>
            <a:tailEnd type="none" w="med" len="med"/>
          </a:ln>
        </p:spPr>
      </p:sp>
      <p:sp>
        <p:nvSpPr>
          <p:cNvPr id="1482814" name="Text Box 107"/>
          <p:cNvSpPr txBox="1"/>
          <p:nvPr/>
        </p:nvSpPr>
        <p:spPr>
          <a:xfrm>
            <a:off x="1619250" y="4868863"/>
            <a:ext cx="1111250" cy="336550"/>
          </a:xfrm>
          <a:prstGeom prst="rect">
            <a:avLst/>
          </a:prstGeom>
          <a:noFill/>
          <a:ln w="38100">
            <a:noFill/>
          </a:ln>
        </p:spPr>
        <p:txBody>
          <a:bodyPr lIns="92075" tIns="46038" rIns="92075" bIns="46038" anchor="t">
            <a:spAutoFit/>
          </a:bodyPr>
          <a:lstStyle/>
          <a:p>
            <a:pPr eaLnBrk="0" hangingPunct="0">
              <a:spcBef>
                <a:spcPct val="50000"/>
              </a:spcBef>
              <a:buClr>
                <a:srgbClr val="7030A0"/>
              </a:buClr>
              <a:buFont typeface="Wingdings" panose="05000000000000000000" pitchFamily="2" charset="2"/>
              <a:buNone/>
            </a:pPr>
            <a:r>
              <a:rPr lang="zh-CN" altLang="en-US" sz="1600" b="1" dirty="0">
                <a:solidFill>
                  <a:schemeClr val="hlink"/>
                </a:solidFill>
                <a:latin typeface="宋体" panose="02010600030101010101" pitchFamily="2" charset="-122"/>
                <a:ea typeface="宋体" panose="02010600030101010101" pitchFamily="2" charset="-122"/>
              </a:rPr>
              <a:t>移交资产</a:t>
            </a:r>
          </a:p>
        </p:txBody>
      </p:sp>
      <p:sp>
        <p:nvSpPr>
          <p:cNvPr id="1482815" name="Line 23"/>
          <p:cNvSpPr/>
          <p:nvPr/>
        </p:nvSpPr>
        <p:spPr>
          <a:xfrm flipH="1" flipV="1">
            <a:off x="3430588" y="5654675"/>
            <a:ext cx="4237037" cy="0"/>
          </a:xfrm>
          <a:prstGeom prst="line">
            <a:avLst/>
          </a:prstGeom>
          <a:ln w="28575" cap="sq" cmpd="sng">
            <a:solidFill>
              <a:schemeClr val="hlink"/>
            </a:solidFill>
            <a:prstDash val="solid"/>
            <a:round/>
            <a:headEnd type="none" w="sm" len="sm"/>
            <a:tailEnd type="none" w="med" len="med"/>
          </a:ln>
        </p:spPr>
      </p:sp>
      <p:sp>
        <p:nvSpPr>
          <p:cNvPr id="1482816" name="Line 23"/>
          <p:cNvSpPr/>
          <p:nvPr/>
        </p:nvSpPr>
        <p:spPr>
          <a:xfrm flipV="1">
            <a:off x="7667625" y="4408488"/>
            <a:ext cx="0" cy="1230312"/>
          </a:xfrm>
          <a:prstGeom prst="line">
            <a:avLst/>
          </a:prstGeom>
          <a:ln w="28575" cap="sq" cmpd="sng">
            <a:solidFill>
              <a:schemeClr val="hlink"/>
            </a:solidFill>
            <a:prstDash val="solid"/>
            <a:round/>
            <a:headEnd type="none" w="sm" len="sm"/>
            <a:tailEnd type="triangl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482762"/>
                                        </p:tgtEl>
                                        <p:attrNameLst>
                                          <p:attrName>style.visibility</p:attrName>
                                        </p:attrNameLst>
                                      </p:cBhvr>
                                      <p:to>
                                        <p:strVal val="visible"/>
                                      </p:to>
                                    </p:set>
                                    <p:anim calcmode="lin" valueType="num">
                                      <p:cBhvr>
                                        <p:cTn id="7" dur="500" fill="hold"/>
                                        <p:tgtEl>
                                          <p:spTgt spid="1482762"/>
                                        </p:tgtEl>
                                        <p:attrNameLst>
                                          <p:attrName>ppt_x</p:attrName>
                                        </p:attrNameLst>
                                      </p:cBhvr>
                                      <p:tavLst>
                                        <p:tav tm="0">
                                          <p:val>
                                            <p:strVal val="#ppt_x-#ppt_w/2"/>
                                          </p:val>
                                        </p:tav>
                                        <p:tav tm="100000">
                                          <p:val>
                                            <p:strVal val="#ppt_x"/>
                                          </p:val>
                                        </p:tav>
                                      </p:tavLst>
                                    </p:anim>
                                    <p:anim calcmode="lin" valueType="num">
                                      <p:cBhvr>
                                        <p:cTn id="8" dur="500" fill="hold"/>
                                        <p:tgtEl>
                                          <p:spTgt spid="1482762"/>
                                        </p:tgtEl>
                                        <p:attrNameLst>
                                          <p:attrName>ppt_y</p:attrName>
                                        </p:attrNameLst>
                                      </p:cBhvr>
                                      <p:tavLst>
                                        <p:tav tm="0">
                                          <p:val>
                                            <p:strVal val="#ppt_y"/>
                                          </p:val>
                                        </p:tav>
                                        <p:tav tm="100000">
                                          <p:val>
                                            <p:strVal val="#ppt_y"/>
                                          </p:val>
                                        </p:tav>
                                      </p:tavLst>
                                    </p:anim>
                                    <p:anim calcmode="lin" valueType="num">
                                      <p:cBhvr>
                                        <p:cTn id="9" dur="500" fill="hold"/>
                                        <p:tgtEl>
                                          <p:spTgt spid="1482762"/>
                                        </p:tgtEl>
                                        <p:attrNameLst>
                                          <p:attrName>ppt_w</p:attrName>
                                        </p:attrNameLst>
                                      </p:cBhvr>
                                      <p:tavLst>
                                        <p:tav tm="0">
                                          <p:val>
                                            <p:fltVal val="0"/>
                                          </p:val>
                                        </p:tav>
                                        <p:tav tm="100000">
                                          <p:val>
                                            <p:strVal val="#ppt_w"/>
                                          </p:val>
                                        </p:tav>
                                      </p:tavLst>
                                    </p:anim>
                                    <p:anim calcmode="lin" valueType="num">
                                      <p:cBhvr>
                                        <p:cTn id="10" dur="500" fill="hold"/>
                                        <p:tgtEl>
                                          <p:spTgt spid="1482762"/>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1482763"/>
                                        </p:tgtEl>
                                        <p:attrNameLst>
                                          <p:attrName>style.visibility</p:attrName>
                                        </p:attrNameLst>
                                      </p:cBhvr>
                                      <p:to>
                                        <p:strVal val="visible"/>
                                      </p:to>
                                    </p:set>
                                    <p:anim calcmode="lin" valueType="num">
                                      <p:cBhvr>
                                        <p:cTn id="15" dur="500" fill="hold"/>
                                        <p:tgtEl>
                                          <p:spTgt spid="1482763"/>
                                        </p:tgtEl>
                                        <p:attrNameLst>
                                          <p:attrName>ppt_x</p:attrName>
                                        </p:attrNameLst>
                                      </p:cBhvr>
                                      <p:tavLst>
                                        <p:tav tm="0">
                                          <p:val>
                                            <p:strVal val="#ppt_x-#ppt_w/2"/>
                                          </p:val>
                                        </p:tav>
                                        <p:tav tm="100000">
                                          <p:val>
                                            <p:strVal val="#ppt_x"/>
                                          </p:val>
                                        </p:tav>
                                      </p:tavLst>
                                    </p:anim>
                                    <p:anim calcmode="lin" valueType="num">
                                      <p:cBhvr>
                                        <p:cTn id="16" dur="500" fill="hold"/>
                                        <p:tgtEl>
                                          <p:spTgt spid="1482763"/>
                                        </p:tgtEl>
                                        <p:attrNameLst>
                                          <p:attrName>ppt_y</p:attrName>
                                        </p:attrNameLst>
                                      </p:cBhvr>
                                      <p:tavLst>
                                        <p:tav tm="0">
                                          <p:val>
                                            <p:strVal val="#ppt_y"/>
                                          </p:val>
                                        </p:tav>
                                        <p:tav tm="100000">
                                          <p:val>
                                            <p:strVal val="#ppt_y"/>
                                          </p:val>
                                        </p:tav>
                                      </p:tavLst>
                                    </p:anim>
                                    <p:anim calcmode="lin" valueType="num">
                                      <p:cBhvr>
                                        <p:cTn id="17" dur="500" fill="hold"/>
                                        <p:tgtEl>
                                          <p:spTgt spid="1482763"/>
                                        </p:tgtEl>
                                        <p:attrNameLst>
                                          <p:attrName>ppt_w</p:attrName>
                                        </p:attrNameLst>
                                      </p:cBhvr>
                                      <p:tavLst>
                                        <p:tav tm="0">
                                          <p:val>
                                            <p:fltVal val="0"/>
                                          </p:val>
                                        </p:tav>
                                        <p:tav tm="100000">
                                          <p:val>
                                            <p:strVal val="#ppt_w"/>
                                          </p:val>
                                        </p:tav>
                                      </p:tavLst>
                                    </p:anim>
                                    <p:anim calcmode="lin" valueType="num">
                                      <p:cBhvr>
                                        <p:cTn id="18" dur="500" fill="hold"/>
                                        <p:tgtEl>
                                          <p:spTgt spid="1482763"/>
                                        </p:tgtEl>
                                        <p:attrNameLst>
                                          <p:attrName>ppt_h</p:attrName>
                                        </p:attrNameLst>
                                      </p:cBhvr>
                                      <p:tavLst>
                                        <p:tav tm="0">
                                          <p:val>
                                            <p:strVal val="#ppt_h"/>
                                          </p:val>
                                        </p:tav>
                                        <p:tav tm="100000">
                                          <p:val>
                                            <p:strVal val="#ppt_h"/>
                                          </p:val>
                                        </p:tav>
                                      </p:tavLst>
                                    </p:anim>
                                  </p:childTnLst>
                                </p:cTn>
                              </p:par>
                            </p:childTnLst>
                          </p:cTn>
                        </p:par>
                        <p:par>
                          <p:cTn id="19" fill="hold">
                            <p:stCondLst>
                              <p:cond delay="500"/>
                            </p:stCondLst>
                            <p:childTnLst>
                              <p:par>
                                <p:cTn id="20" presetID="17" presetClass="entr" presetSubtype="8" fill="hold" grpId="0" nodeType="afterEffect">
                                  <p:stCondLst>
                                    <p:cond delay="0"/>
                                  </p:stCondLst>
                                  <p:childTnLst>
                                    <p:set>
                                      <p:cBhvr>
                                        <p:cTn id="21" dur="1" fill="hold">
                                          <p:stCondLst>
                                            <p:cond delay="0"/>
                                          </p:stCondLst>
                                        </p:cTn>
                                        <p:tgtEl>
                                          <p:spTgt spid="1482785"/>
                                        </p:tgtEl>
                                        <p:attrNameLst>
                                          <p:attrName>style.visibility</p:attrName>
                                        </p:attrNameLst>
                                      </p:cBhvr>
                                      <p:to>
                                        <p:strVal val="visible"/>
                                      </p:to>
                                    </p:set>
                                    <p:anim calcmode="lin" valueType="num">
                                      <p:cBhvr>
                                        <p:cTn id="22" dur="500" fill="hold"/>
                                        <p:tgtEl>
                                          <p:spTgt spid="1482785"/>
                                        </p:tgtEl>
                                        <p:attrNameLst>
                                          <p:attrName>ppt_x</p:attrName>
                                        </p:attrNameLst>
                                      </p:cBhvr>
                                      <p:tavLst>
                                        <p:tav tm="0">
                                          <p:val>
                                            <p:strVal val="#ppt_x-#ppt_w/2"/>
                                          </p:val>
                                        </p:tav>
                                        <p:tav tm="100000">
                                          <p:val>
                                            <p:strVal val="#ppt_x"/>
                                          </p:val>
                                        </p:tav>
                                      </p:tavLst>
                                    </p:anim>
                                    <p:anim calcmode="lin" valueType="num">
                                      <p:cBhvr>
                                        <p:cTn id="23" dur="500" fill="hold"/>
                                        <p:tgtEl>
                                          <p:spTgt spid="1482785"/>
                                        </p:tgtEl>
                                        <p:attrNameLst>
                                          <p:attrName>ppt_y</p:attrName>
                                        </p:attrNameLst>
                                      </p:cBhvr>
                                      <p:tavLst>
                                        <p:tav tm="0">
                                          <p:val>
                                            <p:strVal val="#ppt_y"/>
                                          </p:val>
                                        </p:tav>
                                        <p:tav tm="100000">
                                          <p:val>
                                            <p:strVal val="#ppt_y"/>
                                          </p:val>
                                        </p:tav>
                                      </p:tavLst>
                                    </p:anim>
                                    <p:anim calcmode="lin" valueType="num">
                                      <p:cBhvr>
                                        <p:cTn id="24" dur="500" fill="hold"/>
                                        <p:tgtEl>
                                          <p:spTgt spid="1482785"/>
                                        </p:tgtEl>
                                        <p:attrNameLst>
                                          <p:attrName>ppt_w</p:attrName>
                                        </p:attrNameLst>
                                      </p:cBhvr>
                                      <p:tavLst>
                                        <p:tav tm="0">
                                          <p:val>
                                            <p:fltVal val="0"/>
                                          </p:val>
                                        </p:tav>
                                        <p:tav tm="100000">
                                          <p:val>
                                            <p:strVal val="#ppt_w"/>
                                          </p:val>
                                        </p:tav>
                                      </p:tavLst>
                                    </p:anim>
                                    <p:anim calcmode="lin" valueType="num">
                                      <p:cBhvr>
                                        <p:cTn id="25" dur="500" fill="hold"/>
                                        <p:tgtEl>
                                          <p:spTgt spid="148278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8" fill="hold" nodeType="clickEffect">
                                  <p:stCondLst>
                                    <p:cond delay="0"/>
                                  </p:stCondLst>
                                  <p:childTnLst>
                                    <p:set>
                                      <p:cBhvr>
                                        <p:cTn id="29" dur="1" fill="hold">
                                          <p:stCondLst>
                                            <p:cond delay="0"/>
                                          </p:stCondLst>
                                        </p:cTn>
                                        <p:tgtEl>
                                          <p:spTgt spid="1482768"/>
                                        </p:tgtEl>
                                        <p:attrNameLst>
                                          <p:attrName>style.visibility</p:attrName>
                                        </p:attrNameLst>
                                      </p:cBhvr>
                                      <p:to>
                                        <p:strVal val="visible"/>
                                      </p:to>
                                    </p:set>
                                    <p:anim calcmode="lin" valueType="num">
                                      <p:cBhvr>
                                        <p:cTn id="30" dur="500" fill="hold"/>
                                        <p:tgtEl>
                                          <p:spTgt spid="1482768"/>
                                        </p:tgtEl>
                                        <p:attrNameLst>
                                          <p:attrName>ppt_x</p:attrName>
                                        </p:attrNameLst>
                                      </p:cBhvr>
                                      <p:tavLst>
                                        <p:tav tm="0">
                                          <p:val>
                                            <p:strVal val="#ppt_x-#ppt_w/2"/>
                                          </p:val>
                                        </p:tav>
                                        <p:tav tm="100000">
                                          <p:val>
                                            <p:strVal val="#ppt_x"/>
                                          </p:val>
                                        </p:tav>
                                      </p:tavLst>
                                    </p:anim>
                                    <p:anim calcmode="lin" valueType="num">
                                      <p:cBhvr>
                                        <p:cTn id="31" dur="500" fill="hold"/>
                                        <p:tgtEl>
                                          <p:spTgt spid="1482768"/>
                                        </p:tgtEl>
                                        <p:attrNameLst>
                                          <p:attrName>ppt_y</p:attrName>
                                        </p:attrNameLst>
                                      </p:cBhvr>
                                      <p:tavLst>
                                        <p:tav tm="0">
                                          <p:val>
                                            <p:strVal val="#ppt_y"/>
                                          </p:val>
                                        </p:tav>
                                        <p:tav tm="100000">
                                          <p:val>
                                            <p:strVal val="#ppt_y"/>
                                          </p:val>
                                        </p:tav>
                                      </p:tavLst>
                                    </p:anim>
                                    <p:anim calcmode="lin" valueType="num">
                                      <p:cBhvr>
                                        <p:cTn id="32" dur="500" fill="hold"/>
                                        <p:tgtEl>
                                          <p:spTgt spid="1482768"/>
                                        </p:tgtEl>
                                        <p:attrNameLst>
                                          <p:attrName>ppt_w</p:attrName>
                                        </p:attrNameLst>
                                      </p:cBhvr>
                                      <p:tavLst>
                                        <p:tav tm="0">
                                          <p:val>
                                            <p:fltVal val="0"/>
                                          </p:val>
                                        </p:tav>
                                        <p:tav tm="100000">
                                          <p:val>
                                            <p:strVal val="#ppt_w"/>
                                          </p:val>
                                        </p:tav>
                                      </p:tavLst>
                                    </p:anim>
                                    <p:anim calcmode="lin" valueType="num">
                                      <p:cBhvr>
                                        <p:cTn id="33" dur="500" fill="hold"/>
                                        <p:tgtEl>
                                          <p:spTgt spid="1482768"/>
                                        </p:tgtEl>
                                        <p:attrNameLst>
                                          <p:attrName>ppt_h</p:attrName>
                                        </p:attrNameLst>
                                      </p:cBhvr>
                                      <p:tavLst>
                                        <p:tav tm="0">
                                          <p:val>
                                            <p:strVal val="#ppt_h"/>
                                          </p:val>
                                        </p:tav>
                                        <p:tav tm="100000">
                                          <p:val>
                                            <p:strVal val="#ppt_h"/>
                                          </p:val>
                                        </p:tav>
                                      </p:tavLst>
                                    </p:anim>
                                  </p:childTnLst>
                                </p:cTn>
                              </p:par>
                            </p:childTnLst>
                          </p:cTn>
                        </p:par>
                        <p:par>
                          <p:cTn id="34" fill="hold">
                            <p:stCondLst>
                              <p:cond delay="500"/>
                            </p:stCondLst>
                            <p:childTnLst>
                              <p:par>
                                <p:cTn id="35" presetID="17" presetClass="entr" presetSubtype="8" fill="hold" grpId="0" nodeType="afterEffect">
                                  <p:stCondLst>
                                    <p:cond delay="0"/>
                                  </p:stCondLst>
                                  <p:childTnLst>
                                    <p:set>
                                      <p:cBhvr>
                                        <p:cTn id="36" dur="1" fill="hold">
                                          <p:stCondLst>
                                            <p:cond delay="0"/>
                                          </p:stCondLst>
                                        </p:cTn>
                                        <p:tgtEl>
                                          <p:spTgt spid="1482786"/>
                                        </p:tgtEl>
                                        <p:attrNameLst>
                                          <p:attrName>style.visibility</p:attrName>
                                        </p:attrNameLst>
                                      </p:cBhvr>
                                      <p:to>
                                        <p:strVal val="visible"/>
                                      </p:to>
                                    </p:set>
                                    <p:anim calcmode="lin" valueType="num">
                                      <p:cBhvr>
                                        <p:cTn id="37" dur="500" fill="hold"/>
                                        <p:tgtEl>
                                          <p:spTgt spid="1482786"/>
                                        </p:tgtEl>
                                        <p:attrNameLst>
                                          <p:attrName>ppt_x</p:attrName>
                                        </p:attrNameLst>
                                      </p:cBhvr>
                                      <p:tavLst>
                                        <p:tav tm="0">
                                          <p:val>
                                            <p:strVal val="#ppt_x-#ppt_w/2"/>
                                          </p:val>
                                        </p:tav>
                                        <p:tav tm="100000">
                                          <p:val>
                                            <p:strVal val="#ppt_x"/>
                                          </p:val>
                                        </p:tav>
                                      </p:tavLst>
                                    </p:anim>
                                    <p:anim calcmode="lin" valueType="num">
                                      <p:cBhvr>
                                        <p:cTn id="38" dur="500" fill="hold"/>
                                        <p:tgtEl>
                                          <p:spTgt spid="1482786"/>
                                        </p:tgtEl>
                                        <p:attrNameLst>
                                          <p:attrName>ppt_y</p:attrName>
                                        </p:attrNameLst>
                                      </p:cBhvr>
                                      <p:tavLst>
                                        <p:tav tm="0">
                                          <p:val>
                                            <p:strVal val="#ppt_y"/>
                                          </p:val>
                                        </p:tav>
                                        <p:tav tm="100000">
                                          <p:val>
                                            <p:strVal val="#ppt_y"/>
                                          </p:val>
                                        </p:tav>
                                      </p:tavLst>
                                    </p:anim>
                                    <p:anim calcmode="lin" valueType="num">
                                      <p:cBhvr>
                                        <p:cTn id="39" dur="500" fill="hold"/>
                                        <p:tgtEl>
                                          <p:spTgt spid="1482786"/>
                                        </p:tgtEl>
                                        <p:attrNameLst>
                                          <p:attrName>ppt_w</p:attrName>
                                        </p:attrNameLst>
                                      </p:cBhvr>
                                      <p:tavLst>
                                        <p:tav tm="0">
                                          <p:val>
                                            <p:fltVal val="0"/>
                                          </p:val>
                                        </p:tav>
                                        <p:tav tm="100000">
                                          <p:val>
                                            <p:strVal val="#ppt_w"/>
                                          </p:val>
                                        </p:tav>
                                      </p:tavLst>
                                    </p:anim>
                                    <p:anim calcmode="lin" valueType="num">
                                      <p:cBhvr>
                                        <p:cTn id="40" dur="500" fill="hold"/>
                                        <p:tgtEl>
                                          <p:spTgt spid="1482786"/>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7" presetClass="entr" presetSubtype="1" fill="hold" nodeType="clickEffect">
                                  <p:stCondLst>
                                    <p:cond delay="0"/>
                                  </p:stCondLst>
                                  <p:childTnLst>
                                    <p:set>
                                      <p:cBhvr>
                                        <p:cTn id="44" dur="1" fill="hold">
                                          <p:stCondLst>
                                            <p:cond delay="0"/>
                                          </p:stCondLst>
                                        </p:cTn>
                                        <p:tgtEl>
                                          <p:spTgt spid="1482765"/>
                                        </p:tgtEl>
                                        <p:attrNameLst>
                                          <p:attrName>style.visibility</p:attrName>
                                        </p:attrNameLst>
                                      </p:cBhvr>
                                      <p:to>
                                        <p:strVal val="visible"/>
                                      </p:to>
                                    </p:set>
                                    <p:anim calcmode="lin" valueType="num">
                                      <p:cBhvr>
                                        <p:cTn id="45" dur="500" fill="hold"/>
                                        <p:tgtEl>
                                          <p:spTgt spid="1482765"/>
                                        </p:tgtEl>
                                        <p:attrNameLst>
                                          <p:attrName>ppt_x</p:attrName>
                                        </p:attrNameLst>
                                      </p:cBhvr>
                                      <p:tavLst>
                                        <p:tav tm="0">
                                          <p:val>
                                            <p:strVal val="#ppt_x"/>
                                          </p:val>
                                        </p:tav>
                                        <p:tav tm="100000">
                                          <p:val>
                                            <p:strVal val="#ppt_x"/>
                                          </p:val>
                                        </p:tav>
                                      </p:tavLst>
                                    </p:anim>
                                    <p:anim calcmode="lin" valueType="num">
                                      <p:cBhvr>
                                        <p:cTn id="46" dur="500" fill="hold"/>
                                        <p:tgtEl>
                                          <p:spTgt spid="1482765"/>
                                        </p:tgtEl>
                                        <p:attrNameLst>
                                          <p:attrName>ppt_y</p:attrName>
                                        </p:attrNameLst>
                                      </p:cBhvr>
                                      <p:tavLst>
                                        <p:tav tm="0">
                                          <p:val>
                                            <p:strVal val="#ppt_y-#ppt_h/2"/>
                                          </p:val>
                                        </p:tav>
                                        <p:tav tm="100000">
                                          <p:val>
                                            <p:strVal val="#ppt_y"/>
                                          </p:val>
                                        </p:tav>
                                      </p:tavLst>
                                    </p:anim>
                                    <p:anim calcmode="lin" valueType="num">
                                      <p:cBhvr>
                                        <p:cTn id="47" dur="500" fill="hold"/>
                                        <p:tgtEl>
                                          <p:spTgt spid="1482765"/>
                                        </p:tgtEl>
                                        <p:attrNameLst>
                                          <p:attrName>ppt_w</p:attrName>
                                        </p:attrNameLst>
                                      </p:cBhvr>
                                      <p:tavLst>
                                        <p:tav tm="0">
                                          <p:val>
                                            <p:strVal val="#ppt_w"/>
                                          </p:val>
                                        </p:tav>
                                        <p:tav tm="100000">
                                          <p:val>
                                            <p:strVal val="#ppt_w"/>
                                          </p:val>
                                        </p:tav>
                                      </p:tavLst>
                                    </p:anim>
                                    <p:anim calcmode="lin" valueType="num">
                                      <p:cBhvr>
                                        <p:cTn id="48" dur="500" fill="hold"/>
                                        <p:tgtEl>
                                          <p:spTgt spid="1482765"/>
                                        </p:tgtEl>
                                        <p:attrNameLst>
                                          <p:attrName>ppt_h</p:attrName>
                                        </p:attrNameLst>
                                      </p:cBhvr>
                                      <p:tavLst>
                                        <p:tav tm="0">
                                          <p:val>
                                            <p:fltVal val="0"/>
                                          </p:val>
                                        </p:tav>
                                        <p:tav tm="100000">
                                          <p:val>
                                            <p:strVal val="#ppt_h"/>
                                          </p:val>
                                        </p:tav>
                                      </p:tavLst>
                                    </p:anim>
                                  </p:childTnLst>
                                </p:cTn>
                              </p:par>
                            </p:childTnLst>
                          </p:cTn>
                        </p:par>
                        <p:par>
                          <p:cTn id="49" fill="hold">
                            <p:stCondLst>
                              <p:cond delay="500"/>
                            </p:stCondLst>
                            <p:childTnLst>
                              <p:par>
                                <p:cTn id="50" presetID="17" presetClass="entr" presetSubtype="1" fill="hold" grpId="0" nodeType="afterEffect">
                                  <p:stCondLst>
                                    <p:cond delay="0"/>
                                  </p:stCondLst>
                                  <p:childTnLst>
                                    <p:set>
                                      <p:cBhvr>
                                        <p:cTn id="51" dur="1" fill="hold">
                                          <p:stCondLst>
                                            <p:cond delay="0"/>
                                          </p:stCondLst>
                                        </p:cTn>
                                        <p:tgtEl>
                                          <p:spTgt spid="1482790"/>
                                        </p:tgtEl>
                                        <p:attrNameLst>
                                          <p:attrName>style.visibility</p:attrName>
                                        </p:attrNameLst>
                                      </p:cBhvr>
                                      <p:to>
                                        <p:strVal val="visible"/>
                                      </p:to>
                                    </p:set>
                                    <p:anim calcmode="lin" valueType="num">
                                      <p:cBhvr>
                                        <p:cTn id="52" dur="500" fill="hold"/>
                                        <p:tgtEl>
                                          <p:spTgt spid="1482790"/>
                                        </p:tgtEl>
                                        <p:attrNameLst>
                                          <p:attrName>ppt_x</p:attrName>
                                        </p:attrNameLst>
                                      </p:cBhvr>
                                      <p:tavLst>
                                        <p:tav tm="0">
                                          <p:val>
                                            <p:strVal val="#ppt_x"/>
                                          </p:val>
                                        </p:tav>
                                        <p:tav tm="100000">
                                          <p:val>
                                            <p:strVal val="#ppt_x"/>
                                          </p:val>
                                        </p:tav>
                                      </p:tavLst>
                                    </p:anim>
                                    <p:anim calcmode="lin" valueType="num">
                                      <p:cBhvr>
                                        <p:cTn id="53" dur="500" fill="hold"/>
                                        <p:tgtEl>
                                          <p:spTgt spid="1482790"/>
                                        </p:tgtEl>
                                        <p:attrNameLst>
                                          <p:attrName>ppt_y</p:attrName>
                                        </p:attrNameLst>
                                      </p:cBhvr>
                                      <p:tavLst>
                                        <p:tav tm="0">
                                          <p:val>
                                            <p:strVal val="#ppt_y-#ppt_h/2"/>
                                          </p:val>
                                        </p:tav>
                                        <p:tav tm="100000">
                                          <p:val>
                                            <p:strVal val="#ppt_y"/>
                                          </p:val>
                                        </p:tav>
                                      </p:tavLst>
                                    </p:anim>
                                    <p:anim calcmode="lin" valueType="num">
                                      <p:cBhvr>
                                        <p:cTn id="54" dur="500" fill="hold"/>
                                        <p:tgtEl>
                                          <p:spTgt spid="1482790"/>
                                        </p:tgtEl>
                                        <p:attrNameLst>
                                          <p:attrName>ppt_w</p:attrName>
                                        </p:attrNameLst>
                                      </p:cBhvr>
                                      <p:tavLst>
                                        <p:tav tm="0">
                                          <p:val>
                                            <p:strVal val="#ppt_w"/>
                                          </p:val>
                                        </p:tav>
                                        <p:tav tm="100000">
                                          <p:val>
                                            <p:strVal val="#ppt_w"/>
                                          </p:val>
                                        </p:tav>
                                      </p:tavLst>
                                    </p:anim>
                                    <p:anim calcmode="lin" valueType="num">
                                      <p:cBhvr>
                                        <p:cTn id="55" dur="500" fill="hold"/>
                                        <p:tgtEl>
                                          <p:spTgt spid="1482790"/>
                                        </p:tgtEl>
                                        <p:attrNameLst>
                                          <p:attrName>ppt_h</p:attrName>
                                        </p:attrNameLst>
                                      </p:cBhvr>
                                      <p:tavLst>
                                        <p:tav tm="0">
                                          <p:val>
                                            <p:fltVal val="0"/>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1" fill="hold" nodeType="clickEffect">
                                  <p:stCondLst>
                                    <p:cond delay="0"/>
                                  </p:stCondLst>
                                  <p:childTnLst>
                                    <p:set>
                                      <p:cBhvr>
                                        <p:cTn id="59" dur="1" fill="hold">
                                          <p:stCondLst>
                                            <p:cond delay="0"/>
                                          </p:stCondLst>
                                        </p:cTn>
                                        <p:tgtEl>
                                          <p:spTgt spid="1482796"/>
                                        </p:tgtEl>
                                        <p:attrNameLst>
                                          <p:attrName>style.visibility</p:attrName>
                                        </p:attrNameLst>
                                      </p:cBhvr>
                                      <p:to>
                                        <p:strVal val="visible"/>
                                      </p:to>
                                    </p:set>
                                    <p:anim calcmode="lin" valueType="num">
                                      <p:cBhvr>
                                        <p:cTn id="60" dur="500" fill="hold"/>
                                        <p:tgtEl>
                                          <p:spTgt spid="1482796"/>
                                        </p:tgtEl>
                                        <p:attrNameLst>
                                          <p:attrName>ppt_x</p:attrName>
                                        </p:attrNameLst>
                                      </p:cBhvr>
                                      <p:tavLst>
                                        <p:tav tm="0">
                                          <p:val>
                                            <p:strVal val="#ppt_x"/>
                                          </p:val>
                                        </p:tav>
                                        <p:tav tm="100000">
                                          <p:val>
                                            <p:strVal val="#ppt_x"/>
                                          </p:val>
                                        </p:tav>
                                      </p:tavLst>
                                    </p:anim>
                                    <p:anim calcmode="lin" valueType="num">
                                      <p:cBhvr>
                                        <p:cTn id="61" dur="500" fill="hold"/>
                                        <p:tgtEl>
                                          <p:spTgt spid="1482796"/>
                                        </p:tgtEl>
                                        <p:attrNameLst>
                                          <p:attrName>ppt_y</p:attrName>
                                        </p:attrNameLst>
                                      </p:cBhvr>
                                      <p:tavLst>
                                        <p:tav tm="0">
                                          <p:val>
                                            <p:strVal val="#ppt_y-#ppt_h/2"/>
                                          </p:val>
                                        </p:tav>
                                        <p:tav tm="100000">
                                          <p:val>
                                            <p:strVal val="#ppt_y"/>
                                          </p:val>
                                        </p:tav>
                                      </p:tavLst>
                                    </p:anim>
                                    <p:anim calcmode="lin" valueType="num">
                                      <p:cBhvr>
                                        <p:cTn id="62" dur="500" fill="hold"/>
                                        <p:tgtEl>
                                          <p:spTgt spid="1482796"/>
                                        </p:tgtEl>
                                        <p:attrNameLst>
                                          <p:attrName>ppt_w</p:attrName>
                                        </p:attrNameLst>
                                      </p:cBhvr>
                                      <p:tavLst>
                                        <p:tav tm="0">
                                          <p:val>
                                            <p:strVal val="#ppt_w"/>
                                          </p:val>
                                        </p:tav>
                                        <p:tav tm="100000">
                                          <p:val>
                                            <p:strVal val="#ppt_w"/>
                                          </p:val>
                                        </p:tav>
                                      </p:tavLst>
                                    </p:anim>
                                    <p:anim calcmode="lin" valueType="num">
                                      <p:cBhvr>
                                        <p:cTn id="63" dur="500" fill="hold"/>
                                        <p:tgtEl>
                                          <p:spTgt spid="1482796"/>
                                        </p:tgtEl>
                                        <p:attrNameLst>
                                          <p:attrName>ppt_h</p:attrName>
                                        </p:attrNameLst>
                                      </p:cBhvr>
                                      <p:tavLst>
                                        <p:tav tm="0">
                                          <p:val>
                                            <p:fltVal val="0"/>
                                          </p:val>
                                        </p:tav>
                                        <p:tav tm="100000">
                                          <p:val>
                                            <p:strVal val="#ppt_h"/>
                                          </p:val>
                                        </p:tav>
                                      </p:tavLst>
                                    </p:anim>
                                  </p:childTnLst>
                                </p:cTn>
                              </p:par>
                            </p:childTnLst>
                          </p:cTn>
                        </p:par>
                        <p:par>
                          <p:cTn id="64" fill="hold">
                            <p:stCondLst>
                              <p:cond delay="500"/>
                            </p:stCondLst>
                            <p:childTnLst>
                              <p:par>
                                <p:cTn id="65" presetID="17" presetClass="entr" presetSubtype="8" fill="hold" nodeType="afterEffect">
                                  <p:stCondLst>
                                    <p:cond delay="0"/>
                                  </p:stCondLst>
                                  <p:childTnLst>
                                    <p:set>
                                      <p:cBhvr>
                                        <p:cTn id="66" dur="1" fill="hold">
                                          <p:stCondLst>
                                            <p:cond delay="0"/>
                                          </p:stCondLst>
                                        </p:cTn>
                                        <p:tgtEl>
                                          <p:spTgt spid="1482766"/>
                                        </p:tgtEl>
                                        <p:attrNameLst>
                                          <p:attrName>style.visibility</p:attrName>
                                        </p:attrNameLst>
                                      </p:cBhvr>
                                      <p:to>
                                        <p:strVal val="visible"/>
                                      </p:to>
                                    </p:set>
                                    <p:anim calcmode="lin" valueType="num">
                                      <p:cBhvr>
                                        <p:cTn id="67" dur="500" fill="hold"/>
                                        <p:tgtEl>
                                          <p:spTgt spid="1482766"/>
                                        </p:tgtEl>
                                        <p:attrNameLst>
                                          <p:attrName>ppt_x</p:attrName>
                                        </p:attrNameLst>
                                      </p:cBhvr>
                                      <p:tavLst>
                                        <p:tav tm="0">
                                          <p:val>
                                            <p:strVal val="#ppt_x-#ppt_w/2"/>
                                          </p:val>
                                        </p:tav>
                                        <p:tav tm="100000">
                                          <p:val>
                                            <p:strVal val="#ppt_x"/>
                                          </p:val>
                                        </p:tav>
                                      </p:tavLst>
                                    </p:anim>
                                    <p:anim calcmode="lin" valueType="num">
                                      <p:cBhvr>
                                        <p:cTn id="68" dur="500" fill="hold"/>
                                        <p:tgtEl>
                                          <p:spTgt spid="1482766"/>
                                        </p:tgtEl>
                                        <p:attrNameLst>
                                          <p:attrName>ppt_y</p:attrName>
                                        </p:attrNameLst>
                                      </p:cBhvr>
                                      <p:tavLst>
                                        <p:tav tm="0">
                                          <p:val>
                                            <p:strVal val="#ppt_y"/>
                                          </p:val>
                                        </p:tav>
                                        <p:tav tm="100000">
                                          <p:val>
                                            <p:strVal val="#ppt_y"/>
                                          </p:val>
                                        </p:tav>
                                      </p:tavLst>
                                    </p:anim>
                                    <p:anim calcmode="lin" valueType="num">
                                      <p:cBhvr>
                                        <p:cTn id="69" dur="500" fill="hold"/>
                                        <p:tgtEl>
                                          <p:spTgt spid="1482766"/>
                                        </p:tgtEl>
                                        <p:attrNameLst>
                                          <p:attrName>ppt_w</p:attrName>
                                        </p:attrNameLst>
                                      </p:cBhvr>
                                      <p:tavLst>
                                        <p:tav tm="0">
                                          <p:val>
                                            <p:fltVal val="0"/>
                                          </p:val>
                                        </p:tav>
                                        <p:tav tm="100000">
                                          <p:val>
                                            <p:strVal val="#ppt_w"/>
                                          </p:val>
                                        </p:tav>
                                      </p:tavLst>
                                    </p:anim>
                                    <p:anim calcmode="lin" valueType="num">
                                      <p:cBhvr>
                                        <p:cTn id="70" dur="500" fill="hold"/>
                                        <p:tgtEl>
                                          <p:spTgt spid="1482766"/>
                                        </p:tgtEl>
                                        <p:attrNameLst>
                                          <p:attrName>ppt_h</p:attrName>
                                        </p:attrNameLst>
                                      </p:cBhvr>
                                      <p:tavLst>
                                        <p:tav tm="0">
                                          <p:val>
                                            <p:strVal val="#ppt_h"/>
                                          </p:val>
                                        </p:tav>
                                        <p:tav tm="100000">
                                          <p:val>
                                            <p:strVal val="#ppt_h"/>
                                          </p:val>
                                        </p:tav>
                                      </p:tavLst>
                                    </p:anim>
                                  </p:childTnLst>
                                </p:cTn>
                              </p:par>
                            </p:childTnLst>
                          </p:cTn>
                        </p:par>
                        <p:par>
                          <p:cTn id="71" fill="hold">
                            <p:stCondLst>
                              <p:cond delay="1000"/>
                            </p:stCondLst>
                            <p:childTnLst>
                              <p:par>
                                <p:cTn id="72" presetID="17" presetClass="entr" presetSubtype="4" fill="hold" nodeType="afterEffect">
                                  <p:stCondLst>
                                    <p:cond delay="0"/>
                                  </p:stCondLst>
                                  <p:childTnLst>
                                    <p:set>
                                      <p:cBhvr>
                                        <p:cTn id="73" dur="1" fill="hold">
                                          <p:stCondLst>
                                            <p:cond delay="0"/>
                                          </p:stCondLst>
                                        </p:cTn>
                                        <p:tgtEl>
                                          <p:spTgt spid="1482767"/>
                                        </p:tgtEl>
                                        <p:attrNameLst>
                                          <p:attrName>style.visibility</p:attrName>
                                        </p:attrNameLst>
                                      </p:cBhvr>
                                      <p:to>
                                        <p:strVal val="visible"/>
                                      </p:to>
                                    </p:set>
                                    <p:anim calcmode="lin" valueType="num">
                                      <p:cBhvr>
                                        <p:cTn id="74" dur="500" fill="hold"/>
                                        <p:tgtEl>
                                          <p:spTgt spid="1482767"/>
                                        </p:tgtEl>
                                        <p:attrNameLst>
                                          <p:attrName>ppt_x</p:attrName>
                                        </p:attrNameLst>
                                      </p:cBhvr>
                                      <p:tavLst>
                                        <p:tav tm="0">
                                          <p:val>
                                            <p:strVal val="#ppt_x"/>
                                          </p:val>
                                        </p:tav>
                                        <p:tav tm="100000">
                                          <p:val>
                                            <p:strVal val="#ppt_x"/>
                                          </p:val>
                                        </p:tav>
                                      </p:tavLst>
                                    </p:anim>
                                    <p:anim calcmode="lin" valueType="num">
                                      <p:cBhvr>
                                        <p:cTn id="75" dur="500" fill="hold"/>
                                        <p:tgtEl>
                                          <p:spTgt spid="1482767"/>
                                        </p:tgtEl>
                                        <p:attrNameLst>
                                          <p:attrName>ppt_y</p:attrName>
                                        </p:attrNameLst>
                                      </p:cBhvr>
                                      <p:tavLst>
                                        <p:tav tm="0">
                                          <p:val>
                                            <p:strVal val="#ppt_y+#ppt_h/2"/>
                                          </p:val>
                                        </p:tav>
                                        <p:tav tm="100000">
                                          <p:val>
                                            <p:strVal val="#ppt_y"/>
                                          </p:val>
                                        </p:tav>
                                      </p:tavLst>
                                    </p:anim>
                                    <p:anim calcmode="lin" valueType="num">
                                      <p:cBhvr>
                                        <p:cTn id="76" dur="500" fill="hold"/>
                                        <p:tgtEl>
                                          <p:spTgt spid="1482767"/>
                                        </p:tgtEl>
                                        <p:attrNameLst>
                                          <p:attrName>ppt_w</p:attrName>
                                        </p:attrNameLst>
                                      </p:cBhvr>
                                      <p:tavLst>
                                        <p:tav tm="0">
                                          <p:val>
                                            <p:strVal val="#ppt_w"/>
                                          </p:val>
                                        </p:tav>
                                        <p:tav tm="100000">
                                          <p:val>
                                            <p:strVal val="#ppt_w"/>
                                          </p:val>
                                        </p:tav>
                                      </p:tavLst>
                                    </p:anim>
                                    <p:anim calcmode="lin" valueType="num">
                                      <p:cBhvr>
                                        <p:cTn id="77" dur="500" fill="hold"/>
                                        <p:tgtEl>
                                          <p:spTgt spid="1482767"/>
                                        </p:tgtEl>
                                        <p:attrNameLst>
                                          <p:attrName>ppt_h</p:attrName>
                                        </p:attrNameLst>
                                      </p:cBhvr>
                                      <p:tavLst>
                                        <p:tav tm="0">
                                          <p:val>
                                            <p:fltVal val="0"/>
                                          </p:val>
                                        </p:tav>
                                        <p:tav tm="100000">
                                          <p:val>
                                            <p:strVal val="#ppt_h"/>
                                          </p:val>
                                        </p:tav>
                                      </p:tavLst>
                                    </p:anim>
                                  </p:childTnLst>
                                </p:cTn>
                              </p:par>
                            </p:childTnLst>
                          </p:cTn>
                        </p:par>
                        <p:par>
                          <p:cTn id="78" fill="hold">
                            <p:stCondLst>
                              <p:cond delay="1500"/>
                            </p:stCondLst>
                            <p:childTnLst>
                              <p:par>
                                <p:cTn id="79" presetID="17" presetClass="entr" presetSubtype="4" fill="hold" grpId="0" nodeType="afterEffect">
                                  <p:stCondLst>
                                    <p:cond delay="0"/>
                                  </p:stCondLst>
                                  <p:childTnLst>
                                    <p:set>
                                      <p:cBhvr>
                                        <p:cTn id="80" dur="1" fill="hold">
                                          <p:stCondLst>
                                            <p:cond delay="0"/>
                                          </p:stCondLst>
                                        </p:cTn>
                                        <p:tgtEl>
                                          <p:spTgt spid="1482787"/>
                                        </p:tgtEl>
                                        <p:attrNameLst>
                                          <p:attrName>style.visibility</p:attrName>
                                        </p:attrNameLst>
                                      </p:cBhvr>
                                      <p:to>
                                        <p:strVal val="visible"/>
                                      </p:to>
                                    </p:set>
                                    <p:anim calcmode="lin" valueType="num">
                                      <p:cBhvr>
                                        <p:cTn id="81" dur="500" fill="hold"/>
                                        <p:tgtEl>
                                          <p:spTgt spid="1482787"/>
                                        </p:tgtEl>
                                        <p:attrNameLst>
                                          <p:attrName>ppt_x</p:attrName>
                                        </p:attrNameLst>
                                      </p:cBhvr>
                                      <p:tavLst>
                                        <p:tav tm="0">
                                          <p:val>
                                            <p:strVal val="#ppt_x"/>
                                          </p:val>
                                        </p:tav>
                                        <p:tav tm="100000">
                                          <p:val>
                                            <p:strVal val="#ppt_x"/>
                                          </p:val>
                                        </p:tav>
                                      </p:tavLst>
                                    </p:anim>
                                    <p:anim calcmode="lin" valueType="num">
                                      <p:cBhvr>
                                        <p:cTn id="82" dur="500" fill="hold"/>
                                        <p:tgtEl>
                                          <p:spTgt spid="1482787"/>
                                        </p:tgtEl>
                                        <p:attrNameLst>
                                          <p:attrName>ppt_y</p:attrName>
                                        </p:attrNameLst>
                                      </p:cBhvr>
                                      <p:tavLst>
                                        <p:tav tm="0">
                                          <p:val>
                                            <p:strVal val="#ppt_y+#ppt_h/2"/>
                                          </p:val>
                                        </p:tav>
                                        <p:tav tm="100000">
                                          <p:val>
                                            <p:strVal val="#ppt_y"/>
                                          </p:val>
                                        </p:tav>
                                      </p:tavLst>
                                    </p:anim>
                                    <p:anim calcmode="lin" valueType="num">
                                      <p:cBhvr>
                                        <p:cTn id="83" dur="500" fill="hold"/>
                                        <p:tgtEl>
                                          <p:spTgt spid="1482787"/>
                                        </p:tgtEl>
                                        <p:attrNameLst>
                                          <p:attrName>ppt_w</p:attrName>
                                        </p:attrNameLst>
                                      </p:cBhvr>
                                      <p:tavLst>
                                        <p:tav tm="0">
                                          <p:val>
                                            <p:strVal val="#ppt_w"/>
                                          </p:val>
                                        </p:tav>
                                        <p:tav tm="100000">
                                          <p:val>
                                            <p:strVal val="#ppt_w"/>
                                          </p:val>
                                        </p:tav>
                                      </p:tavLst>
                                    </p:anim>
                                    <p:anim calcmode="lin" valueType="num">
                                      <p:cBhvr>
                                        <p:cTn id="84" dur="500" fill="hold"/>
                                        <p:tgtEl>
                                          <p:spTgt spid="1482787"/>
                                        </p:tgtEl>
                                        <p:attrNameLst>
                                          <p:attrName>ppt_h</p:attrName>
                                        </p:attrNameLst>
                                      </p:cBhvr>
                                      <p:tavLst>
                                        <p:tav tm="0">
                                          <p:val>
                                            <p:fltVal val="0"/>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17" presetClass="entr" presetSubtype="10" fill="hold" grpId="0" nodeType="clickEffect">
                                  <p:stCondLst>
                                    <p:cond delay="0"/>
                                  </p:stCondLst>
                                  <p:childTnLst>
                                    <p:set>
                                      <p:cBhvr>
                                        <p:cTn id="88" dur="1" fill="hold">
                                          <p:stCondLst>
                                            <p:cond delay="0"/>
                                          </p:stCondLst>
                                        </p:cTn>
                                        <p:tgtEl>
                                          <p:spTgt spid="1482791"/>
                                        </p:tgtEl>
                                        <p:attrNameLst>
                                          <p:attrName>style.visibility</p:attrName>
                                        </p:attrNameLst>
                                      </p:cBhvr>
                                      <p:to>
                                        <p:strVal val="visible"/>
                                      </p:to>
                                    </p:set>
                                    <p:anim calcmode="lin" valueType="num">
                                      <p:cBhvr>
                                        <p:cTn id="89" dur="500" fill="hold"/>
                                        <p:tgtEl>
                                          <p:spTgt spid="1482791"/>
                                        </p:tgtEl>
                                        <p:attrNameLst>
                                          <p:attrName>ppt_w</p:attrName>
                                        </p:attrNameLst>
                                      </p:cBhvr>
                                      <p:tavLst>
                                        <p:tav tm="0">
                                          <p:val>
                                            <p:fltVal val="0"/>
                                          </p:val>
                                        </p:tav>
                                        <p:tav tm="100000">
                                          <p:val>
                                            <p:strVal val="#ppt_w"/>
                                          </p:val>
                                        </p:tav>
                                      </p:tavLst>
                                    </p:anim>
                                    <p:anim calcmode="lin" valueType="num">
                                      <p:cBhvr>
                                        <p:cTn id="90" dur="500" fill="hold"/>
                                        <p:tgtEl>
                                          <p:spTgt spid="1482791"/>
                                        </p:tgtEl>
                                        <p:attrNameLst>
                                          <p:attrName>ppt_h</p:attrName>
                                        </p:attrNameLst>
                                      </p:cBhvr>
                                      <p:tavLst>
                                        <p:tav tm="0">
                                          <p:val>
                                            <p:strVal val="#ppt_h"/>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17" presetClass="entr" presetSubtype="10" fill="hold" nodeType="clickEffect">
                                  <p:stCondLst>
                                    <p:cond delay="0"/>
                                  </p:stCondLst>
                                  <p:childTnLst>
                                    <p:set>
                                      <p:cBhvr>
                                        <p:cTn id="94" dur="1" fill="hold">
                                          <p:stCondLst>
                                            <p:cond delay="0"/>
                                          </p:stCondLst>
                                        </p:cTn>
                                        <p:tgtEl>
                                          <p:spTgt spid="1482769"/>
                                        </p:tgtEl>
                                        <p:attrNameLst>
                                          <p:attrName>style.visibility</p:attrName>
                                        </p:attrNameLst>
                                      </p:cBhvr>
                                      <p:to>
                                        <p:strVal val="visible"/>
                                      </p:to>
                                    </p:set>
                                    <p:anim calcmode="lin" valueType="num">
                                      <p:cBhvr>
                                        <p:cTn id="95" dur="500" fill="hold"/>
                                        <p:tgtEl>
                                          <p:spTgt spid="1482769"/>
                                        </p:tgtEl>
                                        <p:attrNameLst>
                                          <p:attrName>ppt_w</p:attrName>
                                        </p:attrNameLst>
                                      </p:cBhvr>
                                      <p:tavLst>
                                        <p:tav tm="0">
                                          <p:val>
                                            <p:fltVal val="0"/>
                                          </p:val>
                                        </p:tav>
                                        <p:tav tm="100000">
                                          <p:val>
                                            <p:strVal val="#ppt_w"/>
                                          </p:val>
                                        </p:tav>
                                      </p:tavLst>
                                    </p:anim>
                                    <p:anim calcmode="lin" valueType="num">
                                      <p:cBhvr>
                                        <p:cTn id="96" dur="500" fill="hold"/>
                                        <p:tgtEl>
                                          <p:spTgt spid="1482769"/>
                                        </p:tgtEl>
                                        <p:attrNameLst>
                                          <p:attrName>ppt_h</p:attrName>
                                        </p:attrNameLst>
                                      </p:cBhvr>
                                      <p:tavLst>
                                        <p:tav tm="0">
                                          <p:val>
                                            <p:strVal val="#ppt_h"/>
                                          </p:val>
                                        </p:tav>
                                        <p:tav tm="100000">
                                          <p:val>
                                            <p:strVal val="#ppt_h"/>
                                          </p:val>
                                        </p:tav>
                                      </p:tavLst>
                                    </p:anim>
                                  </p:childTnLst>
                                </p:cTn>
                              </p:par>
                            </p:childTnLst>
                          </p:cTn>
                        </p:par>
                        <p:par>
                          <p:cTn id="97" fill="hold">
                            <p:stCondLst>
                              <p:cond delay="500"/>
                            </p:stCondLst>
                            <p:childTnLst>
                              <p:par>
                                <p:cTn id="98" presetID="17" presetClass="entr" presetSubtype="10" fill="hold" grpId="0" nodeType="afterEffect">
                                  <p:stCondLst>
                                    <p:cond delay="0"/>
                                  </p:stCondLst>
                                  <p:childTnLst>
                                    <p:set>
                                      <p:cBhvr>
                                        <p:cTn id="99" dur="1" fill="hold">
                                          <p:stCondLst>
                                            <p:cond delay="0"/>
                                          </p:stCondLst>
                                        </p:cTn>
                                        <p:tgtEl>
                                          <p:spTgt spid="1482792"/>
                                        </p:tgtEl>
                                        <p:attrNameLst>
                                          <p:attrName>style.visibility</p:attrName>
                                        </p:attrNameLst>
                                      </p:cBhvr>
                                      <p:to>
                                        <p:strVal val="visible"/>
                                      </p:to>
                                    </p:set>
                                    <p:anim calcmode="lin" valueType="num">
                                      <p:cBhvr>
                                        <p:cTn id="100" dur="500" fill="hold"/>
                                        <p:tgtEl>
                                          <p:spTgt spid="1482792"/>
                                        </p:tgtEl>
                                        <p:attrNameLst>
                                          <p:attrName>ppt_w</p:attrName>
                                        </p:attrNameLst>
                                      </p:cBhvr>
                                      <p:tavLst>
                                        <p:tav tm="0">
                                          <p:val>
                                            <p:fltVal val="0"/>
                                          </p:val>
                                        </p:tav>
                                        <p:tav tm="100000">
                                          <p:val>
                                            <p:strVal val="#ppt_w"/>
                                          </p:val>
                                        </p:tav>
                                      </p:tavLst>
                                    </p:anim>
                                    <p:anim calcmode="lin" valueType="num">
                                      <p:cBhvr>
                                        <p:cTn id="101" dur="500" fill="hold"/>
                                        <p:tgtEl>
                                          <p:spTgt spid="1482792"/>
                                        </p:tgtEl>
                                        <p:attrNameLst>
                                          <p:attrName>ppt_h</p:attrName>
                                        </p:attrNameLst>
                                      </p:cBhvr>
                                      <p:tavLst>
                                        <p:tav tm="0">
                                          <p:val>
                                            <p:strVal val="#ppt_h"/>
                                          </p:val>
                                        </p:tav>
                                        <p:tav tm="100000">
                                          <p:val>
                                            <p:strVal val="#ppt_h"/>
                                          </p:val>
                                        </p:tav>
                                      </p:tavLst>
                                    </p:anim>
                                  </p:childTnLst>
                                </p:cTn>
                              </p:par>
                            </p:childTnLst>
                          </p:cTn>
                        </p:par>
                        <p:par>
                          <p:cTn id="102" fill="hold">
                            <p:stCondLst>
                              <p:cond delay="1000"/>
                            </p:stCondLst>
                            <p:childTnLst>
                              <p:par>
                                <p:cTn id="103" presetID="9" presetClass="entr" presetSubtype="0" fill="hold" nodeType="afterEffect">
                                  <p:stCondLst>
                                    <p:cond delay="0"/>
                                  </p:stCondLst>
                                  <p:childTnLst>
                                    <p:set>
                                      <p:cBhvr>
                                        <p:cTn id="104" dur="1" fill="hold">
                                          <p:stCondLst>
                                            <p:cond delay="0"/>
                                          </p:stCondLst>
                                        </p:cTn>
                                        <p:tgtEl>
                                          <p:spTgt spid="1482775"/>
                                        </p:tgtEl>
                                        <p:attrNameLst>
                                          <p:attrName>style.visibility</p:attrName>
                                        </p:attrNameLst>
                                      </p:cBhvr>
                                      <p:to>
                                        <p:strVal val="visible"/>
                                      </p:to>
                                    </p:set>
                                    <p:animEffect transition="in" filter="dissolve">
                                      <p:cBhvr>
                                        <p:cTn id="105" dur="500"/>
                                        <p:tgtEl>
                                          <p:spTgt spid="1482775"/>
                                        </p:tgtEl>
                                      </p:cBhvr>
                                    </p:animEffect>
                                  </p:childTnLst>
                                </p:cTn>
                              </p:par>
                            </p:childTnLst>
                          </p:cTn>
                        </p:par>
                        <p:par>
                          <p:cTn id="106" fill="hold">
                            <p:stCondLst>
                              <p:cond delay="1500"/>
                            </p:stCondLst>
                            <p:childTnLst>
                              <p:par>
                                <p:cTn id="107" presetID="9" presetClass="entr" presetSubtype="0" fill="hold" nodeType="afterEffect">
                                  <p:stCondLst>
                                    <p:cond delay="0"/>
                                  </p:stCondLst>
                                  <p:childTnLst>
                                    <p:set>
                                      <p:cBhvr>
                                        <p:cTn id="108" dur="1" fill="hold">
                                          <p:stCondLst>
                                            <p:cond delay="0"/>
                                          </p:stCondLst>
                                        </p:cTn>
                                        <p:tgtEl>
                                          <p:spTgt spid="1482794"/>
                                        </p:tgtEl>
                                        <p:attrNameLst>
                                          <p:attrName>style.visibility</p:attrName>
                                        </p:attrNameLst>
                                      </p:cBhvr>
                                      <p:to>
                                        <p:strVal val="visible"/>
                                      </p:to>
                                    </p:set>
                                    <p:animEffect transition="in" filter="dissolve">
                                      <p:cBhvr>
                                        <p:cTn id="109" dur="500"/>
                                        <p:tgtEl>
                                          <p:spTgt spid="1482794"/>
                                        </p:tgtEl>
                                      </p:cBhvr>
                                    </p:animEffect>
                                  </p:childTnLst>
                                </p:cTn>
                              </p:par>
                            </p:childTnLst>
                          </p:cTn>
                        </p:par>
                        <p:par>
                          <p:cTn id="110" fill="hold">
                            <p:stCondLst>
                              <p:cond delay="2000"/>
                            </p:stCondLst>
                            <p:childTnLst>
                              <p:par>
                                <p:cTn id="111" presetID="9" presetClass="entr" presetSubtype="0" fill="hold" nodeType="afterEffect">
                                  <p:stCondLst>
                                    <p:cond delay="0"/>
                                  </p:stCondLst>
                                  <p:childTnLst>
                                    <p:set>
                                      <p:cBhvr>
                                        <p:cTn id="112" dur="1" fill="hold">
                                          <p:stCondLst>
                                            <p:cond delay="0"/>
                                          </p:stCondLst>
                                        </p:cTn>
                                        <p:tgtEl>
                                          <p:spTgt spid="1482795"/>
                                        </p:tgtEl>
                                        <p:attrNameLst>
                                          <p:attrName>style.visibility</p:attrName>
                                        </p:attrNameLst>
                                      </p:cBhvr>
                                      <p:to>
                                        <p:strVal val="visible"/>
                                      </p:to>
                                    </p:set>
                                    <p:animEffect transition="in" filter="dissolve">
                                      <p:cBhvr>
                                        <p:cTn id="113" dur="500"/>
                                        <p:tgtEl>
                                          <p:spTgt spid="1482795"/>
                                        </p:tgtEl>
                                      </p:cBhvr>
                                    </p:animEffect>
                                  </p:childTnLst>
                                </p:cTn>
                              </p:par>
                            </p:childTnLst>
                          </p:cTn>
                        </p:par>
                        <p:par>
                          <p:cTn id="114" fill="hold">
                            <p:stCondLst>
                              <p:cond delay="2500"/>
                            </p:stCondLst>
                            <p:childTnLst>
                              <p:par>
                                <p:cTn id="115" presetID="9" presetClass="entr" presetSubtype="0" fill="hold" grpId="0" nodeType="afterEffect">
                                  <p:stCondLst>
                                    <p:cond delay="0"/>
                                  </p:stCondLst>
                                  <p:childTnLst>
                                    <p:set>
                                      <p:cBhvr>
                                        <p:cTn id="116" dur="1" fill="hold">
                                          <p:stCondLst>
                                            <p:cond delay="0"/>
                                          </p:stCondLst>
                                        </p:cTn>
                                        <p:tgtEl>
                                          <p:spTgt spid="1482793"/>
                                        </p:tgtEl>
                                        <p:attrNameLst>
                                          <p:attrName>style.visibility</p:attrName>
                                        </p:attrNameLst>
                                      </p:cBhvr>
                                      <p:to>
                                        <p:strVal val="visible"/>
                                      </p:to>
                                    </p:set>
                                    <p:animEffect transition="in" filter="dissolve">
                                      <p:cBhvr>
                                        <p:cTn id="117" dur="500"/>
                                        <p:tgtEl>
                                          <p:spTgt spid="1482793"/>
                                        </p:tgtEl>
                                      </p:cBhvr>
                                    </p:animEffect>
                                  </p:childTnLst>
                                </p:cTn>
                              </p:par>
                            </p:childTnLst>
                          </p:cTn>
                        </p:par>
                        <p:par>
                          <p:cTn id="118" fill="hold">
                            <p:stCondLst>
                              <p:cond delay="3000"/>
                            </p:stCondLst>
                            <p:childTnLst>
                              <p:par>
                                <p:cTn id="119" presetID="17" presetClass="entr" presetSubtype="10" fill="hold" nodeType="afterEffect">
                                  <p:stCondLst>
                                    <p:cond delay="0"/>
                                  </p:stCondLst>
                                  <p:childTnLst>
                                    <p:set>
                                      <p:cBhvr>
                                        <p:cTn id="120" dur="1" fill="hold">
                                          <p:stCondLst>
                                            <p:cond delay="0"/>
                                          </p:stCondLst>
                                        </p:cTn>
                                        <p:tgtEl>
                                          <p:spTgt spid="1482776"/>
                                        </p:tgtEl>
                                        <p:attrNameLst>
                                          <p:attrName>style.visibility</p:attrName>
                                        </p:attrNameLst>
                                      </p:cBhvr>
                                      <p:to>
                                        <p:strVal val="visible"/>
                                      </p:to>
                                    </p:set>
                                    <p:anim calcmode="lin" valueType="num">
                                      <p:cBhvr>
                                        <p:cTn id="121" dur="500" fill="hold"/>
                                        <p:tgtEl>
                                          <p:spTgt spid="1482776"/>
                                        </p:tgtEl>
                                        <p:attrNameLst>
                                          <p:attrName>ppt_w</p:attrName>
                                        </p:attrNameLst>
                                      </p:cBhvr>
                                      <p:tavLst>
                                        <p:tav tm="0">
                                          <p:val>
                                            <p:fltVal val="0"/>
                                          </p:val>
                                        </p:tav>
                                        <p:tav tm="100000">
                                          <p:val>
                                            <p:strVal val="#ppt_w"/>
                                          </p:val>
                                        </p:tav>
                                      </p:tavLst>
                                    </p:anim>
                                    <p:anim calcmode="lin" valueType="num">
                                      <p:cBhvr>
                                        <p:cTn id="122" dur="500" fill="hold"/>
                                        <p:tgtEl>
                                          <p:spTgt spid="1482776"/>
                                        </p:tgtEl>
                                        <p:attrNameLst>
                                          <p:attrName>ppt_h</p:attrName>
                                        </p:attrNameLst>
                                      </p:cBhvr>
                                      <p:tavLst>
                                        <p:tav tm="0">
                                          <p:val>
                                            <p:strVal val="#ppt_h"/>
                                          </p:val>
                                        </p:tav>
                                        <p:tav tm="100000">
                                          <p:val>
                                            <p:strVal val="#ppt_h"/>
                                          </p:val>
                                        </p:tav>
                                      </p:tavLst>
                                    </p:anim>
                                  </p:childTnLst>
                                </p:cTn>
                              </p:par>
                            </p:childTnLst>
                          </p:cTn>
                        </p:par>
                        <p:par>
                          <p:cTn id="123" fill="hold">
                            <p:stCondLst>
                              <p:cond delay="3500"/>
                            </p:stCondLst>
                            <p:childTnLst>
                              <p:par>
                                <p:cTn id="124" presetID="17" presetClass="entr" presetSubtype="10" fill="hold" grpId="0" nodeType="afterEffect">
                                  <p:stCondLst>
                                    <p:cond delay="0"/>
                                  </p:stCondLst>
                                  <p:childTnLst>
                                    <p:set>
                                      <p:cBhvr>
                                        <p:cTn id="125" dur="1" fill="hold">
                                          <p:stCondLst>
                                            <p:cond delay="0"/>
                                          </p:stCondLst>
                                        </p:cTn>
                                        <p:tgtEl>
                                          <p:spTgt spid="1482764"/>
                                        </p:tgtEl>
                                        <p:attrNameLst>
                                          <p:attrName>style.visibility</p:attrName>
                                        </p:attrNameLst>
                                      </p:cBhvr>
                                      <p:to>
                                        <p:strVal val="visible"/>
                                      </p:to>
                                    </p:set>
                                    <p:anim calcmode="lin" valueType="num">
                                      <p:cBhvr>
                                        <p:cTn id="126" dur="500" fill="hold"/>
                                        <p:tgtEl>
                                          <p:spTgt spid="1482764"/>
                                        </p:tgtEl>
                                        <p:attrNameLst>
                                          <p:attrName>ppt_w</p:attrName>
                                        </p:attrNameLst>
                                      </p:cBhvr>
                                      <p:tavLst>
                                        <p:tav tm="0">
                                          <p:val>
                                            <p:fltVal val="0"/>
                                          </p:val>
                                        </p:tav>
                                        <p:tav tm="100000">
                                          <p:val>
                                            <p:strVal val="#ppt_w"/>
                                          </p:val>
                                        </p:tav>
                                      </p:tavLst>
                                    </p:anim>
                                    <p:anim calcmode="lin" valueType="num">
                                      <p:cBhvr>
                                        <p:cTn id="127" dur="500" fill="hold"/>
                                        <p:tgtEl>
                                          <p:spTgt spid="1482764"/>
                                        </p:tgtEl>
                                        <p:attrNameLst>
                                          <p:attrName>ppt_h</p:attrName>
                                        </p:attrNameLst>
                                      </p:cBhvr>
                                      <p:tavLst>
                                        <p:tav tm="0">
                                          <p:val>
                                            <p:strVal val="#ppt_h"/>
                                          </p:val>
                                        </p:tav>
                                        <p:tav tm="100000">
                                          <p:val>
                                            <p:strVal val="#ppt_h"/>
                                          </p:val>
                                        </p:tav>
                                      </p:tavLst>
                                    </p:anim>
                                  </p:childTnLst>
                                </p:cTn>
                              </p:par>
                            </p:childTnLst>
                          </p:cTn>
                        </p:par>
                        <p:par>
                          <p:cTn id="128" fill="hold">
                            <p:stCondLst>
                              <p:cond delay="4000"/>
                            </p:stCondLst>
                            <p:childTnLst>
                              <p:par>
                                <p:cTn id="129" presetID="17" presetClass="entr" presetSubtype="10" fill="hold" grpId="0" nodeType="afterEffect">
                                  <p:stCondLst>
                                    <p:cond delay="0"/>
                                  </p:stCondLst>
                                  <p:childTnLst>
                                    <p:set>
                                      <p:cBhvr>
                                        <p:cTn id="130" dur="1" fill="hold">
                                          <p:stCondLst>
                                            <p:cond delay="0"/>
                                          </p:stCondLst>
                                        </p:cTn>
                                        <p:tgtEl>
                                          <p:spTgt spid="1482811"/>
                                        </p:tgtEl>
                                        <p:attrNameLst>
                                          <p:attrName>style.visibility</p:attrName>
                                        </p:attrNameLst>
                                      </p:cBhvr>
                                      <p:to>
                                        <p:strVal val="visible"/>
                                      </p:to>
                                    </p:set>
                                    <p:anim calcmode="lin" valueType="num">
                                      <p:cBhvr>
                                        <p:cTn id="131" dur="500" fill="hold"/>
                                        <p:tgtEl>
                                          <p:spTgt spid="1482811"/>
                                        </p:tgtEl>
                                        <p:attrNameLst>
                                          <p:attrName>ppt_w</p:attrName>
                                        </p:attrNameLst>
                                      </p:cBhvr>
                                      <p:tavLst>
                                        <p:tav tm="0">
                                          <p:val>
                                            <p:fltVal val="0"/>
                                          </p:val>
                                        </p:tav>
                                        <p:tav tm="100000">
                                          <p:val>
                                            <p:strVal val="#ppt_w"/>
                                          </p:val>
                                        </p:tav>
                                      </p:tavLst>
                                    </p:anim>
                                    <p:anim calcmode="lin" valueType="num">
                                      <p:cBhvr>
                                        <p:cTn id="132" dur="500" fill="hold"/>
                                        <p:tgtEl>
                                          <p:spTgt spid="1482811"/>
                                        </p:tgtEl>
                                        <p:attrNameLst>
                                          <p:attrName>ppt_h</p:attrName>
                                        </p:attrNameLst>
                                      </p:cBhvr>
                                      <p:tavLst>
                                        <p:tav tm="0">
                                          <p:val>
                                            <p:strVal val="#ppt_h"/>
                                          </p:val>
                                        </p:tav>
                                        <p:tav tm="100000">
                                          <p:val>
                                            <p:strVal val="#ppt_h"/>
                                          </p:val>
                                        </p:tav>
                                      </p:tavLst>
                                    </p:anim>
                                  </p:childTnLst>
                                </p:cTn>
                              </p:par>
                            </p:childTnLst>
                          </p:cTn>
                        </p:par>
                      </p:childTnLst>
                    </p:cTn>
                  </p:par>
                  <p:par>
                    <p:cTn id="133" fill="hold">
                      <p:stCondLst>
                        <p:cond delay="indefinite"/>
                      </p:stCondLst>
                      <p:childTnLst>
                        <p:par>
                          <p:cTn id="134" fill="hold">
                            <p:stCondLst>
                              <p:cond delay="0"/>
                            </p:stCondLst>
                            <p:childTnLst>
                              <p:par>
                                <p:cTn id="135" presetID="9" presetClass="entr" presetSubtype="0" fill="hold" nodeType="clickEffect">
                                  <p:stCondLst>
                                    <p:cond delay="0"/>
                                  </p:stCondLst>
                                  <p:childTnLst>
                                    <p:set>
                                      <p:cBhvr>
                                        <p:cTn id="136" dur="1" fill="hold">
                                          <p:stCondLst>
                                            <p:cond delay="0"/>
                                          </p:stCondLst>
                                        </p:cTn>
                                        <p:tgtEl>
                                          <p:spTgt spid="1482797"/>
                                        </p:tgtEl>
                                        <p:attrNameLst>
                                          <p:attrName>style.visibility</p:attrName>
                                        </p:attrNameLst>
                                      </p:cBhvr>
                                      <p:to>
                                        <p:strVal val="visible"/>
                                      </p:to>
                                    </p:set>
                                    <p:animEffect transition="in" filter="dissolve">
                                      <p:cBhvr>
                                        <p:cTn id="137" dur="500"/>
                                        <p:tgtEl>
                                          <p:spTgt spid="1482797"/>
                                        </p:tgtEl>
                                      </p:cBhvr>
                                    </p:animEffect>
                                  </p:childTnLst>
                                </p:cTn>
                              </p:par>
                            </p:childTnLst>
                          </p:cTn>
                        </p:par>
                        <p:par>
                          <p:cTn id="138" fill="hold">
                            <p:stCondLst>
                              <p:cond delay="500"/>
                            </p:stCondLst>
                            <p:childTnLst>
                              <p:par>
                                <p:cTn id="139" presetID="9" presetClass="entr" presetSubtype="0" fill="hold" grpId="0" nodeType="afterEffect">
                                  <p:stCondLst>
                                    <p:cond delay="0"/>
                                  </p:stCondLst>
                                  <p:childTnLst>
                                    <p:set>
                                      <p:cBhvr>
                                        <p:cTn id="140" dur="1" fill="hold">
                                          <p:stCondLst>
                                            <p:cond delay="0"/>
                                          </p:stCondLst>
                                        </p:cTn>
                                        <p:tgtEl>
                                          <p:spTgt spid="1482778"/>
                                        </p:tgtEl>
                                        <p:attrNameLst>
                                          <p:attrName>style.visibility</p:attrName>
                                        </p:attrNameLst>
                                      </p:cBhvr>
                                      <p:to>
                                        <p:strVal val="visible"/>
                                      </p:to>
                                    </p:set>
                                    <p:animEffect transition="in" filter="dissolve">
                                      <p:cBhvr>
                                        <p:cTn id="141" dur="500"/>
                                        <p:tgtEl>
                                          <p:spTgt spid="1482778"/>
                                        </p:tgtEl>
                                      </p:cBhvr>
                                    </p:animEffect>
                                  </p:childTnLst>
                                </p:cTn>
                              </p:par>
                            </p:childTnLst>
                          </p:cTn>
                        </p:par>
                        <p:par>
                          <p:cTn id="142" fill="hold">
                            <p:stCondLst>
                              <p:cond delay="1000"/>
                            </p:stCondLst>
                            <p:childTnLst>
                              <p:par>
                                <p:cTn id="143" presetID="9" presetClass="entr" presetSubtype="0" fill="hold" nodeType="afterEffect">
                                  <p:stCondLst>
                                    <p:cond delay="0"/>
                                  </p:stCondLst>
                                  <p:childTnLst>
                                    <p:set>
                                      <p:cBhvr>
                                        <p:cTn id="144" dur="1" fill="hold">
                                          <p:stCondLst>
                                            <p:cond delay="0"/>
                                          </p:stCondLst>
                                        </p:cTn>
                                        <p:tgtEl>
                                          <p:spTgt spid="1482789"/>
                                        </p:tgtEl>
                                        <p:attrNameLst>
                                          <p:attrName>style.visibility</p:attrName>
                                        </p:attrNameLst>
                                      </p:cBhvr>
                                      <p:to>
                                        <p:strVal val="visible"/>
                                      </p:to>
                                    </p:set>
                                    <p:animEffect transition="in" filter="dissolve">
                                      <p:cBhvr>
                                        <p:cTn id="145" dur="500"/>
                                        <p:tgtEl>
                                          <p:spTgt spid="1482789"/>
                                        </p:tgtEl>
                                      </p:cBhvr>
                                    </p:animEffect>
                                  </p:childTnLst>
                                </p:cTn>
                              </p:par>
                            </p:childTnLst>
                          </p:cTn>
                        </p:par>
                        <p:par>
                          <p:cTn id="146" fill="hold">
                            <p:stCondLst>
                              <p:cond delay="1500"/>
                            </p:stCondLst>
                            <p:childTnLst>
                              <p:par>
                                <p:cTn id="147" presetID="9" presetClass="entr" presetSubtype="0" fill="hold" nodeType="afterEffect">
                                  <p:stCondLst>
                                    <p:cond delay="0"/>
                                  </p:stCondLst>
                                  <p:childTnLst>
                                    <p:set>
                                      <p:cBhvr>
                                        <p:cTn id="148" dur="1" fill="hold">
                                          <p:stCondLst>
                                            <p:cond delay="0"/>
                                          </p:stCondLst>
                                        </p:cTn>
                                        <p:tgtEl>
                                          <p:spTgt spid="1482803"/>
                                        </p:tgtEl>
                                        <p:attrNameLst>
                                          <p:attrName>style.visibility</p:attrName>
                                        </p:attrNameLst>
                                      </p:cBhvr>
                                      <p:to>
                                        <p:strVal val="visible"/>
                                      </p:to>
                                    </p:set>
                                    <p:animEffect transition="in" filter="dissolve">
                                      <p:cBhvr>
                                        <p:cTn id="149" dur="500"/>
                                        <p:tgtEl>
                                          <p:spTgt spid="1482803"/>
                                        </p:tgtEl>
                                      </p:cBhvr>
                                    </p:animEffect>
                                  </p:childTnLst>
                                </p:cTn>
                              </p:par>
                            </p:childTnLst>
                          </p:cTn>
                        </p:par>
                        <p:par>
                          <p:cTn id="150" fill="hold">
                            <p:stCondLst>
                              <p:cond delay="2000"/>
                            </p:stCondLst>
                            <p:childTnLst>
                              <p:par>
                                <p:cTn id="151" presetID="9" presetClass="entr" presetSubtype="0" fill="hold" grpId="0" nodeType="afterEffect">
                                  <p:stCondLst>
                                    <p:cond delay="0"/>
                                  </p:stCondLst>
                                  <p:childTnLst>
                                    <p:set>
                                      <p:cBhvr>
                                        <p:cTn id="152" dur="1" fill="hold">
                                          <p:stCondLst>
                                            <p:cond delay="0"/>
                                          </p:stCondLst>
                                        </p:cTn>
                                        <p:tgtEl>
                                          <p:spTgt spid="1482774"/>
                                        </p:tgtEl>
                                        <p:attrNameLst>
                                          <p:attrName>style.visibility</p:attrName>
                                        </p:attrNameLst>
                                      </p:cBhvr>
                                      <p:to>
                                        <p:strVal val="visible"/>
                                      </p:to>
                                    </p:set>
                                    <p:animEffect transition="in" filter="dissolve">
                                      <p:cBhvr>
                                        <p:cTn id="153" dur="500"/>
                                        <p:tgtEl>
                                          <p:spTgt spid="1482774"/>
                                        </p:tgtEl>
                                      </p:cBhvr>
                                    </p:animEffect>
                                  </p:childTnLst>
                                </p:cTn>
                              </p:par>
                            </p:childTnLst>
                          </p:cTn>
                        </p:par>
                        <p:par>
                          <p:cTn id="154" fill="hold">
                            <p:stCondLst>
                              <p:cond delay="2500"/>
                            </p:stCondLst>
                            <p:childTnLst>
                              <p:par>
                                <p:cTn id="155" presetID="9" presetClass="entr" presetSubtype="0" fill="hold" nodeType="afterEffect">
                                  <p:stCondLst>
                                    <p:cond delay="0"/>
                                  </p:stCondLst>
                                  <p:childTnLst>
                                    <p:set>
                                      <p:cBhvr>
                                        <p:cTn id="156" dur="1" fill="hold">
                                          <p:stCondLst>
                                            <p:cond delay="0"/>
                                          </p:stCondLst>
                                        </p:cTn>
                                        <p:tgtEl>
                                          <p:spTgt spid="1482788"/>
                                        </p:tgtEl>
                                        <p:attrNameLst>
                                          <p:attrName>style.visibility</p:attrName>
                                        </p:attrNameLst>
                                      </p:cBhvr>
                                      <p:to>
                                        <p:strVal val="visible"/>
                                      </p:to>
                                    </p:set>
                                    <p:animEffect transition="in" filter="dissolve">
                                      <p:cBhvr>
                                        <p:cTn id="157" dur="500"/>
                                        <p:tgtEl>
                                          <p:spTgt spid="1482788"/>
                                        </p:tgtEl>
                                      </p:cBhvr>
                                    </p:animEffect>
                                  </p:childTnLst>
                                </p:cTn>
                              </p:par>
                            </p:childTnLst>
                          </p:cTn>
                        </p:par>
                        <p:par>
                          <p:cTn id="158" fill="hold">
                            <p:stCondLst>
                              <p:cond delay="3000"/>
                            </p:stCondLst>
                            <p:childTnLst>
                              <p:par>
                                <p:cTn id="159" presetID="8" presetClass="entr" presetSubtype="16" fill="hold" grpId="0" nodeType="afterEffect">
                                  <p:stCondLst>
                                    <p:cond delay="0"/>
                                  </p:stCondLst>
                                  <p:childTnLst>
                                    <p:set>
                                      <p:cBhvr>
                                        <p:cTn id="160" dur="1" fill="hold">
                                          <p:stCondLst>
                                            <p:cond delay="0"/>
                                          </p:stCondLst>
                                        </p:cTn>
                                        <p:tgtEl>
                                          <p:spTgt spid="1482804"/>
                                        </p:tgtEl>
                                        <p:attrNameLst>
                                          <p:attrName>style.visibility</p:attrName>
                                        </p:attrNameLst>
                                      </p:cBhvr>
                                      <p:to>
                                        <p:strVal val="visible"/>
                                      </p:to>
                                    </p:set>
                                    <p:animEffect transition="in" filter="diamond(in)">
                                      <p:cBhvr>
                                        <p:cTn id="161" dur="500"/>
                                        <p:tgtEl>
                                          <p:spTgt spid="1482804"/>
                                        </p:tgtEl>
                                      </p:cBhvr>
                                    </p:animEffect>
                                  </p:childTnLst>
                                </p:cTn>
                              </p:par>
                            </p:childTnLst>
                          </p:cTn>
                        </p:par>
                      </p:childTnLst>
                    </p:cTn>
                  </p:par>
                  <p:par>
                    <p:cTn id="162" fill="hold">
                      <p:stCondLst>
                        <p:cond delay="indefinite"/>
                      </p:stCondLst>
                      <p:childTnLst>
                        <p:par>
                          <p:cTn id="163" fill="hold">
                            <p:stCondLst>
                              <p:cond delay="0"/>
                            </p:stCondLst>
                            <p:childTnLst>
                              <p:par>
                                <p:cTn id="164" presetID="9" presetClass="entr" presetSubtype="0" fill="hold" nodeType="clickEffect">
                                  <p:stCondLst>
                                    <p:cond delay="0"/>
                                  </p:stCondLst>
                                  <p:childTnLst>
                                    <p:set>
                                      <p:cBhvr>
                                        <p:cTn id="165" dur="1" fill="hold">
                                          <p:stCondLst>
                                            <p:cond delay="0"/>
                                          </p:stCondLst>
                                        </p:cTn>
                                        <p:tgtEl>
                                          <p:spTgt spid="1482798"/>
                                        </p:tgtEl>
                                        <p:attrNameLst>
                                          <p:attrName>style.visibility</p:attrName>
                                        </p:attrNameLst>
                                      </p:cBhvr>
                                      <p:to>
                                        <p:strVal val="visible"/>
                                      </p:to>
                                    </p:set>
                                    <p:animEffect transition="in" filter="dissolve">
                                      <p:cBhvr>
                                        <p:cTn id="166" dur="500"/>
                                        <p:tgtEl>
                                          <p:spTgt spid="1482798"/>
                                        </p:tgtEl>
                                      </p:cBhvr>
                                    </p:animEffect>
                                  </p:childTnLst>
                                </p:cTn>
                              </p:par>
                            </p:childTnLst>
                          </p:cTn>
                        </p:par>
                        <p:par>
                          <p:cTn id="167" fill="hold">
                            <p:stCondLst>
                              <p:cond delay="500"/>
                            </p:stCondLst>
                            <p:childTnLst>
                              <p:par>
                                <p:cTn id="168" presetID="9" presetClass="entr" presetSubtype="0" fill="hold" grpId="0" nodeType="afterEffect">
                                  <p:stCondLst>
                                    <p:cond delay="0"/>
                                  </p:stCondLst>
                                  <p:childTnLst>
                                    <p:set>
                                      <p:cBhvr>
                                        <p:cTn id="169" dur="1" fill="hold">
                                          <p:stCondLst>
                                            <p:cond delay="0"/>
                                          </p:stCondLst>
                                        </p:cTn>
                                        <p:tgtEl>
                                          <p:spTgt spid="1482799"/>
                                        </p:tgtEl>
                                        <p:attrNameLst>
                                          <p:attrName>style.visibility</p:attrName>
                                        </p:attrNameLst>
                                      </p:cBhvr>
                                      <p:to>
                                        <p:strVal val="visible"/>
                                      </p:to>
                                    </p:set>
                                    <p:animEffect transition="in" filter="dissolve">
                                      <p:cBhvr>
                                        <p:cTn id="170" dur="500"/>
                                        <p:tgtEl>
                                          <p:spTgt spid="1482799"/>
                                        </p:tgtEl>
                                      </p:cBhvr>
                                    </p:animEffect>
                                  </p:childTnLst>
                                </p:cTn>
                              </p:par>
                            </p:childTnLst>
                          </p:cTn>
                        </p:par>
                        <p:par>
                          <p:cTn id="171" fill="hold">
                            <p:stCondLst>
                              <p:cond delay="1000"/>
                            </p:stCondLst>
                            <p:childTnLst>
                              <p:par>
                                <p:cTn id="172" presetID="9" presetClass="entr" presetSubtype="0" fill="hold" nodeType="afterEffect">
                                  <p:stCondLst>
                                    <p:cond delay="0"/>
                                  </p:stCondLst>
                                  <p:childTnLst>
                                    <p:set>
                                      <p:cBhvr>
                                        <p:cTn id="173" dur="1" fill="hold">
                                          <p:stCondLst>
                                            <p:cond delay="0"/>
                                          </p:stCondLst>
                                        </p:cTn>
                                        <p:tgtEl>
                                          <p:spTgt spid="1482802"/>
                                        </p:tgtEl>
                                        <p:attrNameLst>
                                          <p:attrName>style.visibility</p:attrName>
                                        </p:attrNameLst>
                                      </p:cBhvr>
                                      <p:to>
                                        <p:strVal val="visible"/>
                                      </p:to>
                                    </p:set>
                                    <p:animEffect transition="in" filter="dissolve">
                                      <p:cBhvr>
                                        <p:cTn id="174" dur="500"/>
                                        <p:tgtEl>
                                          <p:spTgt spid="1482802"/>
                                        </p:tgtEl>
                                      </p:cBhvr>
                                    </p:animEffect>
                                  </p:childTnLst>
                                </p:cTn>
                              </p:par>
                            </p:childTnLst>
                          </p:cTn>
                        </p:par>
                        <p:par>
                          <p:cTn id="175" fill="hold">
                            <p:stCondLst>
                              <p:cond delay="1500"/>
                            </p:stCondLst>
                            <p:childTnLst>
                              <p:par>
                                <p:cTn id="176" presetID="9" presetClass="entr" presetSubtype="0" fill="hold" grpId="0" nodeType="afterEffect">
                                  <p:stCondLst>
                                    <p:cond delay="0"/>
                                  </p:stCondLst>
                                  <p:childTnLst>
                                    <p:set>
                                      <p:cBhvr>
                                        <p:cTn id="177" dur="1" fill="hold">
                                          <p:stCondLst>
                                            <p:cond delay="0"/>
                                          </p:stCondLst>
                                        </p:cTn>
                                        <p:tgtEl>
                                          <p:spTgt spid="1482800"/>
                                        </p:tgtEl>
                                        <p:attrNameLst>
                                          <p:attrName>style.visibility</p:attrName>
                                        </p:attrNameLst>
                                      </p:cBhvr>
                                      <p:to>
                                        <p:strVal val="visible"/>
                                      </p:to>
                                    </p:set>
                                    <p:animEffect transition="in" filter="dissolve">
                                      <p:cBhvr>
                                        <p:cTn id="178" dur="500"/>
                                        <p:tgtEl>
                                          <p:spTgt spid="1482800"/>
                                        </p:tgtEl>
                                      </p:cBhvr>
                                    </p:animEffect>
                                  </p:childTnLst>
                                </p:cTn>
                              </p:par>
                            </p:childTnLst>
                          </p:cTn>
                        </p:par>
                        <p:par>
                          <p:cTn id="179" fill="hold">
                            <p:stCondLst>
                              <p:cond delay="2000"/>
                            </p:stCondLst>
                            <p:childTnLst>
                              <p:par>
                                <p:cTn id="180" presetID="9" presetClass="entr" presetSubtype="0" fill="hold" nodeType="afterEffect">
                                  <p:stCondLst>
                                    <p:cond delay="0"/>
                                  </p:stCondLst>
                                  <p:childTnLst>
                                    <p:set>
                                      <p:cBhvr>
                                        <p:cTn id="181" dur="1" fill="hold">
                                          <p:stCondLst>
                                            <p:cond delay="0"/>
                                          </p:stCondLst>
                                        </p:cTn>
                                        <p:tgtEl>
                                          <p:spTgt spid="1482805"/>
                                        </p:tgtEl>
                                        <p:attrNameLst>
                                          <p:attrName>style.visibility</p:attrName>
                                        </p:attrNameLst>
                                      </p:cBhvr>
                                      <p:to>
                                        <p:strVal val="visible"/>
                                      </p:to>
                                    </p:set>
                                    <p:animEffect transition="in" filter="dissolve">
                                      <p:cBhvr>
                                        <p:cTn id="182" dur="500"/>
                                        <p:tgtEl>
                                          <p:spTgt spid="1482805"/>
                                        </p:tgtEl>
                                      </p:cBhvr>
                                    </p:animEffect>
                                  </p:childTnLst>
                                </p:cTn>
                              </p:par>
                            </p:childTnLst>
                          </p:cTn>
                        </p:par>
                        <p:par>
                          <p:cTn id="183" fill="hold">
                            <p:stCondLst>
                              <p:cond delay="2500"/>
                            </p:stCondLst>
                            <p:childTnLst>
                              <p:par>
                                <p:cTn id="184" presetID="9" presetClass="entr" presetSubtype="0" fill="hold" grpId="0" nodeType="afterEffect">
                                  <p:stCondLst>
                                    <p:cond delay="0"/>
                                  </p:stCondLst>
                                  <p:childTnLst>
                                    <p:set>
                                      <p:cBhvr>
                                        <p:cTn id="185" dur="1" fill="hold">
                                          <p:stCondLst>
                                            <p:cond delay="0"/>
                                          </p:stCondLst>
                                        </p:cTn>
                                        <p:tgtEl>
                                          <p:spTgt spid="1482801"/>
                                        </p:tgtEl>
                                        <p:attrNameLst>
                                          <p:attrName>style.visibility</p:attrName>
                                        </p:attrNameLst>
                                      </p:cBhvr>
                                      <p:to>
                                        <p:strVal val="visible"/>
                                      </p:to>
                                    </p:set>
                                    <p:animEffect transition="in" filter="dissolve">
                                      <p:cBhvr>
                                        <p:cTn id="186" dur="500"/>
                                        <p:tgtEl>
                                          <p:spTgt spid="1482801"/>
                                        </p:tgtEl>
                                      </p:cBhvr>
                                    </p:animEffect>
                                  </p:childTnLst>
                                </p:cTn>
                              </p:par>
                            </p:childTnLst>
                          </p:cTn>
                        </p:par>
                        <p:par>
                          <p:cTn id="187" fill="hold">
                            <p:stCondLst>
                              <p:cond delay="3000"/>
                            </p:stCondLst>
                            <p:childTnLst>
                              <p:par>
                                <p:cTn id="188" presetID="9" presetClass="entr" presetSubtype="0" fill="hold" nodeType="afterEffect">
                                  <p:stCondLst>
                                    <p:cond delay="0"/>
                                  </p:stCondLst>
                                  <p:childTnLst>
                                    <p:set>
                                      <p:cBhvr>
                                        <p:cTn id="189" dur="1" fill="hold">
                                          <p:stCondLst>
                                            <p:cond delay="0"/>
                                          </p:stCondLst>
                                        </p:cTn>
                                        <p:tgtEl>
                                          <p:spTgt spid="1482807"/>
                                        </p:tgtEl>
                                        <p:attrNameLst>
                                          <p:attrName>style.visibility</p:attrName>
                                        </p:attrNameLst>
                                      </p:cBhvr>
                                      <p:to>
                                        <p:strVal val="visible"/>
                                      </p:to>
                                    </p:set>
                                    <p:animEffect transition="in" filter="dissolve">
                                      <p:cBhvr>
                                        <p:cTn id="190" dur="500"/>
                                        <p:tgtEl>
                                          <p:spTgt spid="1482807"/>
                                        </p:tgtEl>
                                      </p:cBhvr>
                                    </p:animEffect>
                                  </p:childTnLst>
                                </p:cTn>
                              </p:par>
                            </p:childTnLst>
                          </p:cTn>
                        </p:par>
                        <p:par>
                          <p:cTn id="191" fill="hold">
                            <p:stCondLst>
                              <p:cond delay="3500"/>
                            </p:stCondLst>
                            <p:childTnLst>
                              <p:par>
                                <p:cTn id="192" presetID="9" presetClass="entr" presetSubtype="0" fill="hold" nodeType="afterEffect">
                                  <p:stCondLst>
                                    <p:cond delay="0"/>
                                  </p:stCondLst>
                                  <p:childTnLst>
                                    <p:set>
                                      <p:cBhvr>
                                        <p:cTn id="193" dur="1" fill="hold">
                                          <p:stCondLst>
                                            <p:cond delay="0"/>
                                          </p:stCondLst>
                                        </p:cTn>
                                        <p:tgtEl>
                                          <p:spTgt spid="1482808"/>
                                        </p:tgtEl>
                                        <p:attrNameLst>
                                          <p:attrName>style.visibility</p:attrName>
                                        </p:attrNameLst>
                                      </p:cBhvr>
                                      <p:to>
                                        <p:strVal val="visible"/>
                                      </p:to>
                                    </p:set>
                                    <p:animEffect transition="in" filter="dissolve">
                                      <p:cBhvr>
                                        <p:cTn id="194" dur="500"/>
                                        <p:tgtEl>
                                          <p:spTgt spid="1482808"/>
                                        </p:tgtEl>
                                      </p:cBhvr>
                                    </p:animEffect>
                                  </p:childTnLst>
                                </p:cTn>
                              </p:par>
                            </p:childTnLst>
                          </p:cTn>
                        </p:par>
                        <p:par>
                          <p:cTn id="195" fill="hold">
                            <p:stCondLst>
                              <p:cond delay="4000"/>
                            </p:stCondLst>
                            <p:childTnLst>
                              <p:par>
                                <p:cTn id="196" presetID="9" presetClass="entr" presetSubtype="0" fill="hold" nodeType="afterEffect">
                                  <p:stCondLst>
                                    <p:cond delay="0"/>
                                  </p:stCondLst>
                                  <p:childTnLst>
                                    <p:set>
                                      <p:cBhvr>
                                        <p:cTn id="197" dur="1" fill="hold">
                                          <p:stCondLst>
                                            <p:cond delay="0"/>
                                          </p:stCondLst>
                                        </p:cTn>
                                        <p:tgtEl>
                                          <p:spTgt spid="1482810"/>
                                        </p:tgtEl>
                                        <p:attrNameLst>
                                          <p:attrName>style.visibility</p:attrName>
                                        </p:attrNameLst>
                                      </p:cBhvr>
                                      <p:to>
                                        <p:strVal val="visible"/>
                                      </p:to>
                                    </p:set>
                                    <p:animEffect transition="in" filter="dissolve">
                                      <p:cBhvr>
                                        <p:cTn id="198" dur="500"/>
                                        <p:tgtEl>
                                          <p:spTgt spid="1482810"/>
                                        </p:tgtEl>
                                      </p:cBhvr>
                                    </p:animEffect>
                                  </p:childTnLst>
                                </p:cTn>
                              </p:par>
                            </p:childTnLst>
                          </p:cTn>
                        </p:par>
                        <p:par>
                          <p:cTn id="199" fill="hold">
                            <p:stCondLst>
                              <p:cond delay="4500"/>
                            </p:stCondLst>
                            <p:childTnLst>
                              <p:par>
                                <p:cTn id="200" presetID="9" presetClass="entr" presetSubtype="0" fill="hold" grpId="0" nodeType="afterEffect">
                                  <p:stCondLst>
                                    <p:cond delay="0"/>
                                  </p:stCondLst>
                                  <p:childTnLst>
                                    <p:set>
                                      <p:cBhvr>
                                        <p:cTn id="201" dur="1" fill="hold">
                                          <p:stCondLst>
                                            <p:cond delay="0"/>
                                          </p:stCondLst>
                                        </p:cTn>
                                        <p:tgtEl>
                                          <p:spTgt spid="1482814"/>
                                        </p:tgtEl>
                                        <p:attrNameLst>
                                          <p:attrName>style.visibility</p:attrName>
                                        </p:attrNameLst>
                                      </p:cBhvr>
                                      <p:to>
                                        <p:strVal val="visible"/>
                                      </p:to>
                                    </p:set>
                                    <p:animEffect transition="in" filter="dissolve">
                                      <p:cBhvr>
                                        <p:cTn id="202" dur="500"/>
                                        <p:tgtEl>
                                          <p:spTgt spid="1482814"/>
                                        </p:tgtEl>
                                      </p:cBhvr>
                                    </p:animEffect>
                                  </p:childTnLst>
                                </p:cTn>
                              </p:par>
                            </p:childTnLst>
                          </p:cTn>
                        </p:par>
                        <p:par>
                          <p:cTn id="203" fill="hold">
                            <p:stCondLst>
                              <p:cond delay="5000"/>
                            </p:stCondLst>
                            <p:childTnLst>
                              <p:par>
                                <p:cTn id="204" presetID="9" presetClass="entr" presetSubtype="0" fill="hold" nodeType="afterEffect">
                                  <p:stCondLst>
                                    <p:cond delay="0"/>
                                  </p:stCondLst>
                                  <p:childTnLst>
                                    <p:set>
                                      <p:cBhvr>
                                        <p:cTn id="205" dur="1" fill="hold">
                                          <p:stCondLst>
                                            <p:cond delay="0"/>
                                          </p:stCondLst>
                                        </p:cTn>
                                        <p:tgtEl>
                                          <p:spTgt spid="1482809"/>
                                        </p:tgtEl>
                                        <p:attrNameLst>
                                          <p:attrName>style.visibility</p:attrName>
                                        </p:attrNameLst>
                                      </p:cBhvr>
                                      <p:to>
                                        <p:strVal val="visible"/>
                                      </p:to>
                                    </p:set>
                                    <p:animEffect transition="in" filter="dissolve">
                                      <p:cBhvr>
                                        <p:cTn id="206" dur="500"/>
                                        <p:tgtEl>
                                          <p:spTgt spid="1482809"/>
                                        </p:tgtEl>
                                      </p:cBhvr>
                                    </p:animEffect>
                                  </p:childTnLst>
                                </p:cTn>
                              </p:par>
                            </p:childTnLst>
                          </p:cTn>
                        </p:par>
                        <p:par>
                          <p:cTn id="207" fill="hold">
                            <p:stCondLst>
                              <p:cond delay="5500"/>
                            </p:stCondLst>
                            <p:childTnLst>
                              <p:par>
                                <p:cTn id="208" presetID="4" presetClass="entr" presetSubtype="16" fill="hold" grpId="1" nodeType="afterEffect">
                                  <p:stCondLst>
                                    <p:cond delay="0"/>
                                  </p:stCondLst>
                                  <p:childTnLst>
                                    <p:set>
                                      <p:cBhvr>
                                        <p:cTn id="209" dur="1" fill="hold">
                                          <p:stCondLst>
                                            <p:cond delay="0"/>
                                          </p:stCondLst>
                                        </p:cTn>
                                        <p:tgtEl>
                                          <p:spTgt spid="1482814"/>
                                        </p:tgtEl>
                                        <p:attrNameLst>
                                          <p:attrName>style.visibility</p:attrName>
                                        </p:attrNameLst>
                                      </p:cBhvr>
                                      <p:to>
                                        <p:strVal val="visible"/>
                                      </p:to>
                                    </p:set>
                                    <p:animEffect transition="in" filter="box(in)">
                                      <p:cBhvr>
                                        <p:cTn id="210" dur="500"/>
                                        <p:tgtEl>
                                          <p:spTgt spid="1482814"/>
                                        </p:tgtEl>
                                      </p:cBhvr>
                                    </p:animEffect>
                                  </p:childTnLst>
                                </p:cTn>
                              </p:par>
                            </p:childTnLst>
                          </p:cTn>
                        </p:par>
                        <p:par>
                          <p:cTn id="211" fill="hold">
                            <p:stCondLst>
                              <p:cond delay="6000"/>
                            </p:stCondLst>
                            <p:childTnLst>
                              <p:par>
                                <p:cTn id="212" presetID="9" presetClass="entr" presetSubtype="0" fill="hold" grpId="0" nodeType="afterEffect">
                                  <p:stCondLst>
                                    <p:cond delay="0"/>
                                  </p:stCondLst>
                                  <p:childTnLst>
                                    <p:set>
                                      <p:cBhvr>
                                        <p:cTn id="213" dur="1" fill="hold">
                                          <p:stCondLst>
                                            <p:cond delay="0"/>
                                          </p:stCondLst>
                                        </p:cTn>
                                        <p:tgtEl>
                                          <p:spTgt spid="1482806"/>
                                        </p:tgtEl>
                                        <p:attrNameLst>
                                          <p:attrName>style.visibility</p:attrName>
                                        </p:attrNameLst>
                                      </p:cBhvr>
                                      <p:to>
                                        <p:strVal val="visible"/>
                                      </p:to>
                                    </p:set>
                                    <p:animEffect transition="in" filter="dissolve">
                                      <p:cBhvr>
                                        <p:cTn id="214" dur="500"/>
                                        <p:tgtEl>
                                          <p:spTgt spid="1482806"/>
                                        </p:tgtEl>
                                      </p:cBhvr>
                                    </p:animEffect>
                                  </p:childTnLst>
                                </p:cTn>
                              </p:par>
                            </p:childTnLst>
                          </p:cTn>
                        </p:par>
                        <p:par>
                          <p:cTn id="215" fill="hold">
                            <p:stCondLst>
                              <p:cond delay="6500"/>
                            </p:stCondLst>
                            <p:childTnLst>
                              <p:par>
                                <p:cTn id="216" presetID="9" presetClass="entr" presetSubtype="0" fill="hold" nodeType="afterEffect">
                                  <p:stCondLst>
                                    <p:cond delay="0"/>
                                  </p:stCondLst>
                                  <p:childTnLst>
                                    <p:set>
                                      <p:cBhvr>
                                        <p:cTn id="217" dur="1" fill="hold">
                                          <p:stCondLst>
                                            <p:cond delay="0"/>
                                          </p:stCondLst>
                                        </p:cTn>
                                        <p:tgtEl>
                                          <p:spTgt spid="1482813"/>
                                        </p:tgtEl>
                                        <p:attrNameLst>
                                          <p:attrName>style.visibility</p:attrName>
                                        </p:attrNameLst>
                                      </p:cBhvr>
                                      <p:to>
                                        <p:strVal val="visible"/>
                                      </p:to>
                                    </p:set>
                                    <p:animEffect transition="in" filter="dissolve">
                                      <p:cBhvr>
                                        <p:cTn id="218" dur="500"/>
                                        <p:tgtEl>
                                          <p:spTgt spid="1482813"/>
                                        </p:tgtEl>
                                      </p:cBhvr>
                                    </p:animEffect>
                                  </p:childTnLst>
                                </p:cTn>
                              </p:par>
                            </p:childTnLst>
                          </p:cTn>
                        </p:par>
                        <p:par>
                          <p:cTn id="219" fill="hold">
                            <p:stCondLst>
                              <p:cond delay="7000"/>
                            </p:stCondLst>
                            <p:childTnLst>
                              <p:par>
                                <p:cTn id="220" presetID="9" presetClass="entr" presetSubtype="0" fill="hold" nodeType="afterEffect">
                                  <p:stCondLst>
                                    <p:cond delay="0"/>
                                  </p:stCondLst>
                                  <p:childTnLst>
                                    <p:set>
                                      <p:cBhvr>
                                        <p:cTn id="221" dur="1" fill="hold">
                                          <p:stCondLst>
                                            <p:cond delay="0"/>
                                          </p:stCondLst>
                                        </p:cTn>
                                        <p:tgtEl>
                                          <p:spTgt spid="1482815"/>
                                        </p:tgtEl>
                                        <p:attrNameLst>
                                          <p:attrName>style.visibility</p:attrName>
                                        </p:attrNameLst>
                                      </p:cBhvr>
                                      <p:to>
                                        <p:strVal val="visible"/>
                                      </p:to>
                                    </p:set>
                                    <p:animEffect transition="in" filter="dissolve">
                                      <p:cBhvr>
                                        <p:cTn id="222" dur="500"/>
                                        <p:tgtEl>
                                          <p:spTgt spid="1482815"/>
                                        </p:tgtEl>
                                      </p:cBhvr>
                                    </p:animEffect>
                                  </p:childTnLst>
                                </p:cTn>
                              </p:par>
                            </p:childTnLst>
                          </p:cTn>
                        </p:par>
                        <p:par>
                          <p:cTn id="223" fill="hold">
                            <p:stCondLst>
                              <p:cond delay="7500"/>
                            </p:stCondLst>
                            <p:childTnLst>
                              <p:par>
                                <p:cTn id="224" presetID="9" presetClass="entr" presetSubtype="0" fill="hold" nodeType="afterEffect">
                                  <p:stCondLst>
                                    <p:cond delay="0"/>
                                  </p:stCondLst>
                                  <p:childTnLst>
                                    <p:set>
                                      <p:cBhvr>
                                        <p:cTn id="225" dur="1" fill="hold">
                                          <p:stCondLst>
                                            <p:cond delay="0"/>
                                          </p:stCondLst>
                                        </p:cTn>
                                        <p:tgtEl>
                                          <p:spTgt spid="1482816"/>
                                        </p:tgtEl>
                                        <p:attrNameLst>
                                          <p:attrName>style.visibility</p:attrName>
                                        </p:attrNameLst>
                                      </p:cBhvr>
                                      <p:to>
                                        <p:strVal val="visible"/>
                                      </p:to>
                                    </p:set>
                                    <p:animEffect transition="in" filter="dissolve">
                                      <p:cBhvr>
                                        <p:cTn id="226" dur="500"/>
                                        <p:tgtEl>
                                          <p:spTgt spid="1482816"/>
                                        </p:tgtEl>
                                      </p:cBhvr>
                                    </p:animEffect>
                                  </p:childTnLst>
                                </p:cTn>
                              </p:par>
                            </p:childTnLst>
                          </p:cTn>
                        </p:par>
                        <p:par>
                          <p:cTn id="227" fill="hold">
                            <p:stCondLst>
                              <p:cond delay="8000"/>
                            </p:stCondLst>
                            <p:childTnLst>
                              <p:par>
                                <p:cTn id="228" presetID="9" presetClass="entr" presetSubtype="0" fill="hold" grpId="1" nodeType="afterEffect">
                                  <p:stCondLst>
                                    <p:cond delay="0"/>
                                  </p:stCondLst>
                                  <p:childTnLst>
                                    <p:set>
                                      <p:cBhvr>
                                        <p:cTn id="229" dur="1" fill="hold">
                                          <p:stCondLst>
                                            <p:cond delay="0"/>
                                          </p:stCondLst>
                                        </p:cTn>
                                        <p:tgtEl>
                                          <p:spTgt spid="1482774"/>
                                        </p:tgtEl>
                                        <p:attrNameLst>
                                          <p:attrName>style.visibility</p:attrName>
                                        </p:attrNameLst>
                                      </p:cBhvr>
                                      <p:to>
                                        <p:strVal val="visible"/>
                                      </p:to>
                                    </p:set>
                                    <p:animEffect transition="in" filter="dissolve">
                                      <p:cBhvr>
                                        <p:cTn id="230" dur="500"/>
                                        <p:tgtEl>
                                          <p:spTgt spid="148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762" grpId="0" bldLvl="0" animBg="1"/>
      <p:bldP spid="1482764" grpId="0" bldLvl="0" animBg="1"/>
      <p:bldP spid="1482774" grpId="0" bldLvl="0" animBg="1"/>
      <p:bldP spid="1482774" grpId="1" bldLvl="0" animBg="1"/>
      <p:bldP spid="1482778" grpId="0" bldLvl="0" animBg="1"/>
      <p:bldP spid="1482785" grpId="0" bldLvl="0" animBg="1"/>
      <p:bldP spid="1482786" grpId="0" bldLvl="0" animBg="1"/>
      <p:bldP spid="1482787" grpId="0" bldLvl="0" animBg="1"/>
      <p:bldP spid="1482790" grpId="0" bldLvl="0" animBg="1"/>
      <p:bldP spid="1482791" grpId="0" bldLvl="0" animBg="1"/>
      <p:bldP spid="1482792" grpId="0" bldLvl="0" animBg="1"/>
      <p:bldP spid="1482793" grpId="0"/>
      <p:bldP spid="1482799" grpId="0" bldLvl="0" animBg="1"/>
      <p:bldP spid="1482800" grpId="0" bldLvl="0" animBg="1"/>
      <p:bldP spid="1482801" grpId="0" bldLvl="0" animBg="1"/>
      <p:bldP spid="1482804" grpId="0"/>
      <p:bldP spid="1482806" grpId="0" bldLvl="0" animBg="1"/>
      <p:bldP spid="1482811" grpId="0"/>
      <p:bldP spid="1482814" grpId="0"/>
      <p:bldP spid="1482814" grpId="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fontAlgn="base"/>
            <a:fld id="{BB962C8B-B14F-4D97-AF65-F5344CB8AC3E}" type="datetime6">
              <a:rPr lang="zh-CN" altLang="en-US" noProof="1" dirty="0">
                <a:latin typeface="华文新魏" panose="02010800040101010101" pitchFamily="2" charset="-122"/>
                <a:ea typeface="华文新魏" panose="02010800040101010101" pitchFamily="2" charset="-122"/>
                <a:cs typeface="+mn-ea"/>
              </a:rPr>
              <a:t>2024年10月</a:t>
            </a:fld>
            <a:r>
              <a:rPr lang="zh-CN" altLang="en-US" noProof="1">
                <a:latin typeface="华文新魏" panose="02010800040101010101" pitchFamily="2" charset="-122"/>
                <a:ea typeface="华文新魏" panose="02010800040101010101" pitchFamily="2" charset="-122"/>
                <a:cs typeface="+mn-ea"/>
              </a:rPr>
              <a:t>                                             </a:t>
            </a:r>
            <a:r>
              <a:rPr lang="en-US" altLang="zh-CN" noProof="1">
                <a:latin typeface="Arial" panose="020B0604020202020204" pitchFamily="34" charset="0"/>
                <a:ea typeface="宋体" panose="02010600030101010101" pitchFamily="2" charset="-122"/>
                <a:cs typeface="+mn-ea"/>
                <a:sym typeface="+mn-ea"/>
              </a:rPr>
              <a:t>. </a:t>
            </a:r>
            <a:fld id="{9A0DB2DC-4C9A-4742-B13C-FB6460FD3503}" type="slidenum">
              <a:rPr lang="en-US" altLang="zh-CN" noProof="1">
                <a:latin typeface="Arial" panose="020B0604020202020204" pitchFamily="34" charset="0"/>
                <a:ea typeface="宋体" panose="02010600030101010101" pitchFamily="2" charset="-122"/>
                <a:cs typeface="+mn-ea"/>
                <a:sym typeface="+mn-ea"/>
              </a:rPr>
              <a:t>99</a:t>
            </a:fld>
            <a:r>
              <a:rPr lang="en-US" altLang="zh-CN" noProof="1">
                <a:latin typeface="Arial" panose="020B0604020202020204" pitchFamily="34" charset="0"/>
                <a:ea typeface="宋体" panose="02010600030101010101" pitchFamily="2" charset="-122"/>
                <a:cs typeface="+mn-ea"/>
                <a:sym typeface="+mn-ea"/>
              </a:rPr>
              <a:t> .</a:t>
            </a:r>
            <a:endParaRPr lang="zh-CN" altLang="en-US" noProof="1"/>
          </a:p>
        </p:txBody>
      </p:sp>
      <p:sp>
        <p:nvSpPr>
          <p:cNvPr id="5" name="标题 4"/>
          <p:cNvSpPr>
            <a:spLocks noGrp="1"/>
          </p:cNvSpPr>
          <p:nvPr>
            <p:ph type="title"/>
          </p:nvPr>
        </p:nvSpPr>
        <p:spPr/>
        <p:txBody>
          <a:bodyPr/>
          <a:lstStyle/>
          <a:p>
            <a:r>
              <a:rPr lang="zh-CN" altLang="en-US" sz="3200" dirty="0">
                <a:sym typeface="Arial" panose="020B0604020202020204" pitchFamily="34" charset="0"/>
              </a:rPr>
              <a:t>五、行政事业单位内部控制制度设计的形式</a:t>
            </a:r>
            <a:endParaRPr lang="zh-CN" altLang="en-US"/>
          </a:p>
        </p:txBody>
      </p:sp>
      <p:sp>
        <p:nvSpPr>
          <p:cNvPr id="1294339" name="Rectangle 3"/>
          <p:cNvSpPr>
            <a:spLocks noGrp="1"/>
          </p:cNvSpPr>
          <p:nvPr/>
        </p:nvSpPr>
        <p:spPr>
          <a:xfrm>
            <a:off x="366713" y="1009650"/>
            <a:ext cx="8493125" cy="5299075"/>
          </a:xfrm>
          <a:prstGeom prst="rect">
            <a:avLst/>
          </a:prstGeom>
          <a:noFill/>
          <a:ln w="9525">
            <a:noFill/>
          </a:ln>
        </p:spPr>
        <p:txBody>
          <a:bodyPr wrap="square" lIns="0" tIns="0" rIns="0" bIns="0" anchor="t"/>
          <a:lstStyle>
            <a:lvl1pPr marL="482600" lvl="0" indent="-482600" algn="l" defTabSz="914400" eaLnBrk="1" fontAlgn="base" latinLnBrk="0" hangingPunct="1">
              <a:lnSpc>
                <a:spcPct val="120000"/>
              </a:lnSpc>
              <a:spcBef>
                <a:spcPct val="55000"/>
              </a:spcBef>
              <a:spcAft>
                <a:spcPct val="0"/>
              </a:spcAft>
              <a:buClr>
                <a:srgbClr val="FF6600"/>
              </a:buClr>
              <a:buFont typeface="Wingdings" panose="05000000000000000000" pitchFamily="2" charset="2"/>
              <a:buChar char="q"/>
              <a:defRPr sz="2600" b="0" i="0" u="none" kern="1200" baseline="0">
                <a:solidFill>
                  <a:srgbClr val="000000"/>
                </a:solidFill>
                <a:latin typeface="+mn-lt"/>
                <a:ea typeface="+mn-ea"/>
                <a:cs typeface="+mn-cs"/>
              </a:defRPr>
            </a:lvl1pPr>
            <a:lvl2pPr marL="958850" lvl="1" indent="-285750" algn="l" defTabSz="914400" eaLnBrk="1" fontAlgn="base" latinLnBrk="0" hangingPunct="1">
              <a:lnSpc>
                <a:spcPct val="120000"/>
              </a:lnSpc>
              <a:spcBef>
                <a:spcPct val="0"/>
              </a:spcBef>
              <a:spcAft>
                <a:spcPct val="0"/>
              </a:spcAft>
              <a:buClr>
                <a:srgbClr val="FF6600"/>
              </a:buClr>
              <a:buFont typeface="Wingdings" panose="05000000000000000000" pitchFamily="2" charset="2"/>
              <a:buChar char="Ø"/>
              <a:defRPr sz="2000" b="0" i="0" u="none" kern="1200" baseline="0">
                <a:solidFill>
                  <a:srgbClr val="000000"/>
                </a:solidFill>
                <a:latin typeface="+mn-lt"/>
                <a:ea typeface="+mn-ea"/>
                <a:cs typeface="+mn-cs"/>
              </a:defRPr>
            </a:lvl2pPr>
            <a:lvl3pPr marL="1377950" lvl="2" indent="-228600" algn="l" defTabSz="914400" eaLnBrk="1" fontAlgn="base" latinLnBrk="0" hangingPunct="1">
              <a:lnSpc>
                <a:spcPct val="150000"/>
              </a:lnSpc>
              <a:spcBef>
                <a:spcPct val="0"/>
              </a:spcBef>
              <a:spcAft>
                <a:spcPct val="0"/>
              </a:spcAft>
              <a:buFont typeface="Wingdings" panose="05000000000000000000" pitchFamily="2" charset="2"/>
              <a:buChar char="•"/>
              <a:defRPr sz="1700" b="0" i="0" u="none" kern="1200" baseline="0">
                <a:solidFill>
                  <a:srgbClr val="000000"/>
                </a:solidFill>
                <a:latin typeface="+mn-lt"/>
                <a:ea typeface="+mn-ea"/>
                <a:cs typeface="+mn-cs"/>
              </a:defRPr>
            </a:lvl3pPr>
            <a:lvl4pPr marL="1568450" lvl="3" indent="0" algn="l" defTabSz="914400" eaLnBrk="1" fontAlgn="base" latinLnBrk="0" hangingPunct="1">
              <a:lnSpc>
                <a:spcPct val="100000"/>
              </a:lnSpc>
              <a:spcBef>
                <a:spcPct val="20000"/>
              </a:spcBef>
              <a:spcAft>
                <a:spcPct val="0"/>
              </a:spcAft>
              <a:buFont typeface="Wingdings" panose="05000000000000000000" pitchFamily="2" charset="2"/>
              <a:buNone/>
              <a:defRPr sz="2400" b="0" i="0" u="none" kern="1200" baseline="0">
                <a:solidFill>
                  <a:srgbClr val="000099"/>
                </a:solidFill>
                <a:latin typeface="+mn-lt"/>
                <a:ea typeface="+mn-ea"/>
                <a:cs typeface="+mn-cs"/>
              </a:defRPr>
            </a:lvl4pPr>
            <a:lvl5pPr marL="1758950" lvl="4" indent="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Font typeface="Wingdings" panose="05000000000000000000" pitchFamily="2" charset="2"/>
              <a:buNone/>
              <a:defRPr sz="1700" b="0" i="0" u="none" kern="1200" baseline="0">
                <a:solidFill>
                  <a:srgbClr val="000000"/>
                </a:solidFill>
                <a:latin typeface="+mn-lt"/>
                <a:ea typeface="+mn-ea"/>
                <a:cs typeface="+mn-cs"/>
              </a:defRPr>
            </a:lvl9pPr>
          </a:lstStyle>
          <a:p>
            <a:pPr marL="0" indent="0" defTabSz="841375">
              <a:buNone/>
            </a:pPr>
            <a:r>
              <a:rPr lang="en-US" altLang="zh-CN" sz="2400">
                <a:latin typeface="黑体" panose="02010600030101010101" pitchFamily="2" charset="-122"/>
                <a:ea typeface="黑体" panose="02010600030101010101" pitchFamily="2" charset="-122"/>
              </a:rPr>
              <a:t>   </a:t>
            </a:r>
            <a:r>
              <a:rPr lang="zh-CN" altLang="en-US" sz="2400" dirty="0">
                <a:latin typeface="黑体" panose="02010600030101010101" pitchFamily="2" charset="-122"/>
                <a:ea typeface="黑体" panose="02010600030101010101" pitchFamily="2" charset="-122"/>
              </a:rPr>
              <a:t>业务流程图的绘制方式一般有两种，一种是纵式流程图，另一种是横式流程图。</a:t>
            </a:r>
          </a:p>
          <a:p>
            <a:pPr marL="0" indent="0" defTabSz="841375">
              <a:buNone/>
            </a:pPr>
            <a:r>
              <a:rPr lang="zh-CN" altLang="en-US" sz="2400" dirty="0">
                <a:latin typeface="黑体" panose="02010600030101010101" pitchFamily="2" charset="-122"/>
                <a:ea typeface="黑体" panose="02010600030101010101" pitchFamily="2" charset="-122"/>
              </a:rPr>
              <a:t>（</a:t>
            </a:r>
            <a:r>
              <a:rPr lang="en-US" altLang="zh-CN" sz="2400">
                <a:latin typeface="黑体" panose="02010600030101010101" pitchFamily="2" charset="-122"/>
                <a:ea typeface="黑体" panose="02010600030101010101" pitchFamily="2" charset="-122"/>
              </a:rPr>
              <a:t>1</a:t>
            </a:r>
            <a:r>
              <a:rPr lang="zh-CN" altLang="en-US" sz="2400" dirty="0">
                <a:latin typeface="黑体" panose="02010600030101010101" pitchFamily="2" charset="-122"/>
                <a:ea typeface="黑体" panose="02010600030101010101" pitchFamily="2" charset="-122"/>
              </a:rPr>
              <a:t>）</a:t>
            </a:r>
            <a:r>
              <a:rPr lang="zh-CN" altLang="en-US" sz="2400" dirty="0">
                <a:solidFill>
                  <a:srgbClr val="FF3300"/>
                </a:solidFill>
                <a:latin typeface="黑体" panose="02010600030101010101" pitchFamily="2" charset="-122"/>
                <a:ea typeface="黑体" panose="02010600030101010101" pitchFamily="2" charset="-122"/>
              </a:rPr>
              <a:t>纵式流程图</a:t>
            </a:r>
            <a:r>
              <a:rPr lang="zh-CN" altLang="en-US" sz="2400" dirty="0">
                <a:latin typeface="黑体" panose="02010600030101010101" pitchFamily="2" charset="-122"/>
                <a:ea typeface="黑体" panose="02010600030101010101" pitchFamily="2" charset="-122"/>
              </a:rPr>
              <a:t>的绘制方法是：将一项业务处理过程按照次序先后，用一条主线垂直串连起来，业务处理过程中发生的单据、凭证以及凭证的分类、记录、归集、汇总等处理步骤，都用具体图式描绘出来。</a:t>
            </a:r>
          </a:p>
          <a:p>
            <a:pPr marL="0" indent="0" defTabSz="841375">
              <a:buNone/>
            </a:pPr>
            <a:r>
              <a:rPr lang="zh-CN" altLang="en-US" sz="2400" dirty="0">
                <a:latin typeface="黑体" panose="02010600030101010101" pitchFamily="2" charset="-122"/>
                <a:ea typeface="黑体" panose="02010600030101010101" pitchFamily="2" charset="-122"/>
              </a:rPr>
              <a:t>   纵式流程图的</a:t>
            </a:r>
            <a:r>
              <a:rPr lang="zh-CN" altLang="en-US" sz="2400" dirty="0">
                <a:solidFill>
                  <a:srgbClr val="FF3300"/>
                </a:solidFill>
                <a:latin typeface="黑体" panose="02010600030101010101" pitchFamily="2" charset="-122"/>
                <a:ea typeface="黑体" panose="02010600030101010101" pitchFamily="2" charset="-122"/>
              </a:rPr>
              <a:t>特点是</a:t>
            </a:r>
            <a:r>
              <a:rPr lang="zh-CN" altLang="en-US" sz="2400" dirty="0">
                <a:latin typeface="黑体" panose="02010600030101010101" pitchFamily="2" charset="-122"/>
                <a:ea typeface="黑体" panose="02010600030101010101" pitchFamily="2" charset="-122"/>
              </a:rPr>
              <a:t>：对每个处理步骤都有相应的注释，以简明扼要的文字阐明各步骤的工作内容、控制性质和特点。这种方式较易为人理解，但难以反映各部门之间的联系。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294339">
                                            <p:txEl>
                                              <p:pRg st="1" end="1"/>
                                            </p:txEl>
                                          </p:spTgt>
                                        </p:tgtEl>
                                        <p:attrNameLst>
                                          <p:attrName>style.visibility</p:attrName>
                                        </p:attrNameLst>
                                      </p:cBhvr>
                                      <p:to>
                                        <p:strVal val="visible"/>
                                      </p:to>
                                    </p:set>
                                    <p:animEffect transition="in" filter="diamond(in)">
                                      <p:cBhvr>
                                        <p:cTn id="7" dur="2000"/>
                                        <p:tgtEl>
                                          <p:spTgt spid="129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294339">
                                            <p:txEl>
                                              <p:pRg st="2" end="2"/>
                                            </p:txEl>
                                          </p:spTgt>
                                        </p:tgtEl>
                                        <p:attrNameLst>
                                          <p:attrName>style.visibility</p:attrName>
                                        </p:attrNameLst>
                                      </p:cBhvr>
                                      <p:to>
                                        <p:strVal val="visible"/>
                                      </p:to>
                                    </p:set>
                                    <p:animEffect transition="in" filter="diamond(in)">
                                      <p:cBhvr>
                                        <p:cTn id="12" dur="2000"/>
                                        <p:tgtEl>
                                          <p:spTgt spid="129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012TGp_Global_light_v3">
  <a:themeElements>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fontScheme name="">
      <a:majorFont>
        <a:latin typeface="黑体"/>
        <a:ea typeface="黑体"/>
        <a:cs typeface=""/>
      </a:majorFont>
      <a:minorFont>
        <a:latin typeface="Verdana"/>
        <a:ea typeface="黑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29698D"/>
        </a:dk1>
        <a:lt1>
          <a:srgbClr val="FFFFFF"/>
        </a:lt1>
        <a:dk2>
          <a:srgbClr val="000000"/>
        </a:dk2>
        <a:lt2>
          <a:srgbClr val="D6E1E2"/>
        </a:lt2>
        <a:accent1>
          <a:srgbClr val="8F94A7"/>
        </a:accent1>
        <a:accent2>
          <a:srgbClr val="FF9933"/>
        </a:accent2>
        <a:accent3>
          <a:srgbClr val="FFFFFF"/>
        </a:accent3>
        <a:accent4>
          <a:srgbClr val="225979"/>
        </a:accent4>
        <a:accent5>
          <a:srgbClr val="C6C8D0"/>
        </a:accent5>
        <a:accent6>
          <a:srgbClr val="E5892D"/>
        </a:accent6>
        <a:hlink>
          <a:srgbClr val="00CC99"/>
        </a:hlink>
        <a:folHlink>
          <a:srgbClr val="985CCE"/>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CA3B1E"/>
        </a:hlink>
        <a:folHlink>
          <a:srgbClr val="003399"/>
        </a:folHlink>
      </a:clrScheme>
      <a:clrMap bg1="lt1" tx1="dk1" bg2="lt2" tx2="dk2" accent1="accent1" accent2="accent2" accent3="accent3" accent4="accent4" accent5="accent5" accent6="accent6" hlink="hlink" folHlink="folHlink"/>
    </a:extraClrScheme>
    <a:extraClrScheme>
      <a:clrScheme name="">
        <a:dk1>
          <a:srgbClr val="666699"/>
        </a:dk1>
        <a:lt1>
          <a:srgbClr val="FFFFFF"/>
        </a:lt1>
        <a:dk2>
          <a:srgbClr val="000000"/>
        </a:dk2>
        <a:lt2>
          <a:srgbClr val="C0C0C0"/>
        </a:lt2>
        <a:accent1>
          <a:srgbClr val="59B2D1"/>
        </a:accent1>
        <a:accent2>
          <a:srgbClr val="C78DD7"/>
        </a:accent2>
        <a:accent3>
          <a:srgbClr val="FFFFFF"/>
        </a:accent3>
        <a:accent4>
          <a:srgbClr val="575783"/>
        </a:accent4>
        <a:accent5>
          <a:srgbClr val="B5D5E4"/>
        </a:accent5>
        <a:accent6>
          <a:srgbClr val="B27EC1"/>
        </a:accent6>
        <a:hlink>
          <a:srgbClr val="33B976"/>
        </a:hlink>
        <a:folHlink>
          <a:srgbClr val="878FA5"/>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00FFCC"/>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FF66FF"/>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012TGp_Global_light_v3">
  <a:themeElements>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fontScheme name="">
      <a:majorFont>
        <a:latin typeface="黑体"/>
        <a:ea typeface="黑体"/>
        <a:cs typeface=""/>
      </a:majorFont>
      <a:minorFont>
        <a:latin typeface="Verdana"/>
        <a:ea typeface="黑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29698D"/>
        </a:dk1>
        <a:lt1>
          <a:srgbClr val="FFFFFF"/>
        </a:lt1>
        <a:dk2>
          <a:srgbClr val="000000"/>
        </a:dk2>
        <a:lt2>
          <a:srgbClr val="D6E1E2"/>
        </a:lt2>
        <a:accent1>
          <a:srgbClr val="8F94A7"/>
        </a:accent1>
        <a:accent2>
          <a:srgbClr val="FF9933"/>
        </a:accent2>
        <a:accent3>
          <a:srgbClr val="FFFFFF"/>
        </a:accent3>
        <a:accent4>
          <a:srgbClr val="225979"/>
        </a:accent4>
        <a:accent5>
          <a:srgbClr val="C6C8D0"/>
        </a:accent5>
        <a:accent6>
          <a:srgbClr val="E5892D"/>
        </a:accent6>
        <a:hlink>
          <a:srgbClr val="00CC99"/>
        </a:hlink>
        <a:folHlink>
          <a:srgbClr val="985CCE"/>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CA3B1E"/>
        </a:hlink>
        <a:folHlink>
          <a:srgbClr val="003399"/>
        </a:folHlink>
      </a:clrScheme>
      <a:clrMap bg1="lt1" tx1="dk1" bg2="lt2" tx2="dk2" accent1="accent1" accent2="accent2" accent3="accent3" accent4="accent4" accent5="accent5" accent6="accent6" hlink="hlink" folHlink="folHlink"/>
    </a:extraClrScheme>
    <a:extraClrScheme>
      <a:clrScheme name="">
        <a:dk1>
          <a:srgbClr val="666699"/>
        </a:dk1>
        <a:lt1>
          <a:srgbClr val="FFFFFF"/>
        </a:lt1>
        <a:dk2>
          <a:srgbClr val="000000"/>
        </a:dk2>
        <a:lt2>
          <a:srgbClr val="C0C0C0"/>
        </a:lt2>
        <a:accent1>
          <a:srgbClr val="59B2D1"/>
        </a:accent1>
        <a:accent2>
          <a:srgbClr val="C78DD7"/>
        </a:accent2>
        <a:accent3>
          <a:srgbClr val="FFFFFF"/>
        </a:accent3>
        <a:accent4>
          <a:srgbClr val="575783"/>
        </a:accent4>
        <a:accent5>
          <a:srgbClr val="B5D5E4"/>
        </a:accent5>
        <a:accent6>
          <a:srgbClr val="B27EC1"/>
        </a:accent6>
        <a:hlink>
          <a:srgbClr val="33B976"/>
        </a:hlink>
        <a:folHlink>
          <a:srgbClr val="878FA5"/>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00FFCC"/>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FF66FF"/>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012TGp_Global_light_v3">
  <a:themeElements>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fontScheme name="">
      <a:majorFont>
        <a:latin typeface="黑体"/>
        <a:ea typeface="黑体"/>
        <a:cs typeface=""/>
      </a:majorFont>
      <a:minorFont>
        <a:latin typeface="Verdana"/>
        <a:ea typeface="黑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29698D"/>
        </a:dk1>
        <a:lt1>
          <a:srgbClr val="FFFFFF"/>
        </a:lt1>
        <a:dk2>
          <a:srgbClr val="000000"/>
        </a:dk2>
        <a:lt2>
          <a:srgbClr val="D6E1E2"/>
        </a:lt2>
        <a:accent1>
          <a:srgbClr val="8F94A7"/>
        </a:accent1>
        <a:accent2>
          <a:srgbClr val="FF9933"/>
        </a:accent2>
        <a:accent3>
          <a:srgbClr val="FFFFFF"/>
        </a:accent3>
        <a:accent4>
          <a:srgbClr val="225979"/>
        </a:accent4>
        <a:accent5>
          <a:srgbClr val="C6C8D0"/>
        </a:accent5>
        <a:accent6>
          <a:srgbClr val="E5892D"/>
        </a:accent6>
        <a:hlink>
          <a:srgbClr val="00CC99"/>
        </a:hlink>
        <a:folHlink>
          <a:srgbClr val="985CCE"/>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CA3B1E"/>
        </a:hlink>
        <a:folHlink>
          <a:srgbClr val="003399"/>
        </a:folHlink>
      </a:clrScheme>
      <a:clrMap bg1="lt1" tx1="dk1" bg2="lt2" tx2="dk2" accent1="accent1" accent2="accent2" accent3="accent3" accent4="accent4" accent5="accent5" accent6="accent6" hlink="hlink" folHlink="folHlink"/>
    </a:extraClrScheme>
    <a:extraClrScheme>
      <a:clrScheme name="">
        <a:dk1>
          <a:srgbClr val="666699"/>
        </a:dk1>
        <a:lt1>
          <a:srgbClr val="FFFFFF"/>
        </a:lt1>
        <a:dk2>
          <a:srgbClr val="000000"/>
        </a:dk2>
        <a:lt2>
          <a:srgbClr val="C0C0C0"/>
        </a:lt2>
        <a:accent1>
          <a:srgbClr val="59B2D1"/>
        </a:accent1>
        <a:accent2>
          <a:srgbClr val="C78DD7"/>
        </a:accent2>
        <a:accent3>
          <a:srgbClr val="FFFFFF"/>
        </a:accent3>
        <a:accent4>
          <a:srgbClr val="575783"/>
        </a:accent4>
        <a:accent5>
          <a:srgbClr val="B5D5E4"/>
        </a:accent5>
        <a:accent6>
          <a:srgbClr val="B27EC1"/>
        </a:accent6>
        <a:hlink>
          <a:srgbClr val="33B976"/>
        </a:hlink>
        <a:folHlink>
          <a:srgbClr val="878FA5"/>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00FFCC"/>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9900"/>
        </a:hlink>
        <a:folHlink>
          <a:srgbClr val="FF66FF"/>
        </a:folHlink>
      </a:clrScheme>
      <a:clrMap bg1="lt1" tx1="dk1" bg2="lt2" tx2="dk2" accent1="accent1" accent2="accent2" accent3="accent3" accent4="accent4" accent5="accent5" accent6="accent6" hlink="hlink" folHlink="folHlink"/>
    </a:extraClrScheme>
    <a:extraClrScheme>
      <a:clrScheme name="">
        <a:dk1>
          <a:srgbClr val="1D528D"/>
        </a:dk1>
        <a:lt1>
          <a:srgbClr val="FFFFFF"/>
        </a:lt1>
        <a:dk2>
          <a:srgbClr val="000000"/>
        </a:dk2>
        <a:lt2>
          <a:srgbClr val="DDDDDD"/>
        </a:lt2>
        <a:accent1>
          <a:srgbClr val="8AAECE"/>
        </a:accent1>
        <a:accent2>
          <a:srgbClr val="009999"/>
        </a:accent2>
        <a:accent3>
          <a:srgbClr val="FFFFFF"/>
        </a:accent3>
        <a:accent4>
          <a:srgbClr val="174579"/>
        </a:accent4>
        <a:accent5>
          <a:srgbClr val="C4D3E3"/>
        </a:accent5>
        <a:accent6>
          <a:srgbClr val="008989"/>
        </a:accent6>
        <a:hlink>
          <a:srgbClr val="0000FF"/>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A_SCR">
  <a:themeElements>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0000CC"/>
      </a:hlink>
      <a:folHlink>
        <a:srgbClr val="FF33CC"/>
      </a:folHlink>
    </a:clrScheme>
    <a:fontScheme name="">
      <a:majorFont>
        <a:latin typeface="华文楷体"/>
        <a:ea typeface="黑体"/>
        <a:cs typeface=""/>
      </a:majorFont>
      <a:minorFont>
        <a:latin typeface="华文楷体"/>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996699"/>
        </a:hlink>
        <a:folHlink>
          <a:srgbClr val="6699CC"/>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003366"/>
        </a:lt2>
        <a:accent1>
          <a:srgbClr val="009999"/>
        </a:accent1>
        <a:accent2>
          <a:srgbClr val="999933"/>
        </a:accent2>
        <a:accent3>
          <a:srgbClr val="AAAAAA"/>
        </a:accent3>
        <a:accent4>
          <a:srgbClr val="DCDCDC"/>
        </a:accent4>
        <a:accent5>
          <a:srgbClr val="AACACA"/>
        </a:accent5>
        <a:accent6>
          <a:srgbClr val="89892D"/>
        </a:accent6>
        <a:hlink>
          <a:srgbClr val="996699"/>
        </a:hlink>
        <a:folHlink>
          <a:srgbClr val="6699CC"/>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9999"/>
        </a:lt2>
        <a:accent1>
          <a:srgbClr val="FFCC00"/>
        </a:accent1>
        <a:accent2>
          <a:srgbClr val="99CC00"/>
        </a:accent2>
        <a:accent3>
          <a:srgbClr val="FFFFFF"/>
        </a:accent3>
        <a:accent4>
          <a:srgbClr val="000000"/>
        </a:accent4>
        <a:accent5>
          <a:srgbClr val="FFE2AA"/>
        </a:accent5>
        <a:accent6>
          <a:srgbClr val="89B700"/>
        </a:accent6>
        <a:hlink>
          <a:srgbClr val="00CCFF"/>
        </a:hlink>
        <a:folHlink>
          <a:srgbClr val="FF0099"/>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009999"/>
        </a:lt2>
        <a:accent1>
          <a:srgbClr val="FFCC00"/>
        </a:accent1>
        <a:accent2>
          <a:srgbClr val="99CC00"/>
        </a:accent2>
        <a:accent3>
          <a:srgbClr val="AAAAAA"/>
        </a:accent3>
        <a:accent4>
          <a:srgbClr val="DCDCDC"/>
        </a:accent4>
        <a:accent5>
          <a:srgbClr val="FFE2AA"/>
        </a:accent5>
        <a:accent6>
          <a:srgbClr val="89B700"/>
        </a:accent6>
        <a:hlink>
          <a:srgbClr val="00CCFF"/>
        </a:hlink>
        <a:folHlink>
          <a:srgbClr val="FF00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F70920"/>
        </a:hlink>
        <a:folHlink>
          <a:srgbClr val="1D26DD"/>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0000FF"/>
        </a:hlink>
        <a:folHlink>
          <a:srgbClr val="0080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CC00CC"/>
        </a:hlink>
        <a:folHlink>
          <a:srgbClr val="0080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006600"/>
        </a:hlink>
        <a:folHlink>
          <a:srgbClr val="6666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006600"/>
        </a:hlink>
        <a:folHlink>
          <a:srgbClr val="0000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6600"/>
        </a:lt2>
        <a:accent1>
          <a:srgbClr val="009999"/>
        </a:accent1>
        <a:accent2>
          <a:srgbClr val="999933"/>
        </a:accent2>
        <a:accent3>
          <a:srgbClr val="FFFFFF"/>
        </a:accent3>
        <a:accent4>
          <a:srgbClr val="000000"/>
        </a:accent4>
        <a:accent5>
          <a:srgbClr val="AACACA"/>
        </a:accent5>
        <a:accent6>
          <a:srgbClr val="89892D"/>
        </a:accent6>
        <a:hlink>
          <a:srgbClr val="0000CC"/>
        </a:hlink>
        <a:folHlink>
          <a:srgbClr val="FF33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012TGp_Global_light_v3</Template>
  <TotalTime>0</TotalTime>
  <Words>12572</Words>
  <Application>Microsoft Office PowerPoint</Application>
  <PresentationFormat>全屏显示(4:3)</PresentationFormat>
  <Paragraphs>1407</Paragraphs>
  <Slides>157</Slides>
  <Notes>5</Notes>
  <HiddenSlides>0</HiddenSlides>
  <MMClips>0</MMClips>
  <ScaleCrop>false</ScaleCrop>
  <HeadingPairs>
    <vt:vector size="8" baseType="variant">
      <vt:variant>
        <vt:lpstr>已用的字体</vt:lpstr>
      </vt:variant>
      <vt:variant>
        <vt:i4>17</vt:i4>
      </vt:variant>
      <vt:variant>
        <vt:lpstr>主题</vt:lpstr>
      </vt:variant>
      <vt:variant>
        <vt:i4>4</vt:i4>
      </vt:variant>
      <vt:variant>
        <vt:lpstr>嵌入 OLE 服务器</vt:lpstr>
      </vt:variant>
      <vt:variant>
        <vt:i4>1</vt:i4>
      </vt:variant>
      <vt:variant>
        <vt:lpstr>幻灯片标题</vt:lpstr>
      </vt:variant>
      <vt:variant>
        <vt:i4>157</vt:i4>
      </vt:variant>
    </vt:vector>
  </HeadingPairs>
  <TitlesOfParts>
    <vt:vector size="179" baseType="lpstr">
      <vt:lpstr>仿宋_GB2312</vt:lpstr>
      <vt:lpstr>黑体</vt:lpstr>
      <vt:lpstr>华文琥珀</vt:lpstr>
      <vt:lpstr>华文楷体</vt:lpstr>
      <vt:lpstr>华文新魏</vt:lpstr>
      <vt:lpstr>楷体_GB2312</vt:lpstr>
      <vt:lpstr>隶书</vt:lpstr>
      <vt:lpstr>宋体</vt:lpstr>
      <vt:lpstr>微软雅黑</vt:lpstr>
      <vt:lpstr>Arial</vt:lpstr>
      <vt:lpstr>Calibri</vt:lpstr>
      <vt:lpstr>Symbol</vt:lpstr>
      <vt:lpstr>Times New Roman</vt:lpstr>
      <vt:lpstr>Trebuchet MS</vt:lpstr>
      <vt:lpstr>Verdana</vt:lpstr>
      <vt:lpstr>Wingdings</vt:lpstr>
      <vt:lpstr>Wingdings 2</vt:lpstr>
      <vt:lpstr>012TGp_Global_light_v3</vt:lpstr>
      <vt:lpstr>1_012TGp_Global_light_v3</vt:lpstr>
      <vt:lpstr>2_012TGp_Global_light_v3</vt:lpstr>
      <vt:lpstr>AA_SCR</vt:lpstr>
      <vt:lpstr>Microsoft Word 97 - 2003 文档</vt:lpstr>
      <vt:lpstr>PowerPoint 演示文稿</vt:lpstr>
      <vt:lpstr>主要内容</vt:lpstr>
      <vt:lpstr>PowerPoint 演示文稿</vt:lpstr>
      <vt:lpstr>PowerPoint 演示文稿</vt:lpstr>
      <vt:lpstr>PowerPoint 演示文稿</vt:lpstr>
      <vt:lpstr>中央单位晒账单引发争议</vt:lpstr>
      <vt:lpstr>PowerPoint 演示文稿</vt:lpstr>
      <vt:lpstr>一、财政部推进行政事业单位内控的背景和举措</vt:lpstr>
      <vt:lpstr>PowerPoint 演示文稿</vt:lpstr>
      <vt:lpstr>政策背景：</vt:lpstr>
      <vt:lpstr>PowerPoint 演示文稿</vt:lpstr>
      <vt:lpstr>2008.5.22 《企业内部控制基本规范》发布</vt:lpstr>
      <vt:lpstr>PowerPoint 演示文稿</vt:lpstr>
      <vt:lpstr>PowerPoint 演示文稿</vt:lpstr>
      <vt:lpstr>PowerPoint 演示文稿</vt:lpstr>
      <vt:lpstr>PowerPoint 演示文稿</vt:lpstr>
      <vt:lpstr>PowerPoint 演示文稿</vt:lpstr>
      <vt:lpstr>实施行政事业单位内控制定的重要意义</vt:lpstr>
      <vt:lpstr>实施行政事业单位内控制定的重要意义</vt:lpstr>
      <vt:lpstr>实施行政事业单位内控制定的重要意义</vt:lpstr>
      <vt:lpstr>实施行政事业单位内控制定的重要意义</vt:lpstr>
      <vt:lpstr>实施行政事业单位内控制定的重要意义</vt:lpstr>
      <vt:lpstr>PowerPoint 演示文稿</vt:lpstr>
      <vt:lpstr>习近平：中央查处周薄徐郭令等人是对人民负责</vt:lpstr>
      <vt:lpstr>2017年10月18日，中共十九大胜利</vt:lpstr>
      <vt:lpstr>《中国共产党章程（修正案）》2017.10.24</vt:lpstr>
      <vt:lpstr>《中国共产党章程（修正案）》2017.10.24</vt:lpstr>
      <vt:lpstr>PowerPoint 演示文稿</vt:lpstr>
      <vt:lpstr>PowerPoint 演示文稿</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2014中国行政事业单位内部控制执行情况调查报告（摘要）</vt:lpstr>
      <vt:lpstr>PowerPoint 演示文稿</vt:lpstr>
      <vt:lpstr>财政部出台意见全面推进行政事业单位内部控制建设</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关于全面推进行政事业单位内部控制建设的指导意见【摘选】</vt:lpstr>
      <vt:lpstr>PowerPoint 演示文稿</vt:lpstr>
      <vt:lpstr>PowerPoint 演示文稿</vt:lpstr>
      <vt:lpstr>三、行政事业单位内控规范的主要内容</vt:lpstr>
      <vt:lpstr>三、行政事业单位内控规范的主要内容</vt:lpstr>
      <vt:lpstr>三、行政事业单位内控规范的主要内容</vt:lpstr>
      <vt:lpstr>三、行政事业单位内控规范的主要内容</vt:lpstr>
      <vt:lpstr>单位层级内部控制的具体内容</vt:lpstr>
      <vt:lpstr>单位层级内部控制的具体内容</vt:lpstr>
      <vt:lpstr>单位层级内部控制的具体内容</vt:lpstr>
      <vt:lpstr>单位层级内部控制的具体内容</vt:lpstr>
      <vt:lpstr>单位层级内部控制的具体内容</vt:lpstr>
      <vt:lpstr>四、行政事业单位内部控制的方法</vt:lpstr>
      <vt:lpstr>（一）风险评估</vt:lpstr>
      <vt:lpstr>1.什么是风险</vt:lpstr>
      <vt:lpstr>PowerPoint 演示文稿</vt:lpstr>
      <vt:lpstr>PowerPoint 演示文稿</vt:lpstr>
      <vt:lpstr>评估关键的风险</vt:lpstr>
      <vt:lpstr>风险分析的方法</vt:lpstr>
      <vt:lpstr>风险分析的方法：可能性描述</vt:lpstr>
      <vt:lpstr>风险评值</vt:lpstr>
      <vt:lpstr>PowerPoint 演示文稿</vt:lpstr>
      <vt:lpstr>PowerPoint 演示文稿</vt:lpstr>
      <vt:lpstr>3.建立风险评估机制</vt:lpstr>
      <vt:lpstr>3.建立风险评估机制</vt:lpstr>
      <vt:lpstr>4.行政事业单位风险评估的范围</vt:lpstr>
      <vt:lpstr>单位层面风险评估应当重点关注的6个方面</vt:lpstr>
      <vt:lpstr>PowerPoint 演示文稿</vt:lpstr>
      <vt:lpstr>业务层面风险评估应当重点关注的7个方面</vt:lpstr>
      <vt:lpstr>业务层面风险评估应当重点关注的7个方面</vt:lpstr>
      <vt:lpstr>业务层面风险评估应当重点关注的7个方面</vt:lpstr>
      <vt:lpstr>（二）八种常用控制方法</vt:lpstr>
      <vt:lpstr>（二）八种常用控制方法</vt:lpstr>
      <vt:lpstr>（二）八种常用控制方法</vt:lpstr>
      <vt:lpstr>（二）八种常用控制方法</vt:lpstr>
      <vt:lpstr>PowerPoint 演示文稿</vt:lpstr>
      <vt:lpstr>五、行政事业单位内部控制制度设计的形式</vt:lpstr>
      <vt:lpstr>PowerPoint 演示文稿</vt:lpstr>
      <vt:lpstr>PowerPoint 演示文稿</vt:lpstr>
      <vt:lpstr>五、行政事业单位内部控制制度设计的形式</vt:lpstr>
      <vt:lpstr>纵式流程图： 产品收入管理业务流程图【企业】 </vt:lpstr>
      <vt:lpstr>贷款业务审批流程</vt:lpstr>
      <vt:lpstr>五、内部控制制度设计的形式</vt:lpstr>
      <vt:lpstr>六、内部控制制度建设的总体要求和工作步骤</vt:lpstr>
      <vt:lpstr>六、内部控制制度建设的总体要求和工作步骤</vt:lpstr>
      <vt:lpstr>（二）梳理单位各类经济活动的业务流程</vt:lpstr>
      <vt:lpstr>（三）明确各项业务环节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（四）系统分析单位各项经济活动业务目标、确定各项业务的风险点 </vt:lpstr>
      <vt:lpstr>（四）系统分析单位各项经济活动业务目标、确定各项业务的风险点 </vt:lpstr>
      <vt:lpstr>（五）设计控制措施和控制流程</vt:lpstr>
      <vt:lpstr>（五）设计控制措施和控制流程</vt:lpstr>
      <vt:lpstr>（六）全面梳理、完善单位各项内部管理制度</vt:lpstr>
      <vt:lpstr>（七）内控制度执行、反馈与完善。</vt:lpstr>
      <vt:lpstr>PowerPoint 演示文稿</vt:lpstr>
      <vt:lpstr>1. 评价的目标是什么？</vt:lpstr>
      <vt:lpstr>2. 评价的原则有哪些？</vt:lpstr>
      <vt:lpstr>3. 什么时候开展评价工作</vt:lpstr>
      <vt:lpstr>4. 由谁组织领导评价工作</vt:lpstr>
      <vt:lpstr>5. 评价哪些内容</vt:lpstr>
      <vt:lpstr>5. 评价哪些内容</vt:lpstr>
      <vt:lpstr>5. 评价哪些内容</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6. 设置哪些评价指标</vt:lpstr>
      <vt:lpstr>评价计分方法说明</vt:lpstr>
      <vt:lpstr>7. 评价结果的运用</vt:lpstr>
      <vt:lpstr>8. 对评价工作完成不到位的处罚</vt:lpstr>
      <vt:lpstr>行政事业单位内部控制基础性评价报告（简略格式）</vt:lpstr>
      <vt:lpstr>行政事业单位内部控制基础性评价报告（参考格式）</vt:lpstr>
      <vt:lpstr>PowerPoint 演示文稿</vt:lpstr>
      <vt:lpstr>内控制度运行评价</vt:lpstr>
      <vt:lpstr>PowerPoint 演示文稿</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China</cp:lastModifiedBy>
  <cp:revision>878</cp:revision>
  <dcterms:created xsi:type="dcterms:W3CDTF">2010-05-31T22:57:00Z</dcterms:created>
  <dcterms:modified xsi:type="dcterms:W3CDTF">2024-10-10T02:59:28Z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