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94"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80" r:id="rId23"/>
    <p:sldId id="277" r:id="rId24"/>
    <p:sldId id="325" r:id="rId25"/>
    <p:sldId id="276" r:id="rId26"/>
    <p:sldId id="281" r:id="rId27"/>
    <p:sldId id="282" r:id="rId28"/>
    <p:sldId id="283" r:id="rId29"/>
    <p:sldId id="295" r:id="rId30"/>
    <p:sldId id="285" r:id="rId31"/>
    <p:sldId id="286" r:id="rId32"/>
    <p:sldId id="328" r:id="rId33"/>
    <p:sldId id="327" r:id="rId34"/>
    <p:sldId id="287" r:id="rId35"/>
    <p:sldId id="288" r:id="rId36"/>
    <p:sldId id="289" r:id="rId37"/>
    <p:sldId id="290" r:id="rId38"/>
    <p:sldId id="292" r:id="rId3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494" y="-96"/>
      </p:cViewPr>
      <p:guideLst>
        <p:guide orient="horz" pos="2160"/>
        <p:guide pos="288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1EF3BAD8-F3C1-4DCD-A2C1-7B873EE1C1EF}"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zh-CN" altLang="en-US"/>
        </a:p>
      </dgm:t>
    </dgm:pt>
    <dgm:pt modelId="{48002B18-A826-4872-8463-6D831AB36E3A}">
      <dgm:prSet phldrT="[文本]" phldr="0" custT="1"/>
      <dgm:spPr/>
      <dgm:t>
        <a:bodyPr vert="horz" wrap="square"/>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a:lnSpc>
              <a:spcPct val="100000"/>
            </a:lnSpc>
            <a:spcBef>
              <a:spcPct val="0"/>
            </a:spcBef>
            <a:spcAft>
              <a:spcPct val="35000"/>
            </a:spcAft>
          </a:pPr>
          <a:r>
            <a:rPr lang="zh-CN" altLang="en-US" sz="2400" b="1" dirty="0" smtClean="0">
              <a:latin typeface="楷体" panose="02010609060101010101" pitchFamily="49" charset="-122"/>
              <a:ea typeface="楷体" panose="02010609060101010101" pitchFamily="49" charset="-122"/>
            </a:rPr>
            <a:t>行政单位会计制度</a:t>
          </a:r>
          <a:r>
            <a:rPr lang="zh-CN" altLang="en-US" sz="2400" b="1" dirty="0">
              <a:latin typeface="楷体" panose="02010609060101010101" pitchFamily="49" charset="-122"/>
              <a:ea typeface="楷体" panose="02010609060101010101" pitchFamily="49" charset="-122"/>
            </a:rPr>
            <a:t/>
          </a:r>
          <a:endParaRPr lang="zh-CN" altLang="en-US" sz="2400" b="1" dirty="0">
            <a:latin typeface="楷体" panose="02010609060101010101" pitchFamily="49" charset="-122"/>
            <a:ea typeface="楷体" panose="02010609060101010101" pitchFamily="49" charset="-122"/>
          </a:endParaRPr>
        </a:p>
      </dgm:t>
    </dgm:pt>
    <dgm:pt modelId="{17DE4098-FF3C-4AAE-818A-EAA55CCCFCC7}" cxnId="{F5F673CD-52DB-4B7C-AD7C-62394B145E25}" type="parTrans">
      <dgm:prSet/>
      <dgm:spPr/>
      <dgm:t>
        <a:bodyPr/>
        <a:lstStyle/>
        <a:p>
          <a:endParaRPr lang="zh-CN" altLang="en-US"/>
        </a:p>
      </dgm:t>
    </dgm:pt>
    <dgm:pt modelId="{351B6FA0-65B5-418D-82EB-5882FB9CCE3C}" cxnId="{F5F673CD-52DB-4B7C-AD7C-62394B145E25}" type="sibTrans">
      <dgm:prSet/>
      <dgm:spPr/>
      <dgm:t>
        <a:bodyPr/>
        <a:lstStyle/>
        <a:p>
          <a:endParaRPr lang="zh-CN" altLang="en-US"/>
        </a:p>
      </dgm:t>
    </dgm:pt>
    <dgm:pt modelId="{366A5543-B153-41B3-A5D4-719D37E468A8}">
      <dgm:prSet phldrT="[文本]" phldr="0" custT="1"/>
      <dgm:spPr/>
      <dgm:t>
        <a:bodyPr vert="horz" wrap="square"/>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algn="l">
            <a:lnSpc>
              <a:spcPct val="100000"/>
            </a:lnSpc>
            <a:spcBef>
              <a:spcPct val="0"/>
            </a:spcBef>
            <a:spcAft>
              <a:spcPct val="35000"/>
            </a:spcAft>
          </a:pPr>
          <a:r>
            <a:rPr lang="zh-CN" altLang="en-US" sz="2400" dirty="0" smtClean="0">
              <a:latin typeface="楷体" panose="02010609060101010101" pitchFamily="49" charset="-122"/>
              <a:ea typeface="楷体" panose="02010609060101010101" pitchFamily="49" charset="-122"/>
            </a:rPr>
            <a:t>参与预算执行的会计：国库会计、税收征解会计、土地储备资金会计、   农业综合开发资金会计、国家物资储备资金会计、国有基本建设</a:t>
          </a:r>
          <a:r>
            <a:rPr lang="zh-CN" altLang="en-US" sz="2400" dirty="0" smtClean="0">
              <a:latin typeface="楷体" panose="02010609060101010101" pitchFamily="49" charset="-122"/>
              <a:ea typeface="楷体" panose="02010609060101010101" pitchFamily="49" charset="-122"/>
            </a:rPr>
            <a:t>单位会计等</a:t>
          </a:r>
          <a:r>
            <a:rPr lang="zh-CN" altLang="en-US" sz="2400" dirty="0">
              <a:latin typeface="楷体" panose="02010609060101010101" pitchFamily="49" charset="-122"/>
              <a:ea typeface="楷体" panose="02010609060101010101" pitchFamily="49" charset="-122"/>
            </a:rPr>
            <a:t/>
          </a:r>
          <a:endParaRPr lang="zh-CN" altLang="en-US" sz="2400" dirty="0">
            <a:latin typeface="楷体" panose="02010609060101010101" pitchFamily="49" charset="-122"/>
            <a:ea typeface="楷体" panose="02010609060101010101" pitchFamily="49" charset="-122"/>
          </a:endParaRPr>
        </a:p>
      </dgm:t>
    </dgm:pt>
    <dgm:pt modelId="{074E41E1-2E5E-4511-A409-AD6FEBC246E1}" cxnId="{81C7DE9F-65C8-47F0-BE0A-3D5B930E4E32}" type="parTrans">
      <dgm:prSet/>
      <dgm:spPr/>
      <dgm:t>
        <a:bodyPr/>
        <a:lstStyle/>
        <a:p>
          <a:endParaRPr lang="zh-CN" altLang="en-US"/>
        </a:p>
      </dgm:t>
    </dgm:pt>
    <dgm:pt modelId="{F59A4A4B-D8D0-4346-93FC-817BCF7E2842}" cxnId="{81C7DE9F-65C8-47F0-BE0A-3D5B930E4E32}" type="sibTrans">
      <dgm:prSet/>
      <dgm:spPr/>
      <dgm:t>
        <a:bodyPr/>
        <a:lstStyle/>
        <a:p>
          <a:endParaRPr lang="zh-CN" altLang="en-US"/>
        </a:p>
      </dgm:t>
    </dgm:pt>
    <dgm:pt modelId="{7690BD6D-92C3-42D4-BD9C-0B2D0A359040}">
      <dgm:prSet phldr="0" custT="1"/>
      <dgm:spPr/>
      <dgm:t>
        <a:bodyPr vert="horz" wrap="square"/>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a:lnSpc>
              <a:spcPct val="100000"/>
            </a:lnSpc>
            <a:spcBef>
              <a:spcPct val="0"/>
            </a:spcBef>
            <a:spcAft>
              <a:spcPct val="35000"/>
            </a:spcAft>
          </a:pPr>
          <a:r>
            <a:rPr lang="zh-CN" altLang="en-US" sz="2400" b="1" dirty="0" smtClean="0">
              <a:latin typeface="楷体" panose="02010609060101010101" pitchFamily="49" charset="-122"/>
              <a:ea typeface="楷体" panose="02010609060101010101" pitchFamily="49" charset="-122"/>
            </a:rPr>
            <a:t> 财政总预算会计制度</a:t>
          </a:r>
          <a:r>
            <a:rPr lang="zh-CN" altLang="en-US" sz="2400" b="1" dirty="0">
              <a:latin typeface="楷体" panose="02010609060101010101" pitchFamily="49" charset="-122"/>
              <a:ea typeface="楷体" panose="02010609060101010101" pitchFamily="49" charset="-122"/>
            </a:rPr>
            <a:t/>
          </a:r>
          <a:endParaRPr lang="zh-CN" altLang="en-US" sz="2400" b="1" dirty="0">
            <a:latin typeface="楷体" panose="02010609060101010101" pitchFamily="49" charset="-122"/>
            <a:ea typeface="楷体" panose="02010609060101010101" pitchFamily="49" charset="-122"/>
          </a:endParaRPr>
        </a:p>
      </dgm:t>
    </dgm:pt>
    <dgm:pt modelId="{47B4A903-12AA-4D34-9F92-1E8DF699C50F}" cxnId="{127C35E2-8B1F-41DD-B15C-2DB4ED34EB9C}" type="parTrans">
      <dgm:prSet/>
      <dgm:spPr/>
      <dgm:t>
        <a:bodyPr/>
        <a:lstStyle/>
        <a:p>
          <a:endParaRPr lang="zh-CN" altLang="en-US"/>
        </a:p>
      </dgm:t>
    </dgm:pt>
    <dgm:pt modelId="{A449650E-2DB5-4A06-AE46-749D2605B8F5}" cxnId="{127C35E2-8B1F-41DD-B15C-2DB4ED34EB9C}" type="sibTrans">
      <dgm:prSet/>
      <dgm:spPr/>
      <dgm:t>
        <a:bodyPr/>
        <a:lstStyle/>
        <a:p>
          <a:endParaRPr lang="zh-CN" altLang="en-US"/>
        </a:p>
      </dgm:t>
    </dgm:pt>
    <dgm:pt modelId="{5F47D328-1AB5-49DF-BCC8-817D640C6DCA}">
      <dgm:prSet phldr="0" custT="1"/>
      <dgm:spPr/>
      <dgm:t>
        <a:bodyPr vert="horz" wrap="square"/>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a:lnSpc>
              <a:spcPct val="100000"/>
            </a:lnSpc>
            <a:spcBef>
              <a:spcPct val="0"/>
            </a:spcBef>
            <a:spcAft>
              <a:spcPct val="15000"/>
            </a:spcAft>
          </a:pPr>
          <a:r>
            <a:rPr lang="zh-CN" altLang="en-US" sz="2400" b="1" dirty="0">
              <a:latin typeface="楷体" panose="02010609060101010101" pitchFamily="49" charset="-122"/>
              <a:ea typeface="楷体" panose="02010609060101010101" pitchFamily="49" charset="-122"/>
            </a:rPr>
            <a:t/>
          </a:r>
          <a:endParaRPr lang="zh-CN" altLang="en-US" sz="2400" b="1" dirty="0">
            <a:latin typeface="楷体" panose="02010609060101010101" pitchFamily="49" charset="-122"/>
            <a:ea typeface="楷体" panose="02010609060101010101" pitchFamily="49" charset="-122"/>
          </a:endParaRPr>
        </a:p>
      </dgm:t>
    </dgm:pt>
    <dgm:pt modelId="{A0C193B0-5748-4D70-AD19-8F9B9BE17D6A}" cxnId="{F1F5EC46-5BF9-4CFE-B620-98B73B43FACC}" type="parTrans">
      <dgm:prSet/>
      <dgm:spPr/>
    </dgm:pt>
    <dgm:pt modelId="{F194B0AF-6FB4-4629-9D64-464CA8C8E7E9}" cxnId="{F1F5EC46-5BF9-4CFE-B620-98B73B43FACC}" type="sibTrans">
      <dgm:prSet/>
      <dgm:spPr/>
    </dgm:pt>
    <dgm:pt modelId="{4AA4F1A9-AA6B-4845-A009-9B6D22DB20D1}">
      <dgm:prSet phldrT="[文本]" phldr="0" custT="1"/>
      <dgm:spPr/>
      <dgm:t>
        <a:bodyPr vert="horz" wrap="square"/>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a:lnSpc>
              <a:spcPct val="100000"/>
            </a:lnSpc>
            <a:spcBef>
              <a:spcPct val="0"/>
            </a:spcBef>
            <a:spcAft>
              <a:spcPct val="35000"/>
            </a:spcAft>
          </a:pPr>
          <a:r>
            <a:rPr lang="zh-CN" altLang="en-US" sz="2400" b="1" dirty="0" smtClean="0">
              <a:latin typeface="楷体" panose="02010609060101010101" pitchFamily="49" charset="-122"/>
              <a:ea typeface="楷体" panose="02010609060101010101" pitchFamily="49" charset="-122"/>
            </a:rPr>
            <a:t>事业单位会计准则</a:t>
          </a:r>
          <a:r>
            <a:rPr lang="zh-CN" altLang="en-US" sz="2400" b="1" dirty="0">
              <a:latin typeface="楷体" panose="02010609060101010101" pitchFamily="49" charset="-122"/>
              <a:ea typeface="楷体" panose="02010609060101010101" pitchFamily="49" charset="-122"/>
            </a:rPr>
            <a:t/>
          </a:r>
          <a:endParaRPr lang="zh-CN" altLang="en-US" sz="2400" b="1" dirty="0">
            <a:latin typeface="楷体" panose="02010609060101010101" pitchFamily="49" charset="-122"/>
            <a:ea typeface="楷体" panose="02010609060101010101" pitchFamily="49" charset="-122"/>
          </a:endParaRPr>
        </a:p>
      </dgm:t>
    </dgm:pt>
    <dgm:pt modelId="{CE9DBA96-4D7F-4073-B756-8B05DEBBA2D2}" cxnId="{3496D3A8-1F77-4698-BAEF-09A390B7D740}" type="parTrans">
      <dgm:prSet/>
      <dgm:spPr/>
      <dgm:t>
        <a:bodyPr/>
        <a:lstStyle/>
        <a:p>
          <a:endParaRPr lang="zh-CN" altLang="en-US"/>
        </a:p>
      </dgm:t>
    </dgm:pt>
    <dgm:pt modelId="{75B09322-2B59-46B4-A677-05A7ED59F37B}" cxnId="{3496D3A8-1F77-4698-BAEF-09A390B7D740}" type="sibTrans">
      <dgm:prSet/>
      <dgm:spPr/>
      <dgm:t>
        <a:bodyPr/>
        <a:lstStyle/>
        <a:p>
          <a:endParaRPr lang="zh-CN" altLang="en-US"/>
        </a:p>
      </dgm:t>
    </dgm:pt>
    <dgm:pt modelId="{3DFEE0B0-DE0C-4F3C-9BAB-92A7E143110B}">
      <dgm:prSet phldrT="[文本]" phldr="0" custT="1"/>
      <dgm:spPr/>
      <dgm:t>
        <a:bodyPr vert="horz" wrap="square"/>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algn="l">
            <a:lnSpc>
              <a:spcPct val="100000"/>
            </a:lnSpc>
            <a:spcBef>
              <a:spcPct val="0"/>
            </a:spcBef>
            <a:spcAft>
              <a:spcPct val="35000"/>
            </a:spcAft>
          </a:pPr>
          <a:r>
            <a:rPr lang="zh-CN" altLang="en-US" sz="2400" b="1" dirty="0" smtClean="0">
              <a:latin typeface="楷体" panose="02010609060101010101" pitchFamily="49" charset="-122"/>
              <a:ea typeface="楷体" panose="02010609060101010101" pitchFamily="49" charset="-122"/>
            </a:rPr>
            <a:t>事业单位会计制度行政事业单位会计（医院、高校、中小学校、科学、彩票基层医疗卫生机构、测绘、地勘林业水利等）</a:t>
          </a:r>
          <a:r>
            <a:rPr lang="zh-CN" altLang="en-US" sz="2400" b="1" dirty="0">
              <a:latin typeface="楷体" panose="02010609060101010101" pitchFamily="49" charset="-122"/>
              <a:ea typeface="楷体" panose="02010609060101010101" pitchFamily="49" charset="-122"/>
            </a:rPr>
            <a:t/>
          </a:r>
          <a:endParaRPr lang="zh-CN" altLang="en-US" sz="2400" b="1" dirty="0">
            <a:latin typeface="楷体" panose="02010609060101010101" pitchFamily="49" charset="-122"/>
            <a:ea typeface="楷体" panose="02010609060101010101" pitchFamily="49" charset="-122"/>
          </a:endParaRPr>
        </a:p>
      </dgm:t>
    </dgm:pt>
    <dgm:pt modelId="{CF4E664E-7D74-438F-A7BF-F3E1923B2E9A}" cxnId="{6D999E97-D1A3-4F6B-84E9-B6C4E0B07185}" type="parTrans">
      <dgm:prSet/>
      <dgm:spPr/>
      <dgm:t>
        <a:bodyPr/>
        <a:lstStyle/>
        <a:p>
          <a:endParaRPr lang="zh-CN" altLang="en-US"/>
        </a:p>
      </dgm:t>
    </dgm:pt>
    <dgm:pt modelId="{344BDD7D-2FE5-4D78-A4D6-267D8B6FEEBE}" cxnId="{6D999E97-D1A3-4F6B-84E9-B6C4E0B07185}" type="sibTrans">
      <dgm:prSet/>
      <dgm:spPr/>
      <dgm:t>
        <a:bodyPr/>
        <a:lstStyle/>
        <a:p>
          <a:endParaRPr lang="zh-CN" altLang="en-US"/>
        </a:p>
      </dgm:t>
    </dgm:pt>
    <dgm:pt modelId="{D093C69C-1E4C-4EC8-A4A7-AFC5C99AB651}" type="pres">
      <dgm:prSet presAssocID="{1EF3BAD8-F3C1-4DCD-A2C1-7B873EE1C1EF}" presName="diagram" presStyleCnt="0">
        <dgm:presLayoutVars>
          <dgm:dir/>
          <dgm:resizeHandles val="exact"/>
        </dgm:presLayoutVars>
      </dgm:prSet>
      <dgm:spPr/>
      <dgm:t>
        <a:bodyPr/>
        <a:lstStyle/>
        <a:p>
          <a:endParaRPr lang="zh-CN" altLang="en-US"/>
        </a:p>
      </dgm:t>
    </dgm:pt>
    <dgm:pt modelId="{7920E7E8-CB97-4243-AA37-1894635B5EEF}" type="pres">
      <dgm:prSet presAssocID="{48002B18-A826-4872-8463-6D831AB36E3A}" presName="node" presStyleLbl="node1" presStyleIdx="0" presStyleCnt="5" custScaleX="52839" custScaleY="741824" custLinFactX="100000" custLinFactNeighborX="134707" custLinFactNeighborY="28931">
        <dgm:presLayoutVars>
          <dgm:bulletEnabled val="1"/>
        </dgm:presLayoutVars>
      </dgm:prSet>
      <dgm:spPr/>
      <dgm:t>
        <a:bodyPr/>
        <a:lstStyle/>
        <a:p>
          <a:endParaRPr lang="zh-CN" altLang="en-US"/>
        </a:p>
      </dgm:t>
    </dgm:pt>
    <dgm:pt modelId="{72C08D9A-FC1B-497E-A998-3651785BF4F1}" type="pres">
      <dgm:prSet presAssocID="{351B6FA0-65B5-418D-82EB-5882FB9CCE3C}" presName="sibTrans" presStyleCnt="0"/>
      <dgm:spPr/>
    </dgm:pt>
    <dgm:pt modelId="{694D40AC-2A29-4978-85F3-2E2A0636E02D}" type="pres">
      <dgm:prSet presAssocID="{366A5543-B153-41B3-A5D4-719D37E468A8}" presName="node" presStyleLbl="node1" presStyleIdx="1" presStyleCnt="5" custScaleX="225204" custScaleY="731464" custLinFactNeighborX="-80963" custLinFactNeighborY="36385">
        <dgm:presLayoutVars>
          <dgm:bulletEnabled val="1"/>
        </dgm:presLayoutVars>
      </dgm:prSet>
      <dgm:spPr/>
      <dgm:t>
        <a:bodyPr/>
        <a:lstStyle/>
        <a:p>
          <a:endParaRPr lang="zh-CN" altLang="en-US"/>
        </a:p>
      </dgm:t>
    </dgm:pt>
    <dgm:pt modelId="{800120CB-AE63-4AAD-A541-9313236608B8}" type="pres">
      <dgm:prSet presAssocID="{F59A4A4B-D8D0-4346-93FC-817BCF7E2842}" presName="sibTrans" presStyleCnt="0"/>
      <dgm:spPr/>
    </dgm:pt>
    <dgm:pt modelId="{A4051F87-8B4F-4F62-B02F-66B2931D4195}" type="pres">
      <dgm:prSet presAssocID="{7690BD6D-92C3-42D4-BD9C-0B2D0A359040}" presName="node" presStyleLbl="node1" presStyleIdx="2" presStyleCnt="5" custFlipHor="1" custScaleX="62511" custScaleY="741824" custLinFactNeighborX="-10276" custLinFactNeighborY="28931">
        <dgm:presLayoutVars>
          <dgm:bulletEnabled val="1"/>
        </dgm:presLayoutVars>
      </dgm:prSet>
      <dgm:spPr/>
      <dgm:t>
        <a:bodyPr/>
        <a:lstStyle/>
        <a:p>
          <a:endParaRPr lang="zh-CN" altLang="en-US"/>
        </a:p>
      </dgm:t>
    </dgm:pt>
    <dgm:pt modelId="{CDE704FB-4DD9-49C2-8B15-7A7264CF487A}" type="pres">
      <dgm:prSet presAssocID="{A449650E-2DB5-4A06-AE46-749D2605B8F5}" presName="sibTrans" presStyleCnt="0"/>
      <dgm:spPr/>
    </dgm:pt>
    <dgm:pt modelId="{C7CF2CD0-A5A6-4820-867C-4E179F9B83AF}" type="pres">
      <dgm:prSet presAssocID="{4AA4F1A9-AA6B-4845-A009-9B6D22DB20D1}" presName="node" presStyleLbl="node1" presStyleIdx="3" presStyleCnt="5" custScaleX="62823" custScaleY="741824" custLinFactNeighborX="20248" custLinFactNeighborY="3665">
        <dgm:presLayoutVars>
          <dgm:bulletEnabled val="1"/>
        </dgm:presLayoutVars>
      </dgm:prSet>
      <dgm:spPr/>
      <dgm:t>
        <a:bodyPr/>
        <a:lstStyle/>
        <a:p>
          <a:endParaRPr lang="zh-CN" altLang="en-US"/>
        </a:p>
      </dgm:t>
    </dgm:pt>
    <dgm:pt modelId="{958309B2-BB58-4BDC-A456-4B17AB9F5841}" type="pres">
      <dgm:prSet presAssocID="{75B09322-2B59-46B4-A677-05A7ED59F37B}" presName="sibTrans" presStyleCnt="0"/>
      <dgm:spPr/>
    </dgm:pt>
    <dgm:pt modelId="{B56D002D-1C8C-4088-875F-9FDE092D1B16}" type="pres">
      <dgm:prSet presAssocID="{3DFEE0B0-DE0C-4F3C-9BAB-92A7E143110B}" presName="node" presStyleLbl="node1" presStyleIdx="4" presStyleCnt="5" custScaleX="263507" custScaleY="759761">
        <dgm:presLayoutVars>
          <dgm:bulletEnabled val="1"/>
        </dgm:presLayoutVars>
      </dgm:prSet>
      <dgm:spPr/>
      <dgm:t>
        <a:bodyPr/>
        <a:lstStyle/>
        <a:p>
          <a:endParaRPr lang="zh-CN" altLang="en-US"/>
        </a:p>
      </dgm:t>
    </dgm:pt>
  </dgm:ptLst>
  <dgm:cxnLst>
    <dgm:cxn modelId="{F5F673CD-52DB-4B7C-AD7C-62394B145E25}" srcId="{1EF3BAD8-F3C1-4DCD-A2C1-7B873EE1C1EF}" destId="{48002B18-A826-4872-8463-6D831AB36E3A}" srcOrd="0" destOrd="0" parTransId="{17DE4098-FF3C-4AAE-818A-EAA55CCCFCC7}" sibTransId="{351B6FA0-65B5-418D-82EB-5882FB9CCE3C}"/>
    <dgm:cxn modelId="{81C7DE9F-65C8-47F0-BE0A-3D5B930E4E32}" srcId="{1EF3BAD8-F3C1-4DCD-A2C1-7B873EE1C1EF}" destId="{366A5543-B153-41B3-A5D4-719D37E468A8}" srcOrd="1" destOrd="0" parTransId="{074E41E1-2E5E-4511-A409-AD6FEBC246E1}" sibTransId="{F59A4A4B-D8D0-4346-93FC-817BCF7E2842}"/>
    <dgm:cxn modelId="{127C35E2-8B1F-41DD-B15C-2DB4ED34EB9C}" srcId="{1EF3BAD8-F3C1-4DCD-A2C1-7B873EE1C1EF}" destId="{7690BD6D-92C3-42D4-BD9C-0B2D0A359040}" srcOrd="2" destOrd="0" parTransId="{47B4A903-12AA-4D34-9F92-1E8DF699C50F}" sibTransId="{A449650E-2DB5-4A06-AE46-749D2605B8F5}"/>
    <dgm:cxn modelId="{F1F5EC46-5BF9-4CFE-B620-98B73B43FACC}" srcId="{7690BD6D-92C3-42D4-BD9C-0B2D0A359040}" destId="{5F47D328-1AB5-49DF-BCC8-817D640C6DCA}" srcOrd="0" destOrd="2" parTransId="{A0C193B0-5748-4D70-AD19-8F9B9BE17D6A}" sibTransId="{F194B0AF-6FB4-4629-9D64-464CA8C8E7E9}"/>
    <dgm:cxn modelId="{3496D3A8-1F77-4698-BAEF-09A390B7D740}" srcId="{1EF3BAD8-F3C1-4DCD-A2C1-7B873EE1C1EF}" destId="{4AA4F1A9-AA6B-4845-A009-9B6D22DB20D1}" srcOrd="3" destOrd="0" parTransId="{CE9DBA96-4D7F-4073-B756-8B05DEBBA2D2}" sibTransId="{75B09322-2B59-46B4-A677-05A7ED59F37B}"/>
    <dgm:cxn modelId="{6D999E97-D1A3-4F6B-84E9-B6C4E0B07185}" srcId="{1EF3BAD8-F3C1-4DCD-A2C1-7B873EE1C1EF}" destId="{3DFEE0B0-DE0C-4F3C-9BAB-92A7E143110B}" srcOrd="4" destOrd="0" parTransId="{CF4E664E-7D74-438F-A7BF-F3E1923B2E9A}" sibTransId="{344BDD7D-2FE5-4D78-A4D6-267D8B6FEEBE}"/>
    <dgm:cxn modelId="{C0F4F002-8C15-4C14-9B6B-83932DCDD6DD}" type="presOf" srcId="{1EF3BAD8-F3C1-4DCD-A2C1-7B873EE1C1EF}" destId="{D093C69C-1E4C-4EC8-A4A7-AFC5C99AB651}" srcOrd="0" destOrd="0" presId="urn:microsoft.com/office/officeart/2005/8/layout/default"/>
    <dgm:cxn modelId="{9AE99762-C8EE-4640-9C96-2F6DCC8C60EA}" type="presParOf" srcId="{D093C69C-1E4C-4EC8-A4A7-AFC5C99AB651}" destId="{7920E7E8-CB97-4243-AA37-1894635B5EEF}" srcOrd="0" destOrd="0" presId="urn:microsoft.com/office/officeart/2005/8/layout/default"/>
    <dgm:cxn modelId="{6B0C1D6D-E35B-4EB5-951B-059C4033FA2B}" type="presOf" srcId="{48002B18-A826-4872-8463-6D831AB36E3A}" destId="{7920E7E8-CB97-4243-AA37-1894635B5EEF}" srcOrd="0" destOrd="0" presId="urn:microsoft.com/office/officeart/2005/8/layout/default"/>
    <dgm:cxn modelId="{43CB3DA6-DA41-4590-9417-67BDDC768028}" type="presParOf" srcId="{D093C69C-1E4C-4EC8-A4A7-AFC5C99AB651}" destId="{72C08D9A-FC1B-497E-A998-3651785BF4F1}" srcOrd="1" destOrd="0" presId="urn:microsoft.com/office/officeart/2005/8/layout/default"/>
    <dgm:cxn modelId="{B129699E-031B-44E3-965B-12974D1BEC84}" type="presParOf" srcId="{D093C69C-1E4C-4EC8-A4A7-AFC5C99AB651}" destId="{694D40AC-2A29-4978-85F3-2E2A0636E02D}" srcOrd="2" destOrd="0" presId="urn:microsoft.com/office/officeart/2005/8/layout/default"/>
    <dgm:cxn modelId="{27356ECB-75C7-4929-A350-69CADE9F82C1}" type="presOf" srcId="{366A5543-B153-41B3-A5D4-719D37E468A8}" destId="{694D40AC-2A29-4978-85F3-2E2A0636E02D}" srcOrd="0" destOrd="0" presId="urn:microsoft.com/office/officeart/2005/8/layout/default"/>
    <dgm:cxn modelId="{B603A0A1-C0CD-468C-8A1E-163129D3AFA4}" type="presParOf" srcId="{D093C69C-1E4C-4EC8-A4A7-AFC5C99AB651}" destId="{800120CB-AE63-4AAD-A541-9313236608B8}" srcOrd="3" destOrd="0" presId="urn:microsoft.com/office/officeart/2005/8/layout/default"/>
    <dgm:cxn modelId="{8B919593-8FB5-47AB-BA5B-8F43CD7C51B2}" type="presParOf" srcId="{D093C69C-1E4C-4EC8-A4A7-AFC5C99AB651}" destId="{A4051F87-8B4F-4F62-B02F-66B2931D4195}" srcOrd="4" destOrd="0" presId="urn:microsoft.com/office/officeart/2005/8/layout/default"/>
    <dgm:cxn modelId="{E1D989A0-1E54-48AA-9918-2CF8D534929F}" type="presOf" srcId="{7690BD6D-92C3-42D4-BD9C-0B2D0A359040}" destId="{A4051F87-8B4F-4F62-B02F-66B2931D4195}" srcOrd="0" destOrd="0" presId="urn:microsoft.com/office/officeart/2005/8/layout/default"/>
    <dgm:cxn modelId="{CE55A94C-8439-4BEC-BE38-831F9CA5E857}" type="presOf" srcId="{5F47D328-1AB5-49DF-BCC8-817D640C6DCA}" destId="{A4051F87-8B4F-4F62-B02F-66B2931D4195}" srcOrd="0" destOrd="1" presId="urn:microsoft.com/office/officeart/2005/8/layout/default"/>
    <dgm:cxn modelId="{2AE871B3-2320-429A-A058-2A7E6F6A1DCD}" type="presParOf" srcId="{D093C69C-1E4C-4EC8-A4A7-AFC5C99AB651}" destId="{CDE704FB-4DD9-49C2-8B15-7A7264CF487A}" srcOrd="5" destOrd="0" presId="urn:microsoft.com/office/officeart/2005/8/layout/default"/>
    <dgm:cxn modelId="{A7DA5917-9C83-4B8D-B230-E3EDD2ADB83D}" type="presParOf" srcId="{D093C69C-1E4C-4EC8-A4A7-AFC5C99AB651}" destId="{C7CF2CD0-A5A6-4820-867C-4E179F9B83AF}" srcOrd="6" destOrd="0" presId="urn:microsoft.com/office/officeart/2005/8/layout/default"/>
    <dgm:cxn modelId="{09B356AE-75B0-4D44-9AC5-6B4F293230C0}" type="presOf" srcId="{4AA4F1A9-AA6B-4845-A009-9B6D22DB20D1}" destId="{C7CF2CD0-A5A6-4820-867C-4E179F9B83AF}" srcOrd="0" destOrd="0" presId="urn:microsoft.com/office/officeart/2005/8/layout/default"/>
    <dgm:cxn modelId="{8BCE94B2-8302-428B-9839-4D500DF8F73E}" type="presParOf" srcId="{D093C69C-1E4C-4EC8-A4A7-AFC5C99AB651}" destId="{958309B2-BB58-4BDC-A456-4B17AB9F5841}" srcOrd="7" destOrd="0" presId="urn:microsoft.com/office/officeart/2005/8/layout/default"/>
    <dgm:cxn modelId="{3CDD738C-3CA8-4FE4-AAC1-6E1422795C6C}" type="presParOf" srcId="{D093C69C-1E4C-4EC8-A4A7-AFC5C99AB651}" destId="{B56D002D-1C8C-4088-875F-9FDE092D1B16}" srcOrd="8" destOrd="0" presId="urn:microsoft.com/office/officeart/2005/8/layout/default"/>
    <dgm:cxn modelId="{3EBF97D2-C175-49E8-B3FC-952011B91B04}" type="presOf" srcId="{3DFEE0B0-DE0C-4F3C-9BAB-92A7E143110B}" destId="{B56D002D-1C8C-4088-875F-9FDE092D1B16}" srcOrd="0" destOrd="0" presId="urn:microsoft.com/office/officeart/2005/8/layout/default"/>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38026B4-6D6D-4F4F-85FE-A104941ABBDD}"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zh-CN" altLang="en-US"/>
        </a:p>
      </dgm:t>
    </dgm:pt>
    <dgm:pt modelId="{8967EDE8-333F-4AD5-9F98-1E84D11FEA79}">
      <dgm:prSet phldrT="[文本]"/>
      <dgm:spPr/>
      <dgm:t>
        <a:bodyPr/>
        <a:lstStyle/>
        <a:p>
          <a:r>
            <a:rPr lang="zh-CN" altLang="en-US" dirty="0" smtClean="0"/>
            <a:t>建立健全政府会计核算体系</a:t>
          </a:r>
          <a:endParaRPr lang="zh-CN" altLang="en-US" dirty="0"/>
        </a:p>
      </dgm:t>
    </dgm:pt>
    <dgm:pt modelId="{FBF9D890-075C-4858-8A8E-673E5C91B16E}" cxnId="{3C565345-2878-45AA-90F5-75E5D2EE5E73}" type="parTrans">
      <dgm:prSet/>
      <dgm:spPr/>
      <dgm:t>
        <a:bodyPr/>
        <a:lstStyle/>
        <a:p>
          <a:endParaRPr lang="zh-CN" altLang="en-US"/>
        </a:p>
      </dgm:t>
    </dgm:pt>
    <dgm:pt modelId="{ED75B59D-9209-4370-A476-24F5D754A9EB}" cxnId="{3C565345-2878-45AA-90F5-75E5D2EE5E73}" type="sibTrans">
      <dgm:prSet/>
      <dgm:spPr/>
      <dgm:t>
        <a:bodyPr/>
        <a:lstStyle/>
        <a:p>
          <a:endParaRPr lang="zh-CN" altLang="en-US"/>
        </a:p>
      </dgm:t>
    </dgm:pt>
    <dgm:pt modelId="{D843F700-071D-41A7-8F47-2E4299AFC99D}">
      <dgm:prSet phldrT="[文本]"/>
      <dgm:spPr/>
      <dgm:t>
        <a:bodyPr/>
        <a:lstStyle/>
        <a:p>
          <a:r>
            <a:rPr lang="zh-CN" altLang="en-US" dirty="0" smtClean="0"/>
            <a:t>建立健全政府财务报告体系</a:t>
          </a:r>
          <a:endParaRPr lang="zh-CN" altLang="en-US" dirty="0"/>
        </a:p>
      </dgm:t>
    </dgm:pt>
    <dgm:pt modelId="{2F44A230-6389-441D-A3F3-9D10F58B1883}" cxnId="{C96A25B9-A8FB-4ACF-A92A-BE5FFCA3A5DC}" type="parTrans">
      <dgm:prSet/>
      <dgm:spPr/>
      <dgm:t>
        <a:bodyPr/>
        <a:lstStyle/>
        <a:p>
          <a:endParaRPr lang="zh-CN" altLang="en-US"/>
        </a:p>
      </dgm:t>
    </dgm:pt>
    <dgm:pt modelId="{8A52FE60-041E-437F-9524-A764D7380EAA}" cxnId="{C96A25B9-A8FB-4ACF-A92A-BE5FFCA3A5DC}" type="sibTrans">
      <dgm:prSet/>
      <dgm:spPr/>
      <dgm:t>
        <a:bodyPr/>
        <a:lstStyle/>
        <a:p>
          <a:endParaRPr lang="zh-CN" altLang="en-US"/>
        </a:p>
      </dgm:t>
    </dgm:pt>
    <dgm:pt modelId="{2D750DCB-DBE0-41CC-9038-D7F0B954B3CE}">
      <dgm:prSet phldrT="[文本]"/>
      <dgm:spPr/>
      <dgm:t>
        <a:bodyPr/>
        <a:lstStyle/>
        <a:p>
          <a:r>
            <a:rPr lang="zh-CN" altLang="en-US" dirty="0" smtClean="0"/>
            <a:t>建立健全政府财务报告审计和公开机制</a:t>
          </a:r>
          <a:endParaRPr lang="zh-CN" altLang="en-US" dirty="0"/>
        </a:p>
      </dgm:t>
    </dgm:pt>
    <dgm:pt modelId="{247493E0-D6C2-414F-8BED-515D90CEAC81}" cxnId="{A6538224-EEEB-435D-ADBE-360F314B102A}" type="parTrans">
      <dgm:prSet/>
      <dgm:spPr/>
      <dgm:t>
        <a:bodyPr/>
        <a:lstStyle/>
        <a:p>
          <a:endParaRPr lang="zh-CN" altLang="en-US"/>
        </a:p>
      </dgm:t>
    </dgm:pt>
    <dgm:pt modelId="{CC6A8B2F-1E07-404F-865F-83CC6F95CA89}" cxnId="{A6538224-EEEB-435D-ADBE-360F314B102A}" type="sibTrans">
      <dgm:prSet/>
      <dgm:spPr/>
      <dgm:t>
        <a:bodyPr/>
        <a:lstStyle/>
        <a:p>
          <a:endParaRPr lang="zh-CN" altLang="en-US"/>
        </a:p>
      </dgm:t>
    </dgm:pt>
    <dgm:pt modelId="{1D38553B-B48A-4C7B-A8A5-C5BB87E63BAE}">
      <dgm:prSet/>
      <dgm:spPr/>
      <dgm:t>
        <a:bodyPr/>
        <a:lstStyle/>
        <a:p>
          <a:r>
            <a:rPr lang="zh-CN" altLang="en-US" dirty="0" smtClean="0"/>
            <a:t>建立健全政府财务报告分析应用体系</a:t>
          </a:r>
          <a:endParaRPr lang="zh-CN" altLang="en-US" dirty="0"/>
        </a:p>
      </dgm:t>
    </dgm:pt>
    <dgm:pt modelId="{1B0FD093-3046-4077-9914-081503CACD02}" cxnId="{AF3F1453-1350-45A6-B37E-4CE225243DF2}" type="parTrans">
      <dgm:prSet/>
      <dgm:spPr/>
      <dgm:t>
        <a:bodyPr/>
        <a:lstStyle/>
        <a:p>
          <a:endParaRPr lang="zh-CN" altLang="en-US"/>
        </a:p>
      </dgm:t>
    </dgm:pt>
    <dgm:pt modelId="{53BB7E02-9963-4B28-A706-CCE581311B67}" cxnId="{AF3F1453-1350-45A6-B37E-4CE225243DF2}" type="sibTrans">
      <dgm:prSet/>
      <dgm:spPr/>
      <dgm:t>
        <a:bodyPr/>
        <a:lstStyle/>
        <a:p>
          <a:endParaRPr lang="zh-CN" altLang="en-US"/>
        </a:p>
      </dgm:t>
    </dgm:pt>
    <dgm:pt modelId="{5FCE6C24-8D60-4083-B834-70BA3A26A66E}" type="pres">
      <dgm:prSet presAssocID="{638026B4-6D6D-4F4F-85FE-A104941ABBDD}" presName="rootnode" presStyleCnt="0">
        <dgm:presLayoutVars>
          <dgm:chMax/>
          <dgm:chPref/>
          <dgm:dir/>
          <dgm:animLvl val="lvl"/>
        </dgm:presLayoutVars>
      </dgm:prSet>
      <dgm:spPr/>
      <dgm:t>
        <a:bodyPr/>
        <a:lstStyle/>
        <a:p>
          <a:endParaRPr lang="zh-CN" altLang="en-US"/>
        </a:p>
      </dgm:t>
    </dgm:pt>
    <dgm:pt modelId="{7CBBBC7F-C992-42F1-9768-549395F9DC51}" type="pres">
      <dgm:prSet presAssocID="{8967EDE8-333F-4AD5-9F98-1E84D11FEA79}" presName="composite" presStyleCnt="0"/>
      <dgm:spPr/>
    </dgm:pt>
    <dgm:pt modelId="{7BA29B95-B3C1-4068-BC36-A1CC5C7001C1}" type="pres">
      <dgm:prSet presAssocID="{8967EDE8-333F-4AD5-9F98-1E84D11FEA79}" presName="LShape" presStyleLbl="alignNode1" presStyleIdx="0" presStyleCnt="7"/>
      <dgm:spPr/>
    </dgm:pt>
    <dgm:pt modelId="{FCB5C772-2BBF-4878-889A-1F8E8BE08F81}" type="pres">
      <dgm:prSet presAssocID="{8967EDE8-333F-4AD5-9F98-1E84D11FEA79}" presName="ParentText" presStyleLbl="revTx" presStyleIdx="0" presStyleCnt="4">
        <dgm:presLayoutVars>
          <dgm:chMax val="0"/>
          <dgm:chPref val="0"/>
          <dgm:bulletEnabled val="1"/>
        </dgm:presLayoutVars>
      </dgm:prSet>
      <dgm:spPr/>
      <dgm:t>
        <a:bodyPr/>
        <a:lstStyle/>
        <a:p>
          <a:endParaRPr lang="zh-CN" altLang="en-US"/>
        </a:p>
      </dgm:t>
    </dgm:pt>
    <dgm:pt modelId="{BE4B60DB-D967-4C7B-BDDC-909807BB0062}" type="pres">
      <dgm:prSet presAssocID="{8967EDE8-333F-4AD5-9F98-1E84D11FEA79}" presName="Triangle" presStyleLbl="alignNode1" presStyleIdx="1" presStyleCnt="7"/>
      <dgm:spPr/>
    </dgm:pt>
    <dgm:pt modelId="{4CC47A3B-BCE6-4974-960B-179A2E08D29C}" type="pres">
      <dgm:prSet presAssocID="{ED75B59D-9209-4370-A476-24F5D754A9EB}" presName="sibTrans" presStyleCnt="0"/>
      <dgm:spPr/>
    </dgm:pt>
    <dgm:pt modelId="{65DB8AF1-788F-4672-B133-7C03870F415D}" type="pres">
      <dgm:prSet presAssocID="{ED75B59D-9209-4370-A476-24F5D754A9EB}" presName="space" presStyleCnt="0"/>
      <dgm:spPr/>
    </dgm:pt>
    <dgm:pt modelId="{6F65DB3C-F1A6-4B40-8F1A-406B443E4E4C}" type="pres">
      <dgm:prSet presAssocID="{D843F700-071D-41A7-8F47-2E4299AFC99D}" presName="composite" presStyleCnt="0"/>
      <dgm:spPr/>
    </dgm:pt>
    <dgm:pt modelId="{68762058-2AB5-4309-B496-9E8BC9EADB7B}" type="pres">
      <dgm:prSet presAssocID="{D843F700-071D-41A7-8F47-2E4299AFC99D}" presName="LShape" presStyleLbl="alignNode1" presStyleIdx="2" presStyleCnt="7"/>
      <dgm:spPr/>
    </dgm:pt>
    <dgm:pt modelId="{8DB26AA8-103F-43FB-8B3D-1E36056A9404}" type="pres">
      <dgm:prSet presAssocID="{D843F700-071D-41A7-8F47-2E4299AFC99D}" presName="ParentText" presStyleLbl="revTx" presStyleIdx="1" presStyleCnt="4">
        <dgm:presLayoutVars>
          <dgm:chMax val="0"/>
          <dgm:chPref val="0"/>
          <dgm:bulletEnabled val="1"/>
        </dgm:presLayoutVars>
      </dgm:prSet>
      <dgm:spPr/>
      <dgm:t>
        <a:bodyPr/>
        <a:lstStyle/>
        <a:p>
          <a:endParaRPr lang="zh-CN" altLang="en-US"/>
        </a:p>
      </dgm:t>
    </dgm:pt>
    <dgm:pt modelId="{CE900FA9-AA56-40B8-8C95-29BB0216F46F}" type="pres">
      <dgm:prSet presAssocID="{D843F700-071D-41A7-8F47-2E4299AFC99D}" presName="Triangle" presStyleLbl="alignNode1" presStyleIdx="3" presStyleCnt="7"/>
      <dgm:spPr/>
    </dgm:pt>
    <dgm:pt modelId="{FF5899BD-A518-4068-BA62-1EE38EB0134C}" type="pres">
      <dgm:prSet presAssocID="{8A52FE60-041E-437F-9524-A764D7380EAA}" presName="sibTrans" presStyleCnt="0"/>
      <dgm:spPr/>
    </dgm:pt>
    <dgm:pt modelId="{94E7BAC4-822D-405C-B576-2ED895067351}" type="pres">
      <dgm:prSet presAssocID="{8A52FE60-041E-437F-9524-A764D7380EAA}" presName="space" presStyleCnt="0"/>
      <dgm:spPr/>
    </dgm:pt>
    <dgm:pt modelId="{98052C36-A311-4D5E-AB1A-FB650AED6654}" type="pres">
      <dgm:prSet presAssocID="{2D750DCB-DBE0-41CC-9038-D7F0B954B3CE}" presName="composite" presStyleCnt="0"/>
      <dgm:spPr/>
    </dgm:pt>
    <dgm:pt modelId="{73B89705-65AF-4B99-B9B3-4A8B630F460B}" type="pres">
      <dgm:prSet presAssocID="{2D750DCB-DBE0-41CC-9038-D7F0B954B3CE}" presName="LShape" presStyleLbl="alignNode1" presStyleIdx="4" presStyleCnt="7"/>
      <dgm:spPr/>
    </dgm:pt>
    <dgm:pt modelId="{D8CA165A-0C02-46E8-99A9-BFB6D57D504D}" type="pres">
      <dgm:prSet presAssocID="{2D750DCB-DBE0-41CC-9038-D7F0B954B3CE}" presName="ParentText" presStyleLbl="revTx" presStyleIdx="2" presStyleCnt="4">
        <dgm:presLayoutVars>
          <dgm:chMax val="0"/>
          <dgm:chPref val="0"/>
          <dgm:bulletEnabled val="1"/>
        </dgm:presLayoutVars>
      </dgm:prSet>
      <dgm:spPr/>
      <dgm:t>
        <a:bodyPr/>
        <a:lstStyle/>
        <a:p>
          <a:endParaRPr lang="zh-CN" altLang="en-US"/>
        </a:p>
      </dgm:t>
    </dgm:pt>
    <dgm:pt modelId="{477922A8-4B98-4F1B-A5C1-3961A50C97B5}" type="pres">
      <dgm:prSet presAssocID="{2D750DCB-DBE0-41CC-9038-D7F0B954B3CE}" presName="Triangle" presStyleLbl="alignNode1" presStyleIdx="5" presStyleCnt="7"/>
      <dgm:spPr/>
    </dgm:pt>
    <dgm:pt modelId="{A3E4A8EF-F211-4B84-9DA6-0F19B71B99ED}" type="pres">
      <dgm:prSet presAssocID="{CC6A8B2F-1E07-404F-865F-83CC6F95CA89}" presName="sibTrans" presStyleCnt="0"/>
      <dgm:spPr/>
    </dgm:pt>
    <dgm:pt modelId="{4E98E741-2713-49E3-87A7-F216ADA11FBB}" type="pres">
      <dgm:prSet presAssocID="{CC6A8B2F-1E07-404F-865F-83CC6F95CA89}" presName="space" presStyleCnt="0"/>
      <dgm:spPr/>
    </dgm:pt>
    <dgm:pt modelId="{ED65AACF-AC05-425D-943E-B668BD4F287F}" type="pres">
      <dgm:prSet presAssocID="{1D38553B-B48A-4C7B-A8A5-C5BB87E63BAE}" presName="composite" presStyleCnt="0"/>
      <dgm:spPr/>
    </dgm:pt>
    <dgm:pt modelId="{5CAEA9AC-8DBF-4CA1-853C-3E2AFF107D78}" type="pres">
      <dgm:prSet presAssocID="{1D38553B-B48A-4C7B-A8A5-C5BB87E63BAE}" presName="LShape" presStyleLbl="alignNode1" presStyleIdx="6" presStyleCnt="7"/>
      <dgm:spPr/>
    </dgm:pt>
    <dgm:pt modelId="{CE49FFF7-4A66-43B4-A8B9-548831F62BF7}" type="pres">
      <dgm:prSet presAssocID="{1D38553B-B48A-4C7B-A8A5-C5BB87E63BAE}" presName="ParentText" presStyleLbl="revTx" presStyleIdx="3" presStyleCnt="4">
        <dgm:presLayoutVars>
          <dgm:chMax val="0"/>
          <dgm:chPref val="0"/>
          <dgm:bulletEnabled val="1"/>
        </dgm:presLayoutVars>
      </dgm:prSet>
      <dgm:spPr/>
      <dgm:t>
        <a:bodyPr/>
        <a:lstStyle/>
        <a:p>
          <a:endParaRPr lang="zh-CN" altLang="en-US"/>
        </a:p>
      </dgm:t>
    </dgm:pt>
  </dgm:ptLst>
  <dgm:cxnLst>
    <dgm:cxn modelId="{C96A25B9-A8FB-4ACF-A92A-BE5FFCA3A5DC}" srcId="{638026B4-6D6D-4F4F-85FE-A104941ABBDD}" destId="{D843F700-071D-41A7-8F47-2E4299AFC99D}" srcOrd="1" destOrd="0" parTransId="{2F44A230-6389-441D-A3F3-9D10F58B1883}" sibTransId="{8A52FE60-041E-437F-9524-A764D7380EAA}"/>
    <dgm:cxn modelId="{6FC44F5C-403C-420C-A0A3-CF2179AB5007}" type="presOf" srcId="{D843F700-071D-41A7-8F47-2E4299AFC99D}" destId="{8DB26AA8-103F-43FB-8B3D-1E36056A9404}" srcOrd="0" destOrd="0" presId="urn:microsoft.com/office/officeart/2009/3/layout/StepUpProcess"/>
    <dgm:cxn modelId="{AF3F1453-1350-45A6-B37E-4CE225243DF2}" srcId="{638026B4-6D6D-4F4F-85FE-A104941ABBDD}" destId="{1D38553B-B48A-4C7B-A8A5-C5BB87E63BAE}" srcOrd="3" destOrd="0" parTransId="{1B0FD093-3046-4077-9914-081503CACD02}" sibTransId="{53BB7E02-9963-4B28-A706-CCE581311B67}"/>
    <dgm:cxn modelId="{CB90243B-ED30-49D7-8636-58973CD7163B}" type="presOf" srcId="{2D750DCB-DBE0-41CC-9038-D7F0B954B3CE}" destId="{D8CA165A-0C02-46E8-99A9-BFB6D57D504D}" srcOrd="0" destOrd="0" presId="urn:microsoft.com/office/officeart/2009/3/layout/StepUpProcess"/>
    <dgm:cxn modelId="{F27C167C-11EC-4D8D-BA5E-98070C6ECEAC}" type="presOf" srcId="{638026B4-6D6D-4F4F-85FE-A104941ABBDD}" destId="{5FCE6C24-8D60-4083-B834-70BA3A26A66E}" srcOrd="0" destOrd="0" presId="urn:microsoft.com/office/officeart/2009/3/layout/StepUpProcess"/>
    <dgm:cxn modelId="{1EDFEF15-86EF-443B-9814-DBD3F4F22243}" type="presOf" srcId="{8967EDE8-333F-4AD5-9F98-1E84D11FEA79}" destId="{FCB5C772-2BBF-4878-889A-1F8E8BE08F81}" srcOrd="0" destOrd="0" presId="urn:microsoft.com/office/officeart/2009/3/layout/StepUpProcess"/>
    <dgm:cxn modelId="{3C565345-2878-45AA-90F5-75E5D2EE5E73}" srcId="{638026B4-6D6D-4F4F-85FE-A104941ABBDD}" destId="{8967EDE8-333F-4AD5-9F98-1E84D11FEA79}" srcOrd="0" destOrd="0" parTransId="{FBF9D890-075C-4858-8A8E-673E5C91B16E}" sibTransId="{ED75B59D-9209-4370-A476-24F5D754A9EB}"/>
    <dgm:cxn modelId="{94742606-8892-4C1C-9F7A-DA202BA766F5}" type="presOf" srcId="{1D38553B-B48A-4C7B-A8A5-C5BB87E63BAE}" destId="{CE49FFF7-4A66-43B4-A8B9-548831F62BF7}" srcOrd="0" destOrd="0" presId="urn:microsoft.com/office/officeart/2009/3/layout/StepUpProcess"/>
    <dgm:cxn modelId="{A6538224-EEEB-435D-ADBE-360F314B102A}" srcId="{638026B4-6D6D-4F4F-85FE-A104941ABBDD}" destId="{2D750DCB-DBE0-41CC-9038-D7F0B954B3CE}" srcOrd="2" destOrd="0" parTransId="{247493E0-D6C2-414F-8BED-515D90CEAC81}" sibTransId="{CC6A8B2F-1E07-404F-865F-83CC6F95CA89}"/>
    <dgm:cxn modelId="{9D10F2D0-A3D8-4C6D-BE57-ACA5F4D7B0A1}" type="presParOf" srcId="{5FCE6C24-8D60-4083-B834-70BA3A26A66E}" destId="{7CBBBC7F-C992-42F1-9768-549395F9DC51}" srcOrd="0" destOrd="0" presId="urn:microsoft.com/office/officeart/2009/3/layout/StepUpProcess"/>
    <dgm:cxn modelId="{321D2A3B-F7C9-4F94-8064-289B5A9DAD29}" type="presParOf" srcId="{7CBBBC7F-C992-42F1-9768-549395F9DC51}" destId="{7BA29B95-B3C1-4068-BC36-A1CC5C7001C1}" srcOrd="0" destOrd="0" presId="urn:microsoft.com/office/officeart/2009/3/layout/StepUpProcess"/>
    <dgm:cxn modelId="{EFEBD453-AB23-4A11-B651-42497AB4E7DA}" type="presParOf" srcId="{7CBBBC7F-C992-42F1-9768-549395F9DC51}" destId="{FCB5C772-2BBF-4878-889A-1F8E8BE08F81}" srcOrd="1" destOrd="0" presId="urn:microsoft.com/office/officeart/2009/3/layout/StepUpProcess"/>
    <dgm:cxn modelId="{04D73290-2F8E-4FD1-A8A3-88BFA6060A3F}" type="presParOf" srcId="{7CBBBC7F-C992-42F1-9768-549395F9DC51}" destId="{BE4B60DB-D967-4C7B-BDDC-909807BB0062}" srcOrd="2" destOrd="0" presId="urn:microsoft.com/office/officeart/2009/3/layout/StepUpProcess"/>
    <dgm:cxn modelId="{21DCA1E7-E65E-4B75-BEE1-62B3F8468D2C}" type="presParOf" srcId="{5FCE6C24-8D60-4083-B834-70BA3A26A66E}" destId="{4CC47A3B-BCE6-4974-960B-179A2E08D29C}" srcOrd="1" destOrd="0" presId="urn:microsoft.com/office/officeart/2009/3/layout/StepUpProcess"/>
    <dgm:cxn modelId="{F4957630-15C4-4663-8251-1E2FAF6D7159}" type="presParOf" srcId="{4CC47A3B-BCE6-4974-960B-179A2E08D29C}" destId="{65DB8AF1-788F-4672-B133-7C03870F415D}" srcOrd="0" destOrd="0" presId="urn:microsoft.com/office/officeart/2009/3/layout/StepUpProcess"/>
    <dgm:cxn modelId="{D4FD3C9A-1363-4CB7-8A5F-C571A998A49D}" type="presParOf" srcId="{5FCE6C24-8D60-4083-B834-70BA3A26A66E}" destId="{6F65DB3C-F1A6-4B40-8F1A-406B443E4E4C}" srcOrd="2" destOrd="0" presId="urn:microsoft.com/office/officeart/2009/3/layout/StepUpProcess"/>
    <dgm:cxn modelId="{230F2EDC-B8F2-4277-9AAD-21DBFC26BEC6}" type="presParOf" srcId="{6F65DB3C-F1A6-4B40-8F1A-406B443E4E4C}" destId="{68762058-2AB5-4309-B496-9E8BC9EADB7B}" srcOrd="0" destOrd="0" presId="urn:microsoft.com/office/officeart/2009/3/layout/StepUpProcess"/>
    <dgm:cxn modelId="{6C3189E4-D9A5-44C8-9FAA-12EE181A0A83}" type="presParOf" srcId="{6F65DB3C-F1A6-4B40-8F1A-406B443E4E4C}" destId="{8DB26AA8-103F-43FB-8B3D-1E36056A9404}" srcOrd="1" destOrd="0" presId="urn:microsoft.com/office/officeart/2009/3/layout/StepUpProcess"/>
    <dgm:cxn modelId="{9EFF96E5-241E-4480-B418-88442F3E12BC}" type="presParOf" srcId="{6F65DB3C-F1A6-4B40-8F1A-406B443E4E4C}" destId="{CE900FA9-AA56-40B8-8C95-29BB0216F46F}" srcOrd="2" destOrd="0" presId="urn:microsoft.com/office/officeart/2009/3/layout/StepUpProcess"/>
    <dgm:cxn modelId="{2D34B970-473F-432E-B3D8-D767E7FD3BEB}" type="presParOf" srcId="{5FCE6C24-8D60-4083-B834-70BA3A26A66E}" destId="{FF5899BD-A518-4068-BA62-1EE38EB0134C}" srcOrd="3" destOrd="0" presId="urn:microsoft.com/office/officeart/2009/3/layout/StepUpProcess"/>
    <dgm:cxn modelId="{0A8CAC64-758E-4780-9682-CFC5759979C7}" type="presParOf" srcId="{FF5899BD-A518-4068-BA62-1EE38EB0134C}" destId="{94E7BAC4-822D-405C-B576-2ED895067351}" srcOrd="0" destOrd="0" presId="urn:microsoft.com/office/officeart/2009/3/layout/StepUpProcess"/>
    <dgm:cxn modelId="{D6EB4E58-AC67-4445-A25E-A732FB463278}" type="presParOf" srcId="{5FCE6C24-8D60-4083-B834-70BA3A26A66E}" destId="{98052C36-A311-4D5E-AB1A-FB650AED6654}" srcOrd="4" destOrd="0" presId="urn:microsoft.com/office/officeart/2009/3/layout/StepUpProcess"/>
    <dgm:cxn modelId="{4F8F9BB8-1FE3-4BE9-BDCA-6BB9E58DDA9C}" type="presParOf" srcId="{98052C36-A311-4D5E-AB1A-FB650AED6654}" destId="{73B89705-65AF-4B99-B9B3-4A8B630F460B}" srcOrd="0" destOrd="0" presId="urn:microsoft.com/office/officeart/2009/3/layout/StepUpProcess"/>
    <dgm:cxn modelId="{73B6B595-1211-47DD-A896-66EEF4B0F01F}" type="presParOf" srcId="{98052C36-A311-4D5E-AB1A-FB650AED6654}" destId="{D8CA165A-0C02-46E8-99A9-BFB6D57D504D}" srcOrd="1" destOrd="0" presId="urn:microsoft.com/office/officeart/2009/3/layout/StepUpProcess"/>
    <dgm:cxn modelId="{E14EB968-192E-44B3-9F67-0BB34A916C1B}" type="presParOf" srcId="{98052C36-A311-4D5E-AB1A-FB650AED6654}" destId="{477922A8-4B98-4F1B-A5C1-3961A50C97B5}" srcOrd="2" destOrd="0" presId="urn:microsoft.com/office/officeart/2009/3/layout/StepUpProcess"/>
    <dgm:cxn modelId="{8E541F29-93B9-44DB-BFD4-1A10E4940FD1}" type="presParOf" srcId="{5FCE6C24-8D60-4083-B834-70BA3A26A66E}" destId="{A3E4A8EF-F211-4B84-9DA6-0F19B71B99ED}" srcOrd="5" destOrd="0" presId="urn:microsoft.com/office/officeart/2009/3/layout/StepUpProcess"/>
    <dgm:cxn modelId="{BECE7FF0-62D2-44DB-9651-7C09FCE43C9F}" type="presParOf" srcId="{A3E4A8EF-F211-4B84-9DA6-0F19B71B99ED}" destId="{4E98E741-2713-49E3-87A7-F216ADA11FBB}" srcOrd="0" destOrd="0" presId="urn:microsoft.com/office/officeart/2009/3/layout/StepUpProcess"/>
    <dgm:cxn modelId="{98F72011-8D5E-4861-976E-F3E81D86ABC0}" type="presParOf" srcId="{5FCE6C24-8D60-4083-B834-70BA3A26A66E}" destId="{ED65AACF-AC05-425D-943E-B668BD4F287F}" srcOrd="6" destOrd="0" presId="urn:microsoft.com/office/officeart/2009/3/layout/StepUpProcess"/>
    <dgm:cxn modelId="{CF1E7F04-36C1-46DE-BA1E-119F7535DE35}" type="presParOf" srcId="{ED65AACF-AC05-425D-943E-B668BD4F287F}" destId="{5CAEA9AC-8DBF-4CA1-853C-3E2AFF107D78}" srcOrd="0" destOrd="0" presId="urn:microsoft.com/office/officeart/2009/3/layout/StepUpProcess"/>
    <dgm:cxn modelId="{999C3F4E-9D65-4B01-8B92-259BC3C6CDA0}" type="presParOf" srcId="{ED65AACF-AC05-425D-943E-B668BD4F287F}" destId="{CE49FFF7-4A66-43B4-A8B9-548831F62BF7}" srcOrd="1" destOrd="0" presId="urn:microsoft.com/office/officeart/2009/3/layout/StepUpProcess"/>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2231468-BD4D-49EB-9E78-F59C2E9983CA}"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zh-CN" altLang="en-US"/>
        </a:p>
      </dgm:t>
    </dgm:pt>
    <dgm:pt modelId="{9EB7C55E-F822-4148-9EBE-35AD2F37CE80}">
      <dgm:prSet phldrT="[文本]" custT="1"/>
      <dgm:spPr/>
      <dgm:t>
        <a:bodyPr/>
        <a:lstStyle/>
        <a:p>
          <a:r>
            <a:rPr lang="zh-CN" altLang="en-US" sz="2800" dirty="0" smtClean="0"/>
            <a:t>财务会计体系</a:t>
          </a:r>
          <a:endParaRPr lang="zh-CN" altLang="en-US" sz="2800" dirty="0"/>
        </a:p>
      </dgm:t>
    </dgm:pt>
    <dgm:pt modelId="{88247843-885E-4E22-A967-F1E6047F119F}" cxnId="{A922DD98-2B9C-43C8-8E5B-231DD22C44F5}" type="parTrans">
      <dgm:prSet/>
      <dgm:spPr/>
      <dgm:t>
        <a:bodyPr/>
        <a:lstStyle/>
        <a:p>
          <a:endParaRPr lang="zh-CN" altLang="en-US"/>
        </a:p>
      </dgm:t>
    </dgm:pt>
    <dgm:pt modelId="{37DC5A2D-A480-439E-B34B-8BDB47BDDDAC}" cxnId="{A922DD98-2B9C-43C8-8E5B-231DD22C44F5}" type="sibTrans">
      <dgm:prSet/>
      <dgm:spPr/>
      <dgm:t>
        <a:bodyPr/>
        <a:lstStyle/>
        <a:p>
          <a:endParaRPr lang="zh-CN" altLang="en-US"/>
        </a:p>
      </dgm:t>
    </dgm:pt>
    <dgm:pt modelId="{7462E1B5-4081-4C64-9B9E-74ADF6F79245}">
      <dgm:prSet phldrT="[文本]" custT="1"/>
      <dgm:spPr/>
      <dgm:t>
        <a:bodyPr/>
        <a:lstStyle/>
        <a:p>
          <a:r>
            <a:rPr lang="zh-CN" altLang="en-US" sz="1800" dirty="0" smtClean="0"/>
            <a:t>资产、负债、  净资产、收入、</a:t>
          </a:r>
          <a:endParaRPr lang="en-US" altLang="zh-CN" sz="1800" dirty="0" smtClean="0"/>
        </a:p>
        <a:p>
          <a:r>
            <a:rPr lang="zh-CN" altLang="en-US" sz="1800" dirty="0" smtClean="0"/>
            <a:t>费用</a:t>
          </a:r>
          <a:endParaRPr lang="zh-CN" altLang="en-US" sz="1800" dirty="0"/>
        </a:p>
      </dgm:t>
    </dgm:pt>
    <dgm:pt modelId="{8C645349-E715-4436-85BF-26F362CFFC9B}" cxnId="{B9CBD4AC-33AE-4B62-8D37-6C14A5CB5E24}" type="parTrans">
      <dgm:prSet/>
      <dgm:spPr/>
      <dgm:t>
        <a:bodyPr/>
        <a:lstStyle/>
        <a:p>
          <a:endParaRPr lang="zh-CN" altLang="en-US"/>
        </a:p>
      </dgm:t>
    </dgm:pt>
    <dgm:pt modelId="{B2473882-D7F3-42BA-9985-E3614A33DA93}" cxnId="{B9CBD4AC-33AE-4B62-8D37-6C14A5CB5E24}" type="sibTrans">
      <dgm:prSet/>
      <dgm:spPr/>
      <dgm:t>
        <a:bodyPr/>
        <a:lstStyle/>
        <a:p>
          <a:endParaRPr lang="zh-CN" altLang="en-US"/>
        </a:p>
      </dgm:t>
    </dgm:pt>
    <dgm:pt modelId="{D1A8815F-6B30-4389-852F-CBE805D09365}">
      <dgm:prSet phldrT="[文本]"/>
      <dgm:spPr/>
      <dgm:t>
        <a:bodyPr/>
        <a:lstStyle/>
        <a:p>
          <a:r>
            <a:rPr lang="zh-CN" altLang="en-US" dirty="0" smtClean="0"/>
            <a:t>资产负债表、收入费用表、现金流量表、净资产变动表</a:t>
          </a:r>
          <a:endParaRPr lang="zh-CN" altLang="en-US" dirty="0"/>
        </a:p>
      </dgm:t>
    </dgm:pt>
    <dgm:pt modelId="{7B15EDA9-D3C4-4094-A8C1-DE5B74CE43C5}" cxnId="{C9A7A938-94CF-4A92-B256-F5FB572A9DC1}" type="parTrans">
      <dgm:prSet/>
      <dgm:spPr/>
      <dgm:t>
        <a:bodyPr/>
        <a:lstStyle/>
        <a:p>
          <a:endParaRPr lang="zh-CN" altLang="en-US"/>
        </a:p>
      </dgm:t>
    </dgm:pt>
    <dgm:pt modelId="{DB6F8919-708B-4B16-A9E7-AE16F7E72AC1}" cxnId="{C9A7A938-94CF-4A92-B256-F5FB572A9DC1}" type="sibTrans">
      <dgm:prSet/>
      <dgm:spPr/>
      <dgm:t>
        <a:bodyPr/>
        <a:lstStyle/>
        <a:p>
          <a:endParaRPr lang="zh-CN" altLang="en-US"/>
        </a:p>
      </dgm:t>
    </dgm:pt>
    <dgm:pt modelId="{450D9155-A43F-4630-BB15-DF9F8B1C52F5}">
      <dgm:prSet phldrT="[文本]"/>
      <dgm:spPr/>
      <dgm:t>
        <a:bodyPr/>
        <a:lstStyle/>
        <a:p>
          <a:r>
            <a:rPr lang="zh-CN" altLang="en-US" dirty="0" smtClean="0"/>
            <a:t>预算会计体系</a:t>
          </a:r>
          <a:endParaRPr lang="zh-CN" altLang="en-US" dirty="0"/>
        </a:p>
      </dgm:t>
    </dgm:pt>
    <dgm:pt modelId="{211E89DA-C28A-4174-BB9C-5743DCFE2C96}" cxnId="{527E5433-9701-4C51-B8A3-E674D86EA5F5}" type="parTrans">
      <dgm:prSet/>
      <dgm:spPr/>
      <dgm:t>
        <a:bodyPr/>
        <a:lstStyle/>
        <a:p>
          <a:endParaRPr lang="zh-CN" altLang="en-US"/>
        </a:p>
      </dgm:t>
    </dgm:pt>
    <dgm:pt modelId="{3B472B98-4EC5-4B61-B22F-BDF3DAA6F4D4}" cxnId="{527E5433-9701-4C51-B8A3-E674D86EA5F5}" type="sibTrans">
      <dgm:prSet/>
      <dgm:spPr/>
      <dgm:t>
        <a:bodyPr/>
        <a:lstStyle/>
        <a:p>
          <a:endParaRPr lang="zh-CN" altLang="en-US"/>
        </a:p>
      </dgm:t>
    </dgm:pt>
    <dgm:pt modelId="{315D670D-9547-464B-B220-B7A0A1C6075F}">
      <dgm:prSet phldrT="[文本]" custT="1"/>
      <dgm:spPr/>
      <dgm:t>
        <a:bodyPr/>
        <a:lstStyle/>
        <a:p>
          <a:r>
            <a:rPr lang="zh-CN" altLang="en-US" sz="1800" dirty="0" smtClean="0"/>
            <a:t>预算收入、预算支出、预算结余</a:t>
          </a:r>
          <a:endParaRPr lang="zh-CN" altLang="en-US" sz="1800" dirty="0"/>
        </a:p>
      </dgm:t>
    </dgm:pt>
    <dgm:pt modelId="{6B69170F-E0A5-45CD-918B-C42ABC725C1F}" cxnId="{CA7FC4BD-FAD8-4D4D-8B2A-0CDE6ACEABF9}" type="parTrans">
      <dgm:prSet/>
      <dgm:spPr/>
      <dgm:t>
        <a:bodyPr/>
        <a:lstStyle/>
        <a:p>
          <a:endParaRPr lang="zh-CN" altLang="en-US"/>
        </a:p>
      </dgm:t>
    </dgm:pt>
    <dgm:pt modelId="{94A349A7-16DF-4BCB-A892-3A025CFBF94F}" cxnId="{CA7FC4BD-FAD8-4D4D-8B2A-0CDE6ACEABF9}" type="sibTrans">
      <dgm:prSet/>
      <dgm:spPr/>
      <dgm:t>
        <a:bodyPr/>
        <a:lstStyle/>
        <a:p>
          <a:endParaRPr lang="zh-CN" altLang="en-US"/>
        </a:p>
      </dgm:t>
    </dgm:pt>
    <dgm:pt modelId="{7AC008F3-1AC0-46F7-831F-490B8642792A}">
      <dgm:prSet phldrT="[文本]"/>
      <dgm:spPr/>
      <dgm:t>
        <a:bodyPr/>
        <a:lstStyle/>
        <a:p>
          <a:r>
            <a:rPr lang="zh-CN" altLang="en-US" dirty="0" smtClean="0"/>
            <a:t>预算收入支出表、预算结转结余变动表、财政拨款预算收入支出表</a:t>
          </a:r>
          <a:endParaRPr lang="zh-CN" altLang="en-US" dirty="0"/>
        </a:p>
      </dgm:t>
    </dgm:pt>
    <dgm:pt modelId="{FE98B10A-F2A6-4AC2-938C-87C5C3C3E3F4}" cxnId="{AABB66AC-BE29-4583-A2E9-FD3879B29832}" type="parTrans">
      <dgm:prSet/>
      <dgm:spPr/>
      <dgm:t>
        <a:bodyPr/>
        <a:lstStyle/>
        <a:p>
          <a:endParaRPr lang="zh-CN" altLang="en-US"/>
        </a:p>
      </dgm:t>
    </dgm:pt>
    <dgm:pt modelId="{586CC464-600E-4295-A3CC-C00497C1C93C}" cxnId="{AABB66AC-BE29-4583-A2E9-FD3879B29832}" type="sibTrans">
      <dgm:prSet/>
      <dgm:spPr/>
      <dgm:t>
        <a:bodyPr/>
        <a:lstStyle/>
        <a:p>
          <a:endParaRPr lang="zh-CN" altLang="en-US"/>
        </a:p>
      </dgm:t>
    </dgm:pt>
    <dgm:pt modelId="{3229BB15-99B9-4921-ADD7-88E8F7801AC1}" type="pres">
      <dgm:prSet presAssocID="{32231468-BD4D-49EB-9E78-F59C2E9983CA}" presName="diagram" presStyleCnt="0">
        <dgm:presLayoutVars>
          <dgm:chPref val="1"/>
          <dgm:dir/>
          <dgm:animOne val="branch"/>
          <dgm:animLvl val="lvl"/>
          <dgm:resizeHandles/>
        </dgm:presLayoutVars>
      </dgm:prSet>
      <dgm:spPr/>
      <dgm:t>
        <a:bodyPr/>
        <a:lstStyle/>
        <a:p>
          <a:endParaRPr lang="zh-CN" altLang="en-US"/>
        </a:p>
      </dgm:t>
    </dgm:pt>
    <dgm:pt modelId="{1C393A2F-BA39-4189-8775-409B9F918F5C}" type="pres">
      <dgm:prSet presAssocID="{9EB7C55E-F822-4148-9EBE-35AD2F37CE80}" presName="root" presStyleCnt="0"/>
      <dgm:spPr/>
    </dgm:pt>
    <dgm:pt modelId="{B0FAC788-F9D1-4ECF-B9D3-AFA9B94B64DB}" type="pres">
      <dgm:prSet presAssocID="{9EB7C55E-F822-4148-9EBE-35AD2F37CE80}" presName="rootComposite" presStyleCnt="0"/>
      <dgm:spPr/>
    </dgm:pt>
    <dgm:pt modelId="{38E63657-72BF-423C-87D2-5F67CACB256C}" type="pres">
      <dgm:prSet presAssocID="{9EB7C55E-F822-4148-9EBE-35AD2F37CE80}" presName="rootText" presStyleLbl="node1" presStyleIdx="0" presStyleCnt="2" custLinFactNeighborX="-7400" custLinFactNeighborY="-5016"/>
      <dgm:spPr/>
      <dgm:t>
        <a:bodyPr/>
        <a:lstStyle/>
        <a:p>
          <a:endParaRPr lang="zh-CN" altLang="en-US"/>
        </a:p>
      </dgm:t>
    </dgm:pt>
    <dgm:pt modelId="{3D1CE000-BBC3-45AF-8863-E8F60770B1F0}" type="pres">
      <dgm:prSet presAssocID="{9EB7C55E-F822-4148-9EBE-35AD2F37CE80}" presName="rootConnector" presStyleLbl="node1" presStyleIdx="0" presStyleCnt="2"/>
      <dgm:spPr/>
      <dgm:t>
        <a:bodyPr/>
        <a:lstStyle/>
        <a:p>
          <a:endParaRPr lang="zh-CN" altLang="en-US"/>
        </a:p>
      </dgm:t>
    </dgm:pt>
    <dgm:pt modelId="{EC59D215-E196-4D42-A9BA-1F999CC30DB0}" type="pres">
      <dgm:prSet presAssocID="{9EB7C55E-F822-4148-9EBE-35AD2F37CE80}" presName="childShape" presStyleCnt="0"/>
      <dgm:spPr/>
    </dgm:pt>
    <dgm:pt modelId="{E69E11D0-3665-4525-9C22-165AC87BDC3F}" type="pres">
      <dgm:prSet presAssocID="{8C645349-E715-4436-85BF-26F362CFFC9B}" presName="Name13" presStyleLbl="parChTrans1D2" presStyleIdx="0" presStyleCnt="4"/>
      <dgm:spPr/>
      <dgm:t>
        <a:bodyPr/>
        <a:lstStyle/>
        <a:p>
          <a:endParaRPr lang="zh-CN" altLang="en-US"/>
        </a:p>
      </dgm:t>
    </dgm:pt>
    <dgm:pt modelId="{453908BE-0C40-4847-93BC-60FA424F991D}" type="pres">
      <dgm:prSet presAssocID="{7462E1B5-4081-4C64-9B9E-74ADF6F79245}" presName="childText" presStyleLbl="bgAcc1" presStyleIdx="0" presStyleCnt="4" custScaleY="111654">
        <dgm:presLayoutVars>
          <dgm:bulletEnabled val="1"/>
        </dgm:presLayoutVars>
      </dgm:prSet>
      <dgm:spPr/>
      <dgm:t>
        <a:bodyPr/>
        <a:lstStyle/>
        <a:p>
          <a:endParaRPr lang="zh-CN" altLang="en-US"/>
        </a:p>
      </dgm:t>
    </dgm:pt>
    <dgm:pt modelId="{AA18542F-62CF-4078-B2E4-5EC4184FBFD6}" type="pres">
      <dgm:prSet presAssocID="{7B15EDA9-D3C4-4094-A8C1-DE5B74CE43C5}" presName="Name13" presStyleLbl="parChTrans1D2" presStyleIdx="1" presStyleCnt="4"/>
      <dgm:spPr/>
      <dgm:t>
        <a:bodyPr/>
        <a:lstStyle/>
        <a:p>
          <a:endParaRPr lang="zh-CN" altLang="en-US"/>
        </a:p>
      </dgm:t>
    </dgm:pt>
    <dgm:pt modelId="{E3E381AF-84C6-4B86-B14D-B51CCAED4E69}" type="pres">
      <dgm:prSet presAssocID="{D1A8815F-6B30-4389-852F-CBE805D09365}" presName="childText" presStyleLbl="bgAcc1" presStyleIdx="1" presStyleCnt="4" custLinFactNeighborX="3478" custLinFactNeighborY="3345">
        <dgm:presLayoutVars>
          <dgm:bulletEnabled val="1"/>
        </dgm:presLayoutVars>
      </dgm:prSet>
      <dgm:spPr/>
      <dgm:t>
        <a:bodyPr/>
        <a:lstStyle/>
        <a:p>
          <a:endParaRPr lang="zh-CN" altLang="en-US"/>
        </a:p>
      </dgm:t>
    </dgm:pt>
    <dgm:pt modelId="{562D172E-8607-4BD6-AF6A-705CEDD1EAAD}" type="pres">
      <dgm:prSet presAssocID="{450D9155-A43F-4630-BB15-DF9F8B1C52F5}" presName="root" presStyleCnt="0"/>
      <dgm:spPr/>
    </dgm:pt>
    <dgm:pt modelId="{EDA5DDE9-54C6-4CFD-8DDC-96C2B1DB7FB3}" type="pres">
      <dgm:prSet presAssocID="{450D9155-A43F-4630-BB15-DF9F8B1C52F5}" presName="rootComposite" presStyleCnt="0"/>
      <dgm:spPr/>
    </dgm:pt>
    <dgm:pt modelId="{41DD731A-4642-4276-BEDC-C43E7EF78565}" type="pres">
      <dgm:prSet presAssocID="{450D9155-A43F-4630-BB15-DF9F8B1C52F5}" presName="rootText" presStyleLbl="node1" presStyleIdx="1" presStyleCnt="2"/>
      <dgm:spPr/>
      <dgm:t>
        <a:bodyPr/>
        <a:lstStyle/>
        <a:p>
          <a:endParaRPr lang="zh-CN" altLang="en-US"/>
        </a:p>
      </dgm:t>
    </dgm:pt>
    <dgm:pt modelId="{92F03FC4-6DA7-4609-B5FB-7D440BE6C797}" type="pres">
      <dgm:prSet presAssocID="{450D9155-A43F-4630-BB15-DF9F8B1C52F5}" presName="rootConnector" presStyleLbl="node1" presStyleIdx="1" presStyleCnt="2"/>
      <dgm:spPr/>
      <dgm:t>
        <a:bodyPr/>
        <a:lstStyle/>
        <a:p>
          <a:endParaRPr lang="zh-CN" altLang="en-US"/>
        </a:p>
      </dgm:t>
    </dgm:pt>
    <dgm:pt modelId="{4EB46AC2-1D81-4A10-97DC-1E3C1945D6D7}" type="pres">
      <dgm:prSet presAssocID="{450D9155-A43F-4630-BB15-DF9F8B1C52F5}" presName="childShape" presStyleCnt="0"/>
      <dgm:spPr/>
    </dgm:pt>
    <dgm:pt modelId="{78648FE6-8F34-4270-A7FA-0DA1C971D6FA}" type="pres">
      <dgm:prSet presAssocID="{6B69170F-E0A5-45CD-918B-C42ABC725C1F}" presName="Name13" presStyleLbl="parChTrans1D2" presStyleIdx="2" presStyleCnt="4"/>
      <dgm:spPr/>
      <dgm:t>
        <a:bodyPr/>
        <a:lstStyle/>
        <a:p>
          <a:endParaRPr lang="zh-CN" altLang="en-US"/>
        </a:p>
      </dgm:t>
    </dgm:pt>
    <dgm:pt modelId="{8F2DC698-059E-4217-A193-54132D89BC7B}" type="pres">
      <dgm:prSet presAssocID="{315D670D-9547-464B-B220-B7A0A1C6075F}" presName="childText" presStyleLbl="bgAcc1" presStyleIdx="2" presStyleCnt="4">
        <dgm:presLayoutVars>
          <dgm:bulletEnabled val="1"/>
        </dgm:presLayoutVars>
      </dgm:prSet>
      <dgm:spPr/>
      <dgm:t>
        <a:bodyPr/>
        <a:lstStyle/>
        <a:p>
          <a:endParaRPr lang="zh-CN" altLang="en-US"/>
        </a:p>
      </dgm:t>
    </dgm:pt>
    <dgm:pt modelId="{F932D793-B7A5-4A1D-9FF6-AD3E31536E13}" type="pres">
      <dgm:prSet presAssocID="{FE98B10A-F2A6-4AC2-938C-87C5C3C3E3F4}" presName="Name13" presStyleLbl="parChTrans1D2" presStyleIdx="3" presStyleCnt="4"/>
      <dgm:spPr/>
      <dgm:t>
        <a:bodyPr/>
        <a:lstStyle/>
        <a:p>
          <a:endParaRPr lang="zh-CN" altLang="en-US"/>
        </a:p>
      </dgm:t>
    </dgm:pt>
    <dgm:pt modelId="{41990CAA-8016-49EC-89E8-DD2FEBC1891D}" type="pres">
      <dgm:prSet presAssocID="{7AC008F3-1AC0-46F7-831F-490B8642792A}" presName="childText" presStyleLbl="bgAcc1" presStyleIdx="3" presStyleCnt="4">
        <dgm:presLayoutVars>
          <dgm:bulletEnabled val="1"/>
        </dgm:presLayoutVars>
      </dgm:prSet>
      <dgm:spPr/>
      <dgm:t>
        <a:bodyPr/>
        <a:lstStyle/>
        <a:p>
          <a:endParaRPr lang="zh-CN" altLang="en-US"/>
        </a:p>
      </dgm:t>
    </dgm:pt>
  </dgm:ptLst>
  <dgm:cxnLst>
    <dgm:cxn modelId="{AABB66AC-BE29-4583-A2E9-FD3879B29832}" srcId="{450D9155-A43F-4630-BB15-DF9F8B1C52F5}" destId="{7AC008F3-1AC0-46F7-831F-490B8642792A}" srcOrd="1" destOrd="0" parTransId="{FE98B10A-F2A6-4AC2-938C-87C5C3C3E3F4}" sibTransId="{586CC464-600E-4295-A3CC-C00497C1C93C}"/>
    <dgm:cxn modelId="{03C32663-616B-4DF2-8499-0D6F1EC19134}" type="presOf" srcId="{FE98B10A-F2A6-4AC2-938C-87C5C3C3E3F4}" destId="{F932D793-B7A5-4A1D-9FF6-AD3E31536E13}" srcOrd="0" destOrd="0" presId="urn:microsoft.com/office/officeart/2005/8/layout/hierarchy3"/>
    <dgm:cxn modelId="{64897009-5221-4183-8135-DA333A522FF3}" type="presOf" srcId="{8C645349-E715-4436-85BF-26F362CFFC9B}" destId="{E69E11D0-3665-4525-9C22-165AC87BDC3F}" srcOrd="0" destOrd="0" presId="urn:microsoft.com/office/officeart/2005/8/layout/hierarchy3"/>
    <dgm:cxn modelId="{5D079DDD-C7A8-47A6-8F38-79264E5FB122}" type="presOf" srcId="{9EB7C55E-F822-4148-9EBE-35AD2F37CE80}" destId="{3D1CE000-BBC3-45AF-8863-E8F60770B1F0}" srcOrd="1" destOrd="0" presId="urn:microsoft.com/office/officeart/2005/8/layout/hierarchy3"/>
    <dgm:cxn modelId="{32E284A5-25F6-4723-8AD5-9722EC5F74E8}" type="presOf" srcId="{450D9155-A43F-4630-BB15-DF9F8B1C52F5}" destId="{92F03FC4-6DA7-4609-B5FB-7D440BE6C797}" srcOrd="1" destOrd="0" presId="urn:microsoft.com/office/officeart/2005/8/layout/hierarchy3"/>
    <dgm:cxn modelId="{402758A7-C165-48FF-8DBF-47E4D8F5FAA8}" type="presOf" srcId="{9EB7C55E-F822-4148-9EBE-35AD2F37CE80}" destId="{38E63657-72BF-423C-87D2-5F67CACB256C}" srcOrd="0" destOrd="0" presId="urn:microsoft.com/office/officeart/2005/8/layout/hierarchy3"/>
    <dgm:cxn modelId="{CA7FC4BD-FAD8-4D4D-8B2A-0CDE6ACEABF9}" srcId="{450D9155-A43F-4630-BB15-DF9F8B1C52F5}" destId="{315D670D-9547-464B-B220-B7A0A1C6075F}" srcOrd="0" destOrd="0" parTransId="{6B69170F-E0A5-45CD-918B-C42ABC725C1F}" sibTransId="{94A349A7-16DF-4BCB-A892-3A025CFBF94F}"/>
    <dgm:cxn modelId="{9CAE6BE6-2F5C-45B5-A202-FA0E644D7273}" type="presOf" srcId="{315D670D-9547-464B-B220-B7A0A1C6075F}" destId="{8F2DC698-059E-4217-A193-54132D89BC7B}" srcOrd="0" destOrd="0" presId="urn:microsoft.com/office/officeart/2005/8/layout/hierarchy3"/>
    <dgm:cxn modelId="{3B2D5288-7AD0-4445-9220-A843F0DB1CD5}" type="presOf" srcId="{7462E1B5-4081-4C64-9B9E-74ADF6F79245}" destId="{453908BE-0C40-4847-93BC-60FA424F991D}" srcOrd="0" destOrd="0" presId="urn:microsoft.com/office/officeart/2005/8/layout/hierarchy3"/>
    <dgm:cxn modelId="{08B8093A-BD40-449F-A2B5-1188463BAE9D}" type="presOf" srcId="{D1A8815F-6B30-4389-852F-CBE805D09365}" destId="{E3E381AF-84C6-4B86-B14D-B51CCAED4E69}" srcOrd="0" destOrd="0" presId="urn:microsoft.com/office/officeart/2005/8/layout/hierarchy3"/>
    <dgm:cxn modelId="{C9A7A938-94CF-4A92-B256-F5FB572A9DC1}" srcId="{9EB7C55E-F822-4148-9EBE-35AD2F37CE80}" destId="{D1A8815F-6B30-4389-852F-CBE805D09365}" srcOrd="1" destOrd="0" parTransId="{7B15EDA9-D3C4-4094-A8C1-DE5B74CE43C5}" sibTransId="{DB6F8919-708B-4B16-A9E7-AE16F7E72AC1}"/>
    <dgm:cxn modelId="{FD4E2B3D-5956-4BE9-A158-40884A9A1F25}" type="presOf" srcId="{450D9155-A43F-4630-BB15-DF9F8B1C52F5}" destId="{41DD731A-4642-4276-BEDC-C43E7EF78565}" srcOrd="0" destOrd="0" presId="urn:microsoft.com/office/officeart/2005/8/layout/hierarchy3"/>
    <dgm:cxn modelId="{B9CBD4AC-33AE-4B62-8D37-6C14A5CB5E24}" srcId="{9EB7C55E-F822-4148-9EBE-35AD2F37CE80}" destId="{7462E1B5-4081-4C64-9B9E-74ADF6F79245}" srcOrd="0" destOrd="0" parTransId="{8C645349-E715-4436-85BF-26F362CFFC9B}" sibTransId="{B2473882-D7F3-42BA-9985-E3614A33DA93}"/>
    <dgm:cxn modelId="{4B17CFDD-9B6F-4693-BBB5-ADF412AAA845}" type="presOf" srcId="{7B15EDA9-D3C4-4094-A8C1-DE5B74CE43C5}" destId="{AA18542F-62CF-4078-B2E4-5EC4184FBFD6}" srcOrd="0" destOrd="0" presId="urn:microsoft.com/office/officeart/2005/8/layout/hierarchy3"/>
    <dgm:cxn modelId="{527E5433-9701-4C51-B8A3-E674D86EA5F5}" srcId="{32231468-BD4D-49EB-9E78-F59C2E9983CA}" destId="{450D9155-A43F-4630-BB15-DF9F8B1C52F5}" srcOrd="1" destOrd="0" parTransId="{211E89DA-C28A-4174-BB9C-5743DCFE2C96}" sibTransId="{3B472B98-4EC5-4B61-B22F-BDF3DAA6F4D4}"/>
    <dgm:cxn modelId="{53A5C1A5-DC33-4E4E-9889-8E7A6239C24F}" type="presOf" srcId="{32231468-BD4D-49EB-9E78-F59C2E9983CA}" destId="{3229BB15-99B9-4921-ADD7-88E8F7801AC1}" srcOrd="0" destOrd="0" presId="urn:microsoft.com/office/officeart/2005/8/layout/hierarchy3"/>
    <dgm:cxn modelId="{18B57F92-83E4-472A-8377-FF3DC8FD75B6}" type="presOf" srcId="{6B69170F-E0A5-45CD-918B-C42ABC725C1F}" destId="{78648FE6-8F34-4270-A7FA-0DA1C971D6FA}" srcOrd="0" destOrd="0" presId="urn:microsoft.com/office/officeart/2005/8/layout/hierarchy3"/>
    <dgm:cxn modelId="{28D1D421-DE8F-44F3-ACB0-D489DF93F8D1}" type="presOf" srcId="{7AC008F3-1AC0-46F7-831F-490B8642792A}" destId="{41990CAA-8016-49EC-89E8-DD2FEBC1891D}" srcOrd="0" destOrd="0" presId="urn:microsoft.com/office/officeart/2005/8/layout/hierarchy3"/>
    <dgm:cxn modelId="{A922DD98-2B9C-43C8-8E5B-231DD22C44F5}" srcId="{32231468-BD4D-49EB-9E78-F59C2E9983CA}" destId="{9EB7C55E-F822-4148-9EBE-35AD2F37CE80}" srcOrd="0" destOrd="0" parTransId="{88247843-885E-4E22-A967-F1E6047F119F}" sibTransId="{37DC5A2D-A480-439E-B34B-8BDB47BDDDAC}"/>
    <dgm:cxn modelId="{65205D86-C631-45C8-9BDD-001CD930C4A3}" type="presParOf" srcId="{3229BB15-99B9-4921-ADD7-88E8F7801AC1}" destId="{1C393A2F-BA39-4189-8775-409B9F918F5C}" srcOrd="0" destOrd="0" presId="urn:microsoft.com/office/officeart/2005/8/layout/hierarchy3"/>
    <dgm:cxn modelId="{87880B10-F21F-480B-ABE0-9CE06E39E30C}" type="presParOf" srcId="{1C393A2F-BA39-4189-8775-409B9F918F5C}" destId="{B0FAC788-F9D1-4ECF-B9D3-AFA9B94B64DB}" srcOrd="0" destOrd="0" presId="urn:microsoft.com/office/officeart/2005/8/layout/hierarchy3"/>
    <dgm:cxn modelId="{ACFC9444-57D7-4E25-818E-5D3C26159D1A}" type="presParOf" srcId="{B0FAC788-F9D1-4ECF-B9D3-AFA9B94B64DB}" destId="{38E63657-72BF-423C-87D2-5F67CACB256C}" srcOrd="0" destOrd="0" presId="urn:microsoft.com/office/officeart/2005/8/layout/hierarchy3"/>
    <dgm:cxn modelId="{54DE5FB2-1D31-432B-B653-8035FCA4F9B7}" type="presParOf" srcId="{B0FAC788-F9D1-4ECF-B9D3-AFA9B94B64DB}" destId="{3D1CE000-BBC3-45AF-8863-E8F60770B1F0}" srcOrd="1" destOrd="0" presId="urn:microsoft.com/office/officeart/2005/8/layout/hierarchy3"/>
    <dgm:cxn modelId="{06AF54A7-0FDF-4034-84EF-00D43CB1AFD7}" type="presParOf" srcId="{1C393A2F-BA39-4189-8775-409B9F918F5C}" destId="{EC59D215-E196-4D42-A9BA-1F999CC30DB0}" srcOrd="1" destOrd="0" presId="urn:microsoft.com/office/officeart/2005/8/layout/hierarchy3"/>
    <dgm:cxn modelId="{2D56324E-B6A1-4D9B-B100-60A3E772ADAA}" type="presParOf" srcId="{EC59D215-E196-4D42-A9BA-1F999CC30DB0}" destId="{E69E11D0-3665-4525-9C22-165AC87BDC3F}" srcOrd="0" destOrd="0" presId="urn:microsoft.com/office/officeart/2005/8/layout/hierarchy3"/>
    <dgm:cxn modelId="{B81CC579-13B6-45CE-BD9C-0B044532DEB3}" type="presParOf" srcId="{EC59D215-E196-4D42-A9BA-1F999CC30DB0}" destId="{453908BE-0C40-4847-93BC-60FA424F991D}" srcOrd="1" destOrd="0" presId="urn:microsoft.com/office/officeart/2005/8/layout/hierarchy3"/>
    <dgm:cxn modelId="{08D81D87-D5D7-4B66-A696-433EACDD7373}" type="presParOf" srcId="{EC59D215-E196-4D42-A9BA-1F999CC30DB0}" destId="{AA18542F-62CF-4078-B2E4-5EC4184FBFD6}" srcOrd="2" destOrd="0" presId="urn:microsoft.com/office/officeart/2005/8/layout/hierarchy3"/>
    <dgm:cxn modelId="{4B9FC868-7465-440D-A9BD-6B8AC27BC1E4}" type="presParOf" srcId="{EC59D215-E196-4D42-A9BA-1F999CC30DB0}" destId="{E3E381AF-84C6-4B86-B14D-B51CCAED4E69}" srcOrd="3" destOrd="0" presId="urn:microsoft.com/office/officeart/2005/8/layout/hierarchy3"/>
    <dgm:cxn modelId="{FE99A766-474D-478E-846A-270D698BDABD}" type="presParOf" srcId="{3229BB15-99B9-4921-ADD7-88E8F7801AC1}" destId="{562D172E-8607-4BD6-AF6A-705CEDD1EAAD}" srcOrd="1" destOrd="0" presId="urn:microsoft.com/office/officeart/2005/8/layout/hierarchy3"/>
    <dgm:cxn modelId="{7FB094C2-BAA8-4A6F-AD62-9AC489ABCC07}" type="presParOf" srcId="{562D172E-8607-4BD6-AF6A-705CEDD1EAAD}" destId="{EDA5DDE9-54C6-4CFD-8DDC-96C2B1DB7FB3}" srcOrd="0" destOrd="0" presId="urn:microsoft.com/office/officeart/2005/8/layout/hierarchy3"/>
    <dgm:cxn modelId="{7C8F2133-18AE-46C5-A2BC-915CCBE03CD1}" type="presParOf" srcId="{EDA5DDE9-54C6-4CFD-8DDC-96C2B1DB7FB3}" destId="{41DD731A-4642-4276-BEDC-C43E7EF78565}" srcOrd="0" destOrd="0" presId="urn:microsoft.com/office/officeart/2005/8/layout/hierarchy3"/>
    <dgm:cxn modelId="{AA5DA8D5-E77E-4BF6-8BD6-0DC8C275D798}" type="presParOf" srcId="{EDA5DDE9-54C6-4CFD-8DDC-96C2B1DB7FB3}" destId="{92F03FC4-6DA7-4609-B5FB-7D440BE6C797}" srcOrd="1" destOrd="0" presId="urn:microsoft.com/office/officeart/2005/8/layout/hierarchy3"/>
    <dgm:cxn modelId="{346C8F7D-0B3C-446C-BFAF-89C259738287}" type="presParOf" srcId="{562D172E-8607-4BD6-AF6A-705CEDD1EAAD}" destId="{4EB46AC2-1D81-4A10-97DC-1E3C1945D6D7}" srcOrd="1" destOrd="0" presId="urn:microsoft.com/office/officeart/2005/8/layout/hierarchy3"/>
    <dgm:cxn modelId="{1FF2431D-1702-44BA-A239-02BF97344725}" type="presParOf" srcId="{4EB46AC2-1D81-4A10-97DC-1E3C1945D6D7}" destId="{78648FE6-8F34-4270-A7FA-0DA1C971D6FA}" srcOrd="0" destOrd="0" presId="urn:microsoft.com/office/officeart/2005/8/layout/hierarchy3"/>
    <dgm:cxn modelId="{4B83734C-AC03-4929-A86F-02FF21365801}" type="presParOf" srcId="{4EB46AC2-1D81-4A10-97DC-1E3C1945D6D7}" destId="{8F2DC698-059E-4217-A193-54132D89BC7B}" srcOrd="1" destOrd="0" presId="urn:microsoft.com/office/officeart/2005/8/layout/hierarchy3"/>
    <dgm:cxn modelId="{AF9713D7-AED0-411B-A1D1-36314BE90484}" type="presParOf" srcId="{4EB46AC2-1D81-4A10-97DC-1E3C1945D6D7}" destId="{F932D793-B7A5-4A1D-9FF6-AD3E31536E13}" srcOrd="2" destOrd="0" presId="urn:microsoft.com/office/officeart/2005/8/layout/hierarchy3"/>
    <dgm:cxn modelId="{26A2D3EB-D2A5-4B27-B9A8-C16B025A7572}" type="presParOf" srcId="{4EB46AC2-1D81-4A10-97DC-1E3C1945D6D7}" destId="{41990CAA-8016-49EC-89E8-DD2FEBC1891D}" srcOrd="3" destOrd="0" presId="urn:microsoft.com/office/officeart/2005/8/layout/hierarchy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20E7E8-CB97-4243-AA37-1894635B5EEF}">
      <dsp:nvSpPr>
        <dsp:cNvPr id="0" name=""/>
        <dsp:cNvSpPr/>
      </dsp:nvSpPr>
      <dsp:spPr>
        <a:xfrm>
          <a:off x="2232245" y="102240"/>
          <a:ext cx="501959" cy="4228305"/>
        </a:xfrm>
        <a:prstGeom prst="rect">
          <a:avLst/>
        </a:prstGeom>
        <a:gradFill rotWithShape="0">
          <a:gsLst>
            <a:gs pos="0">
              <a:schemeClr val="accent1">
                <a:hueOff val="0"/>
                <a:satOff val="0"/>
                <a:lumOff val="0"/>
                <a:alphaOff val="0"/>
                <a:tint val="0"/>
              </a:schemeClr>
            </a:gs>
            <a:gs pos="44000">
              <a:schemeClr val="accent1">
                <a:hueOff val="0"/>
                <a:satOff val="0"/>
                <a:lumOff val="0"/>
                <a:alphaOff val="0"/>
                <a:tint val="60000"/>
                <a:satMod val="120000"/>
              </a:schemeClr>
            </a:gs>
            <a:gs pos="100000">
              <a:schemeClr val="accent1">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行政单位会计制度</a:t>
          </a:r>
          <a:endParaRPr lang="zh-CN" altLang="en-US" sz="2000" kern="1200" dirty="0"/>
        </a:p>
      </dsp:txBody>
      <dsp:txXfrm>
        <a:off x="2232245" y="102240"/>
        <a:ext cx="501959" cy="4228305"/>
      </dsp:txXfrm>
    </dsp:sp>
    <dsp:sp modelId="{694D40AC-2A29-4978-85F3-2E2A0636E02D}">
      <dsp:nvSpPr>
        <dsp:cNvPr id="0" name=""/>
        <dsp:cNvSpPr/>
      </dsp:nvSpPr>
      <dsp:spPr>
        <a:xfrm>
          <a:off x="0" y="161290"/>
          <a:ext cx="2139391" cy="4169255"/>
        </a:xfrm>
        <a:prstGeom prst="rect">
          <a:avLst/>
        </a:prstGeom>
        <a:gradFill rotWithShape="0">
          <a:gsLst>
            <a:gs pos="0">
              <a:schemeClr val="accent1">
                <a:hueOff val="0"/>
                <a:satOff val="0"/>
                <a:lumOff val="0"/>
                <a:alphaOff val="0"/>
                <a:tint val="0"/>
              </a:schemeClr>
            </a:gs>
            <a:gs pos="44000">
              <a:schemeClr val="accent1">
                <a:hueOff val="0"/>
                <a:satOff val="0"/>
                <a:lumOff val="0"/>
                <a:alphaOff val="0"/>
                <a:tint val="60000"/>
                <a:satMod val="120000"/>
              </a:schemeClr>
            </a:gs>
            <a:gs pos="100000">
              <a:schemeClr val="accent1">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参与预算执行的会计：国库会计  税收征解会计 土地储备资金会计   农业综合开发资金会计  国家物资储备资金会计  国有基本建设</a:t>
          </a:r>
          <a:r>
            <a:rPr lang="zh-CN" altLang="en-US" sz="2400" kern="1200" dirty="0" smtClean="0"/>
            <a:t>单位会计等</a:t>
          </a:r>
          <a:endParaRPr lang="zh-CN" altLang="en-US" sz="2400" kern="1200" dirty="0"/>
        </a:p>
      </dsp:txBody>
      <dsp:txXfrm>
        <a:off x="0" y="161290"/>
        <a:ext cx="2139391" cy="4169255"/>
      </dsp:txXfrm>
    </dsp:sp>
    <dsp:sp modelId="{A4051F87-8B4F-4F62-B02F-66B2931D4195}">
      <dsp:nvSpPr>
        <dsp:cNvPr id="0" name=""/>
        <dsp:cNvSpPr/>
      </dsp:nvSpPr>
      <dsp:spPr>
        <a:xfrm flipH="1">
          <a:off x="2736304" y="102240"/>
          <a:ext cx="593841" cy="4228305"/>
        </a:xfrm>
        <a:prstGeom prst="rect">
          <a:avLst/>
        </a:prstGeom>
        <a:gradFill rotWithShape="0">
          <a:gsLst>
            <a:gs pos="0">
              <a:schemeClr val="accent1">
                <a:hueOff val="0"/>
                <a:satOff val="0"/>
                <a:lumOff val="0"/>
                <a:alphaOff val="0"/>
                <a:tint val="0"/>
              </a:schemeClr>
            </a:gs>
            <a:gs pos="44000">
              <a:schemeClr val="accent1">
                <a:hueOff val="0"/>
                <a:satOff val="0"/>
                <a:lumOff val="0"/>
                <a:alphaOff val="0"/>
                <a:tint val="60000"/>
                <a:satMod val="120000"/>
              </a:schemeClr>
            </a:gs>
            <a:gs pos="100000">
              <a:schemeClr val="accent1">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zh-CN" altLang="en-US" sz="2000" kern="1200" dirty="0" smtClean="0"/>
            <a:t> 财政总预算会计制度</a:t>
          </a:r>
          <a:endParaRPr lang="zh-CN" altLang="en-US" sz="2000" kern="1200" dirty="0"/>
        </a:p>
        <a:p>
          <a:pPr marL="57150" lvl="1" indent="-57150" algn="l" defTabSz="444500">
            <a:lnSpc>
              <a:spcPct val="90000"/>
            </a:lnSpc>
            <a:spcBef>
              <a:spcPct val="0"/>
            </a:spcBef>
            <a:spcAft>
              <a:spcPct val="15000"/>
            </a:spcAft>
            <a:buChar char="••"/>
          </a:pPr>
          <a:endParaRPr lang="zh-CN" altLang="en-US" sz="1000" kern="1200" dirty="0"/>
        </a:p>
      </dsp:txBody>
      <dsp:txXfrm>
        <a:off x="2736304" y="102240"/>
        <a:ext cx="593841" cy="4228305"/>
      </dsp:txXfrm>
    </dsp:sp>
    <dsp:sp modelId="{C7CF2CD0-A5A6-4820-867C-4E179F9B83AF}">
      <dsp:nvSpPr>
        <dsp:cNvPr id="0" name=""/>
        <dsp:cNvSpPr/>
      </dsp:nvSpPr>
      <dsp:spPr>
        <a:xfrm>
          <a:off x="3715116" y="72010"/>
          <a:ext cx="596805" cy="4228305"/>
        </a:xfrm>
        <a:prstGeom prst="rect">
          <a:avLst/>
        </a:prstGeom>
        <a:gradFill rotWithShape="0">
          <a:gsLst>
            <a:gs pos="0">
              <a:schemeClr val="accent1">
                <a:hueOff val="0"/>
                <a:satOff val="0"/>
                <a:lumOff val="0"/>
                <a:alphaOff val="0"/>
                <a:tint val="0"/>
              </a:schemeClr>
            </a:gs>
            <a:gs pos="44000">
              <a:schemeClr val="accent1">
                <a:hueOff val="0"/>
                <a:satOff val="0"/>
                <a:lumOff val="0"/>
                <a:alphaOff val="0"/>
                <a:tint val="60000"/>
                <a:satMod val="120000"/>
              </a:schemeClr>
            </a:gs>
            <a:gs pos="100000">
              <a:schemeClr val="accent1">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事业单位会计准则</a:t>
          </a:r>
          <a:endParaRPr lang="zh-CN" altLang="en-US" sz="2000" kern="1200" dirty="0"/>
        </a:p>
      </dsp:txBody>
      <dsp:txXfrm>
        <a:off x="3715116" y="72010"/>
        <a:ext cx="596805" cy="4228305"/>
      </dsp:txXfrm>
    </dsp:sp>
    <dsp:sp modelId="{B56D002D-1C8C-4088-875F-9FDE092D1B16}">
      <dsp:nvSpPr>
        <dsp:cNvPr id="0" name=""/>
        <dsp:cNvSpPr/>
      </dsp:nvSpPr>
      <dsp:spPr>
        <a:xfrm>
          <a:off x="4214568" y="0"/>
          <a:ext cx="2503262" cy="4330544"/>
        </a:xfrm>
        <a:prstGeom prst="rect">
          <a:avLst/>
        </a:prstGeom>
        <a:gradFill rotWithShape="0">
          <a:gsLst>
            <a:gs pos="0">
              <a:schemeClr val="accent1">
                <a:hueOff val="0"/>
                <a:satOff val="0"/>
                <a:lumOff val="0"/>
                <a:alphaOff val="0"/>
                <a:tint val="0"/>
              </a:schemeClr>
            </a:gs>
            <a:gs pos="44000">
              <a:schemeClr val="accent1">
                <a:hueOff val="0"/>
                <a:satOff val="0"/>
                <a:lumOff val="0"/>
                <a:alphaOff val="0"/>
                <a:tint val="60000"/>
                <a:satMod val="120000"/>
              </a:schemeClr>
            </a:gs>
            <a:gs pos="100000">
              <a:schemeClr val="accent1">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事业单位会计制度行政事业单位会计（医院、高校、中小学校、科学、彩票基层医疗卫生机构、测绘、地勘林业水利等）</a:t>
          </a:r>
          <a:endParaRPr lang="zh-CN" altLang="en-US" sz="2000" kern="1200" dirty="0"/>
        </a:p>
      </dsp:txBody>
      <dsp:txXfrm>
        <a:off x="4214568" y="0"/>
        <a:ext cx="2503262" cy="43305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A29B95-B3C1-4068-BC36-A1CC5C7001C1}">
      <dsp:nvSpPr>
        <dsp:cNvPr id="0" name=""/>
        <dsp:cNvSpPr/>
      </dsp:nvSpPr>
      <dsp:spPr>
        <a:xfrm rot="5400000">
          <a:off x="345274" y="1323394"/>
          <a:ext cx="1030341" cy="1714465"/>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B5C772-2BBF-4878-889A-1F8E8BE08F81}">
      <dsp:nvSpPr>
        <dsp:cNvPr id="0" name=""/>
        <dsp:cNvSpPr/>
      </dsp:nvSpPr>
      <dsp:spPr>
        <a:xfrm>
          <a:off x="173285" y="1835649"/>
          <a:ext cx="1547828" cy="13567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zh-CN" altLang="en-US" sz="1800" kern="1200" dirty="0" smtClean="0"/>
            <a:t>建立健全政府会计核算体系</a:t>
          </a:r>
          <a:endParaRPr lang="zh-CN" altLang="en-US" sz="1800" kern="1200" dirty="0"/>
        </a:p>
      </dsp:txBody>
      <dsp:txXfrm>
        <a:off x="173285" y="1835649"/>
        <a:ext cx="1547828" cy="1356762"/>
      </dsp:txXfrm>
    </dsp:sp>
    <dsp:sp modelId="{BE4B60DB-D967-4C7B-BDDC-909807BB0062}">
      <dsp:nvSpPr>
        <dsp:cNvPr id="0" name=""/>
        <dsp:cNvSpPr/>
      </dsp:nvSpPr>
      <dsp:spPr>
        <a:xfrm>
          <a:off x="1429070" y="1197173"/>
          <a:ext cx="292043" cy="292043"/>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762058-2AB5-4309-B496-9E8BC9EADB7B}">
      <dsp:nvSpPr>
        <dsp:cNvPr id="0" name=""/>
        <dsp:cNvSpPr/>
      </dsp:nvSpPr>
      <dsp:spPr>
        <a:xfrm rot="5400000">
          <a:off x="2240119" y="854512"/>
          <a:ext cx="1030341" cy="1714465"/>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B26AA8-103F-43FB-8B3D-1E36056A9404}">
      <dsp:nvSpPr>
        <dsp:cNvPr id="0" name=""/>
        <dsp:cNvSpPr/>
      </dsp:nvSpPr>
      <dsp:spPr>
        <a:xfrm>
          <a:off x="2068130" y="1366768"/>
          <a:ext cx="1547828" cy="13567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zh-CN" altLang="en-US" sz="1800" kern="1200" dirty="0" smtClean="0"/>
            <a:t>建立健全政府财务报告体系</a:t>
          </a:r>
          <a:endParaRPr lang="zh-CN" altLang="en-US" sz="1800" kern="1200" dirty="0"/>
        </a:p>
      </dsp:txBody>
      <dsp:txXfrm>
        <a:off x="2068130" y="1366768"/>
        <a:ext cx="1547828" cy="1356762"/>
      </dsp:txXfrm>
    </dsp:sp>
    <dsp:sp modelId="{CE900FA9-AA56-40B8-8C95-29BB0216F46F}">
      <dsp:nvSpPr>
        <dsp:cNvPr id="0" name=""/>
        <dsp:cNvSpPr/>
      </dsp:nvSpPr>
      <dsp:spPr>
        <a:xfrm>
          <a:off x="3323915" y="728292"/>
          <a:ext cx="292043" cy="292043"/>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B89705-65AF-4B99-B9B3-4A8B630F460B}">
      <dsp:nvSpPr>
        <dsp:cNvPr id="0" name=""/>
        <dsp:cNvSpPr/>
      </dsp:nvSpPr>
      <dsp:spPr>
        <a:xfrm rot="5400000">
          <a:off x="4134964" y="385631"/>
          <a:ext cx="1030341" cy="1714465"/>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8CA165A-0C02-46E8-99A9-BFB6D57D504D}">
      <dsp:nvSpPr>
        <dsp:cNvPr id="0" name=""/>
        <dsp:cNvSpPr/>
      </dsp:nvSpPr>
      <dsp:spPr>
        <a:xfrm>
          <a:off x="3962975" y="897887"/>
          <a:ext cx="1547828" cy="13567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zh-CN" altLang="en-US" sz="1800" kern="1200" dirty="0" smtClean="0"/>
            <a:t>建立健全政府财务报告审计和公开机制</a:t>
          </a:r>
          <a:endParaRPr lang="zh-CN" altLang="en-US" sz="1800" kern="1200" dirty="0"/>
        </a:p>
      </dsp:txBody>
      <dsp:txXfrm>
        <a:off x="3962975" y="897887"/>
        <a:ext cx="1547828" cy="1356762"/>
      </dsp:txXfrm>
    </dsp:sp>
    <dsp:sp modelId="{477922A8-4B98-4F1B-A5C1-3961A50C97B5}">
      <dsp:nvSpPr>
        <dsp:cNvPr id="0" name=""/>
        <dsp:cNvSpPr/>
      </dsp:nvSpPr>
      <dsp:spPr>
        <a:xfrm>
          <a:off x="5218760" y="259410"/>
          <a:ext cx="292043" cy="292043"/>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AEA9AC-8DBF-4CA1-853C-3E2AFF107D78}">
      <dsp:nvSpPr>
        <dsp:cNvPr id="0" name=""/>
        <dsp:cNvSpPr/>
      </dsp:nvSpPr>
      <dsp:spPr>
        <a:xfrm rot="5400000">
          <a:off x="6029809" y="-83249"/>
          <a:ext cx="1030341" cy="1714465"/>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49FFF7-4A66-43B4-A8B9-548831F62BF7}">
      <dsp:nvSpPr>
        <dsp:cNvPr id="0" name=""/>
        <dsp:cNvSpPr/>
      </dsp:nvSpPr>
      <dsp:spPr>
        <a:xfrm>
          <a:off x="5857820" y="429006"/>
          <a:ext cx="1547828" cy="13567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zh-CN" altLang="en-US" sz="1800" kern="1200" dirty="0" smtClean="0"/>
            <a:t>建立健全政府财务报告分析应用体系</a:t>
          </a:r>
          <a:endParaRPr lang="zh-CN" altLang="en-US" sz="1800" kern="1200" dirty="0"/>
        </a:p>
      </dsp:txBody>
      <dsp:txXfrm>
        <a:off x="5857820" y="429006"/>
        <a:ext cx="1547828" cy="13567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E63657-72BF-423C-87D2-5F67CACB256C}">
      <dsp:nvSpPr>
        <dsp:cNvPr id="0" name=""/>
        <dsp:cNvSpPr/>
      </dsp:nvSpPr>
      <dsp:spPr>
        <a:xfrm>
          <a:off x="353481" y="0"/>
          <a:ext cx="2247304" cy="1123652"/>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zh-CN" altLang="en-US" sz="2800" kern="1200" dirty="0" smtClean="0"/>
            <a:t>财务会计体系</a:t>
          </a:r>
          <a:endParaRPr lang="zh-CN" altLang="en-US" sz="2800" kern="1200" dirty="0"/>
        </a:p>
      </dsp:txBody>
      <dsp:txXfrm>
        <a:off x="386392" y="32911"/>
        <a:ext cx="2181482" cy="1057830"/>
      </dsp:txXfrm>
    </dsp:sp>
    <dsp:sp modelId="{E69E11D0-3665-4525-9C22-165AC87BDC3F}">
      <dsp:nvSpPr>
        <dsp:cNvPr id="0" name=""/>
        <dsp:cNvSpPr/>
      </dsp:nvSpPr>
      <dsp:spPr>
        <a:xfrm>
          <a:off x="578212" y="1123652"/>
          <a:ext cx="391031" cy="908347"/>
        </a:xfrm>
        <a:custGeom>
          <a:avLst/>
          <a:gdLst/>
          <a:ahLst/>
          <a:cxnLst/>
          <a:rect l="0" t="0" r="0" b="0"/>
          <a:pathLst>
            <a:path>
              <a:moveTo>
                <a:pt x="0" y="0"/>
              </a:moveTo>
              <a:lnTo>
                <a:pt x="0" y="908347"/>
              </a:lnTo>
              <a:lnTo>
                <a:pt x="391031" y="90834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3908BE-0C40-4847-93BC-60FA424F991D}">
      <dsp:nvSpPr>
        <dsp:cNvPr id="0" name=""/>
        <dsp:cNvSpPr/>
      </dsp:nvSpPr>
      <dsp:spPr>
        <a:xfrm>
          <a:off x="969243" y="1404698"/>
          <a:ext cx="1797843" cy="1254602"/>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zh-CN" altLang="en-US" sz="1800" kern="1200" dirty="0" smtClean="0"/>
            <a:t>资产、负债、  净资产、收入、</a:t>
          </a:r>
          <a:endParaRPr lang="en-US" altLang="zh-CN" sz="1800" kern="1200" dirty="0" smtClean="0"/>
        </a:p>
        <a:p>
          <a:pPr lvl="0" algn="ctr" defTabSz="800100">
            <a:lnSpc>
              <a:spcPct val="90000"/>
            </a:lnSpc>
            <a:spcBef>
              <a:spcPct val="0"/>
            </a:spcBef>
            <a:spcAft>
              <a:spcPct val="35000"/>
            </a:spcAft>
          </a:pPr>
          <a:r>
            <a:rPr lang="zh-CN" altLang="en-US" sz="1800" kern="1200" dirty="0" smtClean="0"/>
            <a:t>费用</a:t>
          </a:r>
          <a:endParaRPr lang="zh-CN" altLang="en-US" sz="1800" kern="1200" dirty="0"/>
        </a:p>
      </dsp:txBody>
      <dsp:txXfrm>
        <a:off x="1005989" y="1441444"/>
        <a:ext cx="1724351" cy="1181110"/>
      </dsp:txXfrm>
    </dsp:sp>
    <dsp:sp modelId="{AA18542F-62CF-4078-B2E4-5EC4184FBFD6}">
      <dsp:nvSpPr>
        <dsp:cNvPr id="0" name=""/>
        <dsp:cNvSpPr/>
      </dsp:nvSpPr>
      <dsp:spPr>
        <a:xfrm>
          <a:off x="578212" y="1123652"/>
          <a:ext cx="453560" cy="2378521"/>
        </a:xfrm>
        <a:custGeom>
          <a:avLst/>
          <a:gdLst/>
          <a:ahLst/>
          <a:cxnLst/>
          <a:rect l="0" t="0" r="0" b="0"/>
          <a:pathLst>
            <a:path>
              <a:moveTo>
                <a:pt x="0" y="0"/>
              </a:moveTo>
              <a:lnTo>
                <a:pt x="0" y="2378521"/>
              </a:lnTo>
              <a:lnTo>
                <a:pt x="453560" y="2378521"/>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E381AF-84C6-4B86-B14D-B51CCAED4E69}">
      <dsp:nvSpPr>
        <dsp:cNvPr id="0" name=""/>
        <dsp:cNvSpPr/>
      </dsp:nvSpPr>
      <dsp:spPr>
        <a:xfrm>
          <a:off x="1031772" y="2940347"/>
          <a:ext cx="1797843" cy="1123652"/>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zh-CN" altLang="en-US" sz="1500" kern="1200" dirty="0" smtClean="0"/>
            <a:t>资产负债表、收入费用表、现金流量表、净资产变动表</a:t>
          </a:r>
          <a:endParaRPr lang="zh-CN" altLang="en-US" sz="1500" kern="1200" dirty="0"/>
        </a:p>
      </dsp:txBody>
      <dsp:txXfrm>
        <a:off x="1064683" y="2973258"/>
        <a:ext cx="1732021" cy="1057830"/>
      </dsp:txXfrm>
    </dsp:sp>
    <dsp:sp modelId="{41DD731A-4642-4276-BEDC-C43E7EF78565}">
      <dsp:nvSpPr>
        <dsp:cNvPr id="0" name=""/>
        <dsp:cNvSpPr/>
      </dsp:nvSpPr>
      <dsp:spPr>
        <a:xfrm>
          <a:off x="3328913" y="133"/>
          <a:ext cx="2247304" cy="1123652"/>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245" tIns="36830" rIns="55245" bIns="36830" numCol="1" spcCol="1270" anchor="ctr" anchorCtr="0">
          <a:noAutofit/>
        </a:bodyPr>
        <a:lstStyle/>
        <a:p>
          <a:pPr lvl="0" algn="ctr" defTabSz="1289050">
            <a:lnSpc>
              <a:spcPct val="90000"/>
            </a:lnSpc>
            <a:spcBef>
              <a:spcPct val="0"/>
            </a:spcBef>
            <a:spcAft>
              <a:spcPct val="35000"/>
            </a:spcAft>
          </a:pPr>
          <a:r>
            <a:rPr lang="zh-CN" altLang="en-US" sz="2900" kern="1200" dirty="0" smtClean="0"/>
            <a:t>预算会计体系</a:t>
          </a:r>
          <a:endParaRPr lang="zh-CN" altLang="en-US" sz="2900" kern="1200" dirty="0"/>
        </a:p>
      </dsp:txBody>
      <dsp:txXfrm>
        <a:off x="3361824" y="33044"/>
        <a:ext cx="2181482" cy="1057830"/>
      </dsp:txXfrm>
    </dsp:sp>
    <dsp:sp modelId="{78648FE6-8F34-4270-A7FA-0DA1C971D6FA}">
      <dsp:nvSpPr>
        <dsp:cNvPr id="0" name=""/>
        <dsp:cNvSpPr/>
      </dsp:nvSpPr>
      <dsp:spPr>
        <a:xfrm>
          <a:off x="3553643" y="1123785"/>
          <a:ext cx="224730" cy="842739"/>
        </a:xfrm>
        <a:custGeom>
          <a:avLst/>
          <a:gdLst/>
          <a:ahLst/>
          <a:cxnLst/>
          <a:rect l="0" t="0" r="0" b="0"/>
          <a:pathLst>
            <a:path>
              <a:moveTo>
                <a:pt x="0" y="0"/>
              </a:moveTo>
              <a:lnTo>
                <a:pt x="0" y="842739"/>
              </a:lnTo>
              <a:lnTo>
                <a:pt x="224730" y="842739"/>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2DC698-059E-4217-A193-54132D89BC7B}">
      <dsp:nvSpPr>
        <dsp:cNvPr id="0" name=""/>
        <dsp:cNvSpPr/>
      </dsp:nvSpPr>
      <dsp:spPr>
        <a:xfrm>
          <a:off x="3778374" y="1404698"/>
          <a:ext cx="1797843" cy="1123652"/>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zh-CN" altLang="en-US" sz="1800" kern="1200" dirty="0" smtClean="0"/>
            <a:t>预算收入、预算支出、预算结余</a:t>
          </a:r>
          <a:endParaRPr lang="zh-CN" altLang="en-US" sz="1800" kern="1200" dirty="0"/>
        </a:p>
      </dsp:txBody>
      <dsp:txXfrm>
        <a:off x="3811285" y="1437609"/>
        <a:ext cx="1732021" cy="1057830"/>
      </dsp:txXfrm>
    </dsp:sp>
    <dsp:sp modelId="{F932D793-B7A5-4A1D-9FF6-AD3E31536E13}">
      <dsp:nvSpPr>
        <dsp:cNvPr id="0" name=""/>
        <dsp:cNvSpPr/>
      </dsp:nvSpPr>
      <dsp:spPr>
        <a:xfrm>
          <a:off x="3553643" y="1123785"/>
          <a:ext cx="224730" cy="2247304"/>
        </a:xfrm>
        <a:custGeom>
          <a:avLst/>
          <a:gdLst/>
          <a:ahLst/>
          <a:cxnLst/>
          <a:rect l="0" t="0" r="0" b="0"/>
          <a:pathLst>
            <a:path>
              <a:moveTo>
                <a:pt x="0" y="0"/>
              </a:moveTo>
              <a:lnTo>
                <a:pt x="0" y="2247304"/>
              </a:lnTo>
              <a:lnTo>
                <a:pt x="224730" y="224730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990CAA-8016-49EC-89E8-DD2FEBC1891D}">
      <dsp:nvSpPr>
        <dsp:cNvPr id="0" name=""/>
        <dsp:cNvSpPr/>
      </dsp:nvSpPr>
      <dsp:spPr>
        <a:xfrm>
          <a:off x="3778374" y="2809264"/>
          <a:ext cx="1797843" cy="1123652"/>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zh-CN" altLang="en-US" sz="1500" kern="1200" dirty="0" smtClean="0"/>
            <a:t>预算收入支出表、预算结转结余变动表、财政拨款预算收入支出表</a:t>
          </a:r>
          <a:endParaRPr lang="zh-CN" altLang="en-US" sz="1500" kern="1200" dirty="0"/>
        </a:p>
      </dsp:txBody>
      <dsp:txXfrm>
        <a:off x="3811285" y="2842175"/>
        <a:ext cx="1732021" cy="105783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off" val="ctr"/>
          <dgm:param type="contDir" val="sameDir"/>
          <dgm:param type="grDir" val="tL"/>
          <dgm:param type="flowDir" val="row"/>
        </dgm:alg>
      </dgm:if>
      <dgm:else name="Name2">
        <dgm:alg type="snake">
          <dgm:param type="off" val="ctr"/>
          <dgm:param type="contDir" val="sameDir"/>
          <dgm:param type="grDir" val="tR"/>
          <dgm:param type="flowDir" val="row"/>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bkpt" val="fixed"/>
          <dgm:param type="bkPtFixedVal" val="1"/>
          <dgm:param type="off" val="off"/>
          <dgm:param type="grDir" val="bL"/>
          <dgm:param type="flowDir" val="row"/>
        </dgm:alg>
      </dgm:if>
      <dgm:else name="Name2">
        <dgm:alg type="snake">
          <dgm:param type="bkpt" val="fixed"/>
          <dgm:param type="bkPtFixedVal" val="1"/>
          <dgm:param type="off" val="off"/>
          <dgm:param type="grDir" val="bR"/>
          <dgm:param type="flowDir" val="row"/>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type="corner" r:blip="" rot="90">
                <dgm:adjLst>
                  <dgm:adj idx="1" val="0.1612"/>
                  <dgm:adj idx="2" val="0.1611"/>
                </dgm:adjLst>
              </dgm:shape>
            </dgm:if>
            <dgm:else name="Name8">
              <dgm:shape xmlns:r="http://schemas.openxmlformats.org/officeDocument/2006/relationships" type="corner" r:blip="" rot="180">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type="triangle" r:blip="" rot="90">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linDir" val="fromT"/>
              <dgm:param type="chAlign" val="l"/>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srcNode" val="rootConnector"/>
                        <dgm:param type="dim" val="1D"/>
                        <dgm:param type="endSty" val="noArr"/>
                        <dgm:param type="connRout" val="bend"/>
                        <dgm:param type="begPts" val="bCtr"/>
                        <dgm:param type="endPts" val="midL"/>
                      </dgm:alg>
                    </dgm:if>
                    <dgm:else name="Name16">
                      <dgm:alg type="conn">
                        <dgm:param type="srcNode" val="rootConnector"/>
                        <dgm:param type="dim" val="1D"/>
                        <dgm:param type="endSty" val="noArr"/>
                        <dgm:param type="connRout" val="bend"/>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alignNode1">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1">
        <a:scrgbClr r="0" g="0" b="0"/>
      </a:effectRef>
      <a:fontRef idx="minor"/>
    </dgm:style>
  </dgm:styleLbl>
  <dgm:styleLbl name="bg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callout">
    <dgm:scene3d>
      <a:camera prst="orthographicFront"/>
      <a:lightRig rig="threePt" dir="t"/>
    </dgm:scene3d>
    <dgm:txPr/>
    <dgm:style>
      <a:lnRef idx="1">
        <a:scrgbClr r="0" g="0" b="0"/>
      </a:lnRef>
      <a:fillRef idx="2">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1">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fg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2">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2"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3"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4"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5"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7"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8"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9"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0" name="Freeform 19"/>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7" name="Title 6"/>
          <p:cNvSpPr>
            <a:spLocks noGrp="1"/>
          </p:cNvSpPr>
          <p:nvPr>
            <p:ph type="title"/>
          </p:nvPr>
        </p:nvSpPr>
        <p:spPr/>
        <p:txBody>
          <a:bodyPr/>
          <a:lstStyle/>
          <a:p>
            <a:r>
              <a:rPr lang="zh-CN" altLang="en-US" smtClean="0"/>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0" name="Freeform 18"/>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1" name="Freeform 22"/>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2" name="Freeform 26"/>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3" name="Freeform 10"/>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26"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27"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8"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9" name="Freeform 28"/>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1"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2"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3"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4"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anose="05050102010706020507" pitchFamily="18" charset="2"/>
        <a:buChar char=""/>
        <a:defRPr sz="2400" kern="1200">
          <a:solidFill>
            <a:schemeClr val="tx2"/>
          </a:solidFill>
          <a:latin typeface="+mn-lt"/>
          <a:ea typeface="+mn-ea"/>
          <a:cs typeface="+mn-cs"/>
        </a:defRPr>
      </a:lvl1pPr>
      <a:lvl2pPr marL="576580" indent="-274320" algn="l" defTabSz="914400" rtl="0" eaLnBrk="1" latinLnBrk="0" hangingPunct="1">
        <a:spcBef>
          <a:spcPct val="20000"/>
        </a:spcBef>
        <a:buClr>
          <a:schemeClr val="accent1"/>
        </a:buClr>
        <a:buSzPct val="100000"/>
        <a:buFont typeface="Symbol" panose="05050102010706020507" pitchFamily="18" charset="2"/>
        <a:buChar char=""/>
        <a:defRPr sz="2200" kern="1200">
          <a:solidFill>
            <a:schemeClr val="tx2"/>
          </a:solidFill>
          <a:latin typeface="+mn-lt"/>
          <a:ea typeface="+mn-ea"/>
          <a:cs typeface="+mn-cs"/>
        </a:defRPr>
      </a:lvl2pPr>
      <a:lvl3pPr marL="855980" indent="-22860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microsoft.com/office/2007/relationships/diagramDrawing" Target="../diagrams/drawing3.xml"/><Relationship Id="rId4" Type="http://schemas.openxmlformats.org/officeDocument/2006/relationships/diagramColors" Target="../diagrams/colors3.xml"/><Relationship Id="rId3" Type="http://schemas.openxmlformats.org/officeDocument/2006/relationships/diagramQuickStyle" Target="../diagrams/quickStyle3.xml"/><Relationship Id="rId2" Type="http://schemas.openxmlformats.org/officeDocument/2006/relationships/diagramLayout" Target="../diagrams/layout3.xml"/><Relationship Id="rId1" Type="http://schemas.openxmlformats.org/officeDocument/2006/relationships/diagramData" Target="../diagrams/data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256665"/>
            <a:ext cx="7772400" cy="1780108"/>
          </a:xfrm>
        </p:spPr>
        <p:txBody>
          <a:bodyPr>
            <a:normAutofit/>
          </a:bodyPr>
          <a:lstStyle/>
          <a:p>
            <a:r>
              <a:rPr lang="zh-CN" altLang="en-US" b="1" dirty="0" smtClean="0">
                <a:solidFill>
                  <a:srgbClr val="C00000"/>
                </a:solidFill>
                <a:latin typeface="黑体" panose="02010609060101010101" charset="-122"/>
                <a:ea typeface="黑体" panose="02010609060101010101" charset="-122"/>
              </a:rPr>
              <a:t>政府会计准则制度建设与实施相关问题解析</a:t>
            </a:r>
            <a:endParaRPr lang="zh-CN" altLang="en-US" b="1" dirty="0" smtClean="0">
              <a:solidFill>
                <a:srgbClr val="C00000"/>
              </a:solidFill>
              <a:latin typeface="黑体" panose="02010609060101010101" charset="-122"/>
              <a:ea typeface="黑体" panose="02010609060101010101" charset="-122"/>
            </a:endParaRPr>
          </a:p>
        </p:txBody>
      </p:sp>
      <p:sp>
        <p:nvSpPr>
          <p:cNvPr id="3" name="副标题 2"/>
          <p:cNvSpPr>
            <a:spLocks noGrp="1"/>
          </p:cNvSpPr>
          <p:nvPr>
            <p:ph type="subTitle" idx="1"/>
          </p:nvPr>
        </p:nvSpPr>
        <p:spPr>
          <a:xfrm>
            <a:off x="1502326" y="3624198"/>
            <a:ext cx="6400800" cy="1473200"/>
          </a:xfrm>
        </p:spPr>
        <p:txBody>
          <a:bodyPr>
            <a:noAutofit/>
          </a:bodyPr>
          <a:lstStyle/>
          <a:p>
            <a:endParaRPr lang="en-US" altLang="zh-CN" sz="2800" b="1" dirty="0" smtClean="0">
              <a:solidFill>
                <a:schemeClr val="tx1"/>
              </a:solidFill>
            </a:endParaRPr>
          </a:p>
          <a:p>
            <a:r>
              <a:rPr lang="zh-CN" altLang="en-US" sz="2800" b="1" dirty="0" smtClean="0">
                <a:solidFill>
                  <a:schemeClr val="tx1"/>
                </a:solidFill>
                <a:latin typeface="楷体" panose="02010609060101010101" pitchFamily="49" charset="-122"/>
                <a:ea typeface="楷体" panose="02010609060101010101" pitchFamily="49" charset="-122"/>
              </a:rPr>
              <a:t>唐山学院 李雅丽</a:t>
            </a:r>
            <a:endParaRPr lang="zh-CN" altLang="en-US" sz="2800" b="1" dirty="0" smtClean="0">
              <a:solidFill>
                <a:schemeClr val="tx1"/>
              </a:solidFill>
              <a:latin typeface="楷体" panose="02010609060101010101" pitchFamily="49" charset="-122"/>
              <a:ea typeface="楷体" panose="02010609060101010101" pitchFamily="49" charset="-122"/>
            </a:endParaRPr>
          </a:p>
          <a:p>
            <a:r>
              <a:rPr lang="en-US" altLang="zh-CN" sz="2800" b="1" dirty="0" smtClean="0">
                <a:solidFill>
                  <a:schemeClr val="tx1"/>
                </a:solidFill>
                <a:latin typeface="楷体" panose="02010609060101010101" pitchFamily="49" charset="-122"/>
                <a:ea typeface="楷体" panose="02010609060101010101" pitchFamily="49" charset="-122"/>
              </a:rPr>
              <a:t>2017.11</a:t>
            </a:r>
            <a:endParaRPr lang="en-US" altLang="zh-CN" sz="2800" b="1" dirty="0" smtClean="0">
              <a:solidFill>
                <a:schemeClr val="tx1"/>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4770" y="720725"/>
            <a:ext cx="8979535" cy="5077460"/>
          </a:xfrm>
          <a:prstGeom prst="rect">
            <a:avLst/>
          </a:prstGeom>
          <a:solidFill>
            <a:schemeClr val="bg1"/>
          </a:solidFill>
        </p:spPr>
        <p:txBody>
          <a:bodyPr wrap="square">
            <a:spAutoFit/>
          </a:bodyPr>
          <a:lstStyle/>
          <a:p>
            <a:pPr marL="457200" indent="-457200">
              <a:lnSpc>
                <a:spcPct val="150000"/>
              </a:lnSpc>
              <a:buSzPct val="100000"/>
              <a:buFont typeface="Wingdings" panose="05000000000000000000" charset="0"/>
              <a:buChar char=""/>
            </a:pPr>
            <a:r>
              <a:rPr lang="zh-CN" altLang="en-US" sz="2800" b="1" u="sng" dirty="0">
                <a:solidFill>
                  <a:srgbClr val="002060"/>
                </a:solidFill>
                <a:latin typeface="楷体" panose="02010609060101010101" pitchFamily="49" charset="-122"/>
                <a:ea typeface="楷体" panose="02010609060101010101" pitchFamily="49" charset="-122"/>
              </a:rPr>
              <a:t>新</a:t>
            </a:r>
            <a:r>
              <a:rPr lang="en-US" altLang="zh-CN" sz="2800" b="1" u="sng" dirty="0">
                <a:solidFill>
                  <a:srgbClr val="002060"/>
                </a:solidFill>
                <a:latin typeface="楷体" panose="02010609060101010101" pitchFamily="49" charset="-122"/>
                <a:ea typeface="楷体" panose="02010609060101010101" pitchFamily="49" charset="-122"/>
              </a:rPr>
              <a:t>《</a:t>
            </a:r>
            <a:r>
              <a:rPr lang="zh-CN" altLang="en-US" sz="2800" b="1" u="sng" dirty="0">
                <a:solidFill>
                  <a:srgbClr val="002060"/>
                </a:solidFill>
                <a:latin typeface="楷体" panose="02010609060101010101" pitchFamily="49" charset="-122"/>
                <a:ea typeface="楷体" panose="02010609060101010101" pitchFamily="49" charset="-122"/>
              </a:rPr>
              <a:t>预算法</a:t>
            </a:r>
            <a:r>
              <a:rPr lang="en-US" altLang="zh-CN" sz="2800" b="1" u="sng" dirty="0">
                <a:solidFill>
                  <a:srgbClr val="002060"/>
                </a:solidFill>
                <a:latin typeface="楷体" panose="02010609060101010101" pitchFamily="49" charset="-122"/>
                <a:ea typeface="楷体" panose="02010609060101010101" pitchFamily="49" charset="-122"/>
              </a:rPr>
              <a:t>》(2014</a:t>
            </a:r>
            <a:r>
              <a:rPr lang="zh-CN" altLang="en-US" sz="2800" b="1" u="sng" dirty="0">
                <a:solidFill>
                  <a:srgbClr val="002060"/>
                </a:solidFill>
                <a:latin typeface="楷体" panose="02010609060101010101" pitchFamily="49" charset="-122"/>
                <a:ea typeface="楷体" panose="02010609060101010101" pitchFamily="49" charset="-122"/>
              </a:rPr>
              <a:t>年</a:t>
            </a:r>
            <a:r>
              <a:rPr lang="en-US" altLang="zh-CN" sz="2800" b="1" u="sng" dirty="0">
                <a:solidFill>
                  <a:srgbClr val="002060"/>
                </a:solidFill>
                <a:latin typeface="楷体" panose="02010609060101010101" pitchFamily="49" charset="-122"/>
                <a:ea typeface="楷体" panose="02010609060101010101" pitchFamily="49" charset="-122"/>
              </a:rPr>
              <a:t>8</a:t>
            </a:r>
            <a:r>
              <a:rPr lang="zh-CN" altLang="en-US" sz="2800" b="1" u="sng" dirty="0">
                <a:solidFill>
                  <a:srgbClr val="002060"/>
                </a:solidFill>
                <a:latin typeface="楷体" panose="02010609060101010101" pitchFamily="49" charset="-122"/>
                <a:ea typeface="楷体" panose="02010609060101010101" pitchFamily="49" charset="-122"/>
              </a:rPr>
              <a:t>月通过</a:t>
            </a:r>
            <a:r>
              <a:rPr lang="en-US" altLang="zh-CN" sz="2800" b="1" u="sng" dirty="0">
                <a:solidFill>
                  <a:srgbClr val="002060"/>
                </a:solidFill>
                <a:latin typeface="楷体" panose="02010609060101010101" pitchFamily="49" charset="-122"/>
                <a:ea typeface="楷体" panose="02010609060101010101" pitchFamily="49" charset="-122"/>
              </a:rPr>
              <a:t>)</a:t>
            </a:r>
            <a:br>
              <a:rPr lang="en-US" altLang="zh-CN" sz="2800" b="1" u="sng" dirty="0">
                <a:solidFill>
                  <a:srgbClr val="002060"/>
                </a:solidFill>
                <a:latin typeface="楷体" panose="02010609060101010101" pitchFamily="49" charset="-122"/>
                <a:ea typeface="楷体" panose="02010609060101010101" pitchFamily="49" charset="-122"/>
              </a:rPr>
            </a:br>
            <a:r>
              <a:rPr lang="zh-CN" altLang="en-US" sz="2800" b="1" dirty="0" smtClean="0">
                <a:latin typeface="楷体" panose="02010609060101010101" pitchFamily="49" charset="-122"/>
                <a:ea typeface="楷体" panose="02010609060101010101" pitchFamily="49" charset="-122"/>
              </a:rPr>
              <a:t>第</a:t>
            </a:r>
            <a:r>
              <a:rPr lang="en-US" altLang="zh-CN" sz="2800" b="1" dirty="0" smtClean="0">
                <a:latin typeface="楷体" panose="02010609060101010101" pitchFamily="49" charset="-122"/>
                <a:ea typeface="楷体" panose="02010609060101010101" pitchFamily="49" charset="-122"/>
              </a:rPr>
              <a:t>97</a:t>
            </a:r>
            <a:r>
              <a:rPr lang="zh-CN" altLang="en-US" sz="2800" b="1" dirty="0" smtClean="0">
                <a:latin typeface="楷体" panose="02010609060101010101" pitchFamily="49" charset="-122"/>
                <a:ea typeface="楷体" panose="02010609060101010101" pitchFamily="49" charset="-122"/>
              </a:rPr>
              <a:t>条   各级</a:t>
            </a:r>
            <a:r>
              <a:rPr lang="zh-CN" altLang="en-US" sz="2800" b="1" dirty="0">
                <a:latin typeface="楷体" panose="02010609060101010101" pitchFamily="49" charset="-122"/>
                <a:ea typeface="楷体" panose="02010609060101010101" pitchFamily="49" charset="-122"/>
              </a:rPr>
              <a:t>政府财政部门应当按年度编制以权责发生制为基础的政府综合财务报告，报告政府整体财务状况、运行情况和财政中长期可持续性，报本级人民代表大会常务委员会</a:t>
            </a:r>
            <a:r>
              <a:rPr lang="zh-CN" altLang="en-US" sz="2800" b="1" dirty="0" smtClean="0">
                <a:latin typeface="楷体" panose="02010609060101010101" pitchFamily="49" charset="-122"/>
                <a:ea typeface="楷体" panose="02010609060101010101" pitchFamily="49" charset="-122"/>
              </a:rPr>
              <a:t>备案</a:t>
            </a:r>
            <a:endParaRPr lang="en-US" altLang="zh-CN" sz="2800" b="1" dirty="0" smtClean="0">
              <a:latin typeface="楷体" panose="02010609060101010101" pitchFamily="49" charset="-122"/>
              <a:ea typeface="楷体" panose="02010609060101010101" pitchFamily="49" charset="-122"/>
            </a:endParaRPr>
          </a:p>
          <a:p>
            <a:pPr marL="457200" indent="-457200">
              <a:lnSpc>
                <a:spcPct val="150000"/>
              </a:lnSpc>
              <a:buSzPct val="100000"/>
              <a:buFont typeface="Wingdings" panose="05000000000000000000" charset="0"/>
              <a:buChar char=""/>
            </a:pPr>
            <a:r>
              <a:rPr lang="en-US" altLang="zh-CN" sz="2800" b="1" u="sng" dirty="0" smtClean="0">
                <a:solidFill>
                  <a:srgbClr val="002060"/>
                </a:solidFill>
                <a:latin typeface="楷体" panose="02010609060101010101" pitchFamily="49" charset="-122"/>
                <a:ea typeface="楷体" panose="02010609060101010101" pitchFamily="49" charset="-122"/>
              </a:rPr>
              <a:t>《</a:t>
            </a:r>
            <a:r>
              <a:rPr lang="zh-CN" altLang="en-US" sz="2800" b="1" u="sng" dirty="0">
                <a:solidFill>
                  <a:srgbClr val="002060"/>
                </a:solidFill>
                <a:latin typeface="楷体" panose="02010609060101010101" pitchFamily="49" charset="-122"/>
                <a:ea typeface="楷体" panose="02010609060101010101" pitchFamily="49" charset="-122"/>
              </a:rPr>
              <a:t>国务院关于批转财政部权责发生制</a:t>
            </a:r>
            <a:r>
              <a:rPr lang="zh-CN" altLang="en-US" sz="2800" b="1" u="sng" dirty="0" smtClean="0">
                <a:solidFill>
                  <a:srgbClr val="002060"/>
                </a:solidFill>
                <a:latin typeface="楷体" panose="02010609060101010101" pitchFamily="49" charset="-122"/>
                <a:ea typeface="楷体" panose="02010609060101010101" pitchFamily="49" charset="-122"/>
              </a:rPr>
              <a:t>政府综合财务报告</a:t>
            </a:r>
            <a:r>
              <a:rPr lang="zh-CN" altLang="en-US" sz="2800" b="1" u="sng" dirty="0">
                <a:solidFill>
                  <a:srgbClr val="002060"/>
                </a:solidFill>
                <a:latin typeface="楷体" panose="02010609060101010101" pitchFamily="49" charset="-122"/>
                <a:ea typeface="楷体" panose="02010609060101010101" pitchFamily="49" charset="-122"/>
              </a:rPr>
              <a:t>制度改革方案的通知</a:t>
            </a:r>
            <a:r>
              <a:rPr lang="en-US" altLang="zh-CN" sz="2800" b="1" u="sng" dirty="0" smtClean="0">
                <a:solidFill>
                  <a:srgbClr val="002060"/>
                </a:solidFill>
                <a:latin typeface="楷体" panose="02010609060101010101" pitchFamily="49" charset="-122"/>
                <a:ea typeface="楷体" panose="02010609060101010101" pitchFamily="49" charset="-122"/>
              </a:rPr>
              <a:t>》</a:t>
            </a:r>
            <a:r>
              <a:rPr lang="en-US" altLang="zh-CN" sz="2000" b="1" u="sng" dirty="0" smtClean="0">
                <a:solidFill>
                  <a:srgbClr val="002060"/>
                </a:solidFill>
                <a:latin typeface="楷体" panose="02010609060101010101" pitchFamily="49" charset="-122"/>
                <a:ea typeface="楷体" panose="02010609060101010101" pitchFamily="49" charset="-122"/>
              </a:rPr>
              <a:t>(</a:t>
            </a:r>
            <a:r>
              <a:rPr lang="zh-CN" altLang="en-US" sz="2000" b="1" u="sng" dirty="0">
                <a:solidFill>
                  <a:srgbClr val="002060"/>
                </a:solidFill>
                <a:latin typeface="楷体" panose="02010609060101010101" pitchFamily="49" charset="-122"/>
                <a:ea typeface="楷体" panose="02010609060101010101" pitchFamily="49" charset="-122"/>
              </a:rPr>
              <a:t>国</a:t>
            </a:r>
            <a:r>
              <a:rPr lang="zh-CN" altLang="en-US" sz="2000" b="1" u="sng" dirty="0" smtClean="0">
                <a:solidFill>
                  <a:srgbClr val="002060"/>
                </a:solidFill>
                <a:latin typeface="楷体" panose="02010609060101010101" pitchFamily="49" charset="-122"/>
                <a:ea typeface="楷体" panose="02010609060101010101" pitchFamily="49" charset="-122"/>
              </a:rPr>
              <a:t>发</a:t>
            </a:r>
            <a:r>
              <a:rPr lang="en-US" altLang="zh-CN" sz="2000" b="1" u="sng" dirty="0" smtClean="0">
                <a:solidFill>
                  <a:srgbClr val="002060"/>
                </a:solidFill>
                <a:latin typeface="楷体" panose="02010609060101010101" pitchFamily="49" charset="-122"/>
                <a:ea typeface="楷体" panose="02010609060101010101" pitchFamily="49" charset="-122"/>
              </a:rPr>
              <a:t>[</a:t>
            </a:r>
            <a:r>
              <a:rPr lang="en-US" altLang="zh-CN" sz="2000" b="1" u="sng" dirty="0">
                <a:solidFill>
                  <a:srgbClr val="002060"/>
                </a:solidFill>
                <a:latin typeface="楷体" panose="02010609060101010101" pitchFamily="49" charset="-122"/>
                <a:ea typeface="楷体" panose="02010609060101010101" pitchFamily="49" charset="-122"/>
              </a:rPr>
              <a:t>2014]63</a:t>
            </a:r>
            <a:r>
              <a:rPr lang="zh-CN" altLang="en-US" sz="2000" b="1" u="sng" dirty="0">
                <a:solidFill>
                  <a:srgbClr val="002060"/>
                </a:solidFill>
                <a:latin typeface="楷体" panose="02010609060101010101" pitchFamily="49" charset="-122"/>
                <a:ea typeface="楷体" panose="02010609060101010101" pitchFamily="49" charset="-122"/>
              </a:rPr>
              <a:t>号，</a:t>
            </a:r>
            <a:r>
              <a:rPr lang="en-US" altLang="zh-CN" sz="2000" b="1" u="sng" dirty="0">
                <a:solidFill>
                  <a:srgbClr val="002060"/>
                </a:solidFill>
                <a:latin typeface="楷体" panose="02010609060101010101" pitchFamily="49" charset="-122"/>
                <a:ea typeface="楷体" panose="02010609060101010101" pitchFamily="49" charset="-122"/>
              </a:rPr>
              <a:t>2014</a:t>
            </a:r>
            <a:r>
              <a:rPr lang="zh-CN" altLang="en-US" sz="2000" b="1" u="sng" dirty="0">
                <a:solidFill>
                  <a:srgbClr val="002060"/>
                </a:solidFill>
                <a:latin typeface="楷体" panose="02010609060101010101" pitchFamily="49" charset="-122"/>
                <a:ea typeface="楷体" panose="02010609060101010101" pitchFamily="49" charset="-122"/>
              </a:rPr>
              <a:t>年</a:t>
            </a:r>
            <a:r>
              <a:rPr lang="en-US" altLang="zh-CN" sz="2000" b="1" u="sng" dirty="0">
                <a:solidFill>
                  <a:srgbClr val="002060"/>
                </a:solidFill>
                <a:latin typeface="楷体" panose="02010609060101010101" pitchFamily="49" charset="-122"/>
                <a:ea typeface="楷体" panose="02010609060101010101" pitchFamily="49" charset="-122"/>
              </a:rPr>
              <a:t>12</a:t>
            </a:r>
            <a:r>
              <a:rPr lang="zh-CN" altLang="en-US" sz="2000" b="1" u="sng" dirty="0">
                <a:solidFill>
                  <a:srgbClr val="002060"/>
                </a:solidFill>
                <a:latin typeface="楷体" panose="02010609060101010101" pitchFamily="49" charset="-122"/>
                <a:ea typeface="楷体" panose="02010609060101010101" pitchFamily="49" charset="-122"/>
              </a:rPr>
              <a:t>月</a:t>
            </a:r>
            <a:r>
              <a:rPr lang="en-US" altLang="zh-CN" sz="2000" b="1" u="sng" dirty="0">
                <a:solidFill>
                  <a:srgbClr val="002060"/>
                </a:solidFill>
                <a:latin typeface="楷体" panose="02010609060101010101" pitchFamily="49" charset="-122"/>
                <a:ea typeface="楷体" panose="02010609060101010101" pitchFamily="49" charset="-122"/>
              </a:rPr>
              <a:t>)</a:t>
            </a:r>
            <a:br>
              <a:rPr lang="en-US" altLang="zh-CN" sz="2000" b="1" u="sng" dirty="0">
                <a:solidFill>
                  <a:srgbClr val="002060"/>
                </a:solidFill>
                <a:latin typeface="楷体" panose="02010609060101010101" pitchFamily="49" charset="-122"/>
                <a:ea typeface="楷体" panose="02010609060101010101" pitchFamily="49" charset="-122"/>
              </a:rPr>
            </a:br>
            <a:endParaRPr lang="en-US" altLang="zh-CN" sz="2000" b="1" u="sng" dirty="0">
              <a:solidFill>
                <a:srgbClr val="00206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615633" y="2516823"/>
          <a:ext cx="7408862" cy="345122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2" name="标题 1"/>
          <p:cNvSpPr>
            <a:spLocks noGrp="1"/>
          </p:cNvSpPr>
          <p:nvPr>
            <p:ph type="title"/>
          </p:nvPr>
        </p:nvSpPr>
        <p:spPr>
          <a:xfrm>
            <a:off x="457200" y="338328"/>
            <a:ext cx="8229600" cy="1252728"/>
          </a:xfrm>
        </p:spPr>
        <p:txBody>
          <a:bodyPr/>
          <a:lstStyle/>
          <a:p>
            <a:pPr marL="571500" indent="-571500" algn="ctr">
              <a:buFont typeface="Wingdings" panose="05000000000000000000" pitchFamily="2" charset="2"/>
              <a:buChar char="u"/>
            </a:pPr>
            <a:r>
              <a:rPr lang="zh-CN" altLang="en-US" sz="3600" b="1" dirty="0" smtClean="0">
                <a:solidFill>
                  <a:schemeClr val="tx1">
                    <a:lumMod val="75000"/>
                    <a:lumOff val="25000"/>
                  </a:schemeClr>
                </a:solidFill>
                <a:latin typeface="黑体" panose="02010609060101010101" charset="-122"/>
                <a:ea typeface="黑体" panose="02010609060101010101" charset="-122"/>
              </a:rPr>
              <a:t>主要任务和内容</a:t>
            </a:r>
            <a:endParaRPr lang="zh-CN" altLang="en-US" sz="3600" b="1" dirty="0" smtClean="0">
              <a:solidFill>
                <a:schemeClr val="tx1">
                  <a:lumMod val="75000"/>
                  <a:lumOff val="25000"/>
                </a:schemeClr>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0495" y="1684655"/>
            <a:ext cx="8878570" cy="3921125"/>
          </a:xfrm>
          <a:solidFill>
            <a:schemeClr val="bg1"/>
          </a:solidFill>
        </p:spPr>
        <p:txBody>
          <a:bodyPr>
            <a:noAutofit/>
          </a:bodyPr>
          <a:lstStyle/>
          <a:p>
            <a:pPr fontAlgn="auto">
              <a:lnSpc>
                <a:spcPct val="150000"/>
              </a:lnSpc>
              <a:spcBef>
                <a:spcPts val="0"/>
              </a:spcBef>
              <a:buFont typeface="Wingdings" panose="05000000000000000000" charset="0"/>
              <a:buChar char=""/>
            </a:pPr>
            <a:r>
              <a:rPr lang="zh-CN" altLang="en-US" b="1" dirty="0" smtClean="0">
                <a:solidFill>
                  <a:schemeClr val="tx1"/>
                </a:solidFill>
                <a:latin typeface="楷体" panose="02010609060101010101" pitchFamily="49" charset="-122"/>
                <a:ea typeface="楷体" panose="02010609060101010101" pitchFamily="49" charset="-122"/>
              </a:rPr>
              <a:t>政府</a:t>
            </a:r>
            <a:r>
              <a:rPr lang="zh-CN" altLang="en-US" b="1" dirty="0">
                <a:solidFill>
                  <a:schemeClr val="tx1"/>
                </a:solidFill>
                <a:latin typeface="楷体" panose="02010609060101010101" pitchFamily="49" charset="-122"/>
                <a:ea typeface="楷体" panose="02010609060101010101" pitchFamily="49" charset="-122"/>
              </a:rPr>
              <a:t>财务报告包括政府综合财务报告和政府</a:t>
            </a:r>
            <a:r>
              <a:rPr lang="zh-CN" altLang="en-US" b="1" dirty="0" smtClean="0">
                <a:solidFill>
                  <a:schemeClr val="tx1"/>
                </a:solidFill>
                <a:latin typeface="楷体" panose="02010609060101010101" pitchFamily="49" charset="-122"/>
                <a:ea typeface="楷体" panose="02010609060101010101" pitchFamily="49" charset="-122"/>
              </a:rPr>
              <a:t>部门财务</a:t>
            </a:r>
            <a:r>
              <a:rPr lang="zh-CN" altLang="en-US" b="1" dirty="0">
                <a:solidFill>
                  <a:schemeClr val="tx1"/>
                </a:solidFill>
                <a:latin typeface="楷体" panose="02010609060101010101" pitchFamily="49" charset="-122"/>
                <a:ea typeface="楷体" panose="02010609060101010101" pitchFamily="49" charset="-122"/>
              </a:rPr>
              <a:t>报告</a:t>
            </a:r>
            <a:r>
              <a:rPr lang="zh-CN" altLang="en-US" b="1" dirty="0" smtClean="0">
                <a:solidFill>
                  <a:schemeClr val="tx1"/>
                </a:solidFill>
                <a:latin typeface="楷体" panose="02010609060101010101" pitchFamily="49" charset="-122"/>
                <a:ea typeface="楷体" panose="02010609060101010101" pitchFamily="49" charset="-122"/>
              </a:rPr>
              <a:t>。</a:t>
            </a:r>
            <a:endParaRPr lang="zh-CN" altLang="en-US" b="1" dirty="0" smtClean="0">
              <a:solidFill>
                <a:schemeClr val="tx1"/>
              </a:solidFill>
              <a:latin typeface="楷体" panose="02010609060101010101" pitchFamily="49" charset="-122"/>
              <a:ea typeface="楷体" panose="02010609060101010101" pitchFamily="49" charset="-122"/>
            </a:endParaRPr>
          </a:p>
          <a:p>
            <a:pPr fontAlgn="auto">
              <a:lnSpc>
                <a:spcPct val="150000"/>
              </a:lnSpc>
              <a:spcBef>
                <a:spcPts val="0"/>
              </a:spcBef>
              <a:buFont typeface="Wingdings" panose="05000000000000000000" charset="0"/>
              <a:buChar char=""/>
            </a:pPr>
            <a:r>
              <a:rPr lang="zh-CN" altLang="en-US" b="1" dirty="0" smtClean="0">
                <a:solidFill>
                  <a:schemeClr val="tx1"/>
                </a:solidFill>
                <a:latin typeface="楷体" panose="02010609060101010101" pitchFamily="49" charset="-122"/>
                <a:ea typeface="楷体" panose="02010609060101010101" pitchFamily="49" charset="-122"/>
              </a:rPr>
              <a:t>政府</a:t>
            </a:r>
            <a:r>
              <a:rPr lang="zh-CN" altLang="en-US" b="1" dirty="0">
                <a:solidFill>
                  <a:schemeClr val="tx1"/>
                </a:solidFill>
                <a:latin typeface="楷体" panose="02010609060101010101" pitchFamily="49" charset="-122"/>
                <a:ea typeface="楷体" panose="02010609060101010101" pitchFamily="49" charset="-122"/>
              </a:rPr>
              <a:t>部门编制部门财务报告，反映本部门的</a:t>
            </a:r>
            <a:r>
              <a:rPr lang="zh-CN" altLang="en-US" b="1" dirty="0" smtClean="0">
                <a:solidFill>
                  <a:schemeClr val="tx1"/>
                </a:solidFill>
                <a:latin typeface="楷体" panose="02010609060101010101" pitchFamily="49" charset="-122"/>
                <a:ea typeface="楷体" panose="02010609060101010101" pitchFamily="49" charset="-122"/>
              </a:rPr>
              <a:t>财务</a:t>
            </a:r>
            <a:r>
              <a:rPr lang="zh-CN" altLang="en-US" b="1" dirty="0">
                <a:solidFill>
                  <a:schemeClr val="tx1"/>
                </a:solidFill>
                <a:latin typeface="楷体" panose="02010609060101010101" pitchFamily="49" charset="-122"/>
                <a:ea typeface="楷体" panose="02010609060101010101" pitchFamily="49" charset="-122"/>
              </a:rPr>
              <a:t>状</a:t>
            </a:r>
            <a:r>
              <a:rPr lang="zh-CN" altLang="en-US" b="1" dirty="0" smtClean="0">
                <a:solidFill>
                  <a:schemeClr val="tx1"/>
                </a:solidFill>
                <a:latin typeface="楷体" panose="02010609060101010101" pitchFamily="49" charset="-122"/>
                <a:ea typeface="楷体" panose="02010609060101010101" pitchFamily="49" charset="-122"/>
              </a:rPr>
              <a:t>况</a:t>
            </a:r>
            <a:r>
              <a:rPr lang="zh-CN" altLang="en-US" b="1" dirty="0">
                <a:solidFill>
                  <a:schemeClr val="tx1"/>
                </a:solidFill>
                <a:latin typeface="楷体" panose="02010609060101010101" pitchFamily="49" charset="-122"/>
                <a:ea typeface="楷体" panose="02010609060101010101" pitchFamily="49" charset="-122"/>
              </a:rPr>
              <a:t>和运行情况</a:t>
            </a:r>
            <a:r>
              <a:rPr lang="en-US" altLang="zh-CN" b="1" dirty="0">
                <a:solidFill>
                  <a:schemeClr val="tx1"/>
                </a:solidFill>
                <a:latin typeface="楷体" panose="02010609060101010101" pitchFamily="49" charset="-122"/>
                <a:ea typeface="楷体" panose="02010609060101010101" pitchFamily="49" charset="-122"/>
              </a:rPr>
              <a:t>: </a:t>
            </a:r>
            <a:r>
              <a:rPr lang="zh-CN" altLang="en-US" b="1" dirty="0">
                <a:solidFill>
                  <a:schemeClr val="tx1"/>
                </a:solidFill>
                <a:latin typeface="楷体" panose="02010609060101010101" pitchFamily="49" charset="-122"/>
                <a:ea typeface="楷体" panose="02010609060101010101" pitchFamily="49" charset="-122"/>
              </a:rPr>
              <a:t>财政部门编制政府综合财务</a:t>
            </a:r>
            <a:r>
              <a:rPr lang="zh-CN" altLang="en-US" b="1" dirty="0" smtClean="0">
                <a:solidFill>
                  <a:schemeClr val="tx1"/>
                </a:solidFill>
                <a:latin typeface="楷体" panose="02010609060101010101" pitchFamily="49" charset="-122"/>
                <a:ea typeface="楷体" panose="02010609060101010101" pitchFamily="49" charset="-122"/>
              </a:rPr>
              <a:t>报告</a:t>
            </a:r>
            <a:r>
              <a:rPr lang="zh-CN" altLang="en-US" b="1" dirty="0">
                <a:solidFill>
                  <a:schemeClr val="tx1"/>
                </a:solidFill>
                <a:latin typeface="楷体" panose="02010609060101010101" pitchFamily="49" charset="-122"/>
                <a:ea typeface="楷体" panose="02010609060101010101" pitchFamily="49" charset="-122"/>
              </a:rPr>
              <a:t>，反映政府整体的财务状况、运行情况和</a:t>
            </a:r>
            <a:r>
              <a:rPr lang="zh-CN" altLang="en-US" b="1" dirty="0" smtClean="0">
                <a:solidFill>
                  <a:schemeClr val="tx1"/>
                </a:solidFill>
                <a:latin typeface="楷体" panose="02010609060101010101" pitchFamily="49" charset="-122"/>
                <a:ea typeface="楷体" panose="02010609060101010101" pitchFamily="49" charset="-122"/>
              </a:rPr>
              <a:t>财政中长期</a:t>
            </a:r>
            <a:r>
              <a:rPr lang="zh-CN" altLang="en-US" b="1" dirty="0">
                <a:solidFill>
                  <a:schemeClr val="tx1"/>
                </a:solidFill>
                <a:latin typeface="楷体" panose="02010609060101010101" pitchFamily="49" charset="-122"/>
                <a:ea typeface="楷体" panose="02010609060101010101" pitchFamily="49" charset="-122"/>
              </a:rPr>
              <a:t>可</a:t>
            </a:r>
            <a:r>
              <a:rPr lang="zh-CN" altLang="en-US" b="1" dirty="0" smtClean="0">
                <a:solidFill>
                  <a:schemeClr val="tx1"/>
                </a:solidFill>
                <a:latin typeface="楷体" panose="02010609060101010101" pitchFamily="49" charset="-122"/>
                <a:ea typeface="楷体" panose="02010609060101010101" pitchFamily="49" charset="-122"/>
              </a:rPr>
              <a:t>持续性。</a:t>
            </a:r>
            <a:endParaRPr lang="zh-CN" altLang="en-US" b="1" dirty="0" smtClean="0">
              <a:solidFill>
                <a:schemeClr val="tx1"/>
              </a:solidFill>
              <a:latin typeface="楷体" panose="02010609060101010101" pitchFamily="49" charset="-122"/>
              <a:ea typeface="楷体" panose="02010609060101010101" pitchFamily="49" charset="-122"/>
            </a:endParaRPr>
          </a:p>
          <a:p>
            <a:pPr fontAlgn="auto">
              <a:lnSpc>
                <a:spcPct val="150000"/>
              </a:lnSpc>
              <a:spcBef>
                <a:spcPts val="0"/>
              </a:spcBef>
              <a:buFont typeface="Wingdings" panose="05000000000000000000" charset="0"/>
              <a:buChar char=""/>
            </a:pPr>
            <a:r>
              <a:rPr lang="zh-CN" altLang="en-US" b="1" dirty="0" smtClean="0">
                <a:solidFill>
                  <a:schemeClr val="tx1"/>
                </a:solidFill>
                <a:latin typeface="楷体" panose="02010609060101010101" pitchFamily="49" charset="-122"/>
                <a:ea typeface="楷体" panose="02010609060101010101" pitchFamily="49" charset="-122"/>
              </a:rPr>
              <a:t>各级政府</a:t>
            </a:r>
            <a:r>
              <a:rPr lang="zh-CN" altLang="en-US" b="1" dirty="0">
                <a:solidFill>
                  <a:schemeClr val="tx1"/>
                </a:solidFill>
                <a:latin typeface="楷体" panose="02010609060101010101" pitchFamily="49" charset="-122"/>
                <a:ea typeface="楷体" panose="02010609060101010101" pitchFamily="49" charset="-122"/>
              </a:rPr>
              <a:t>财政</a:t>
            </a:r>
            <a:r>
              <a:rPr lang="zh-CN" altLang="en-US" b="1" dirty="0" smtClean="0">
                <a:solidFill>
                  <a:schemeClr val="tx1"/>
                </a:solidFill>
                <a:latin typeface="楷体" panose="02010609060101010101" pitchFamily="49" charset="-122"/>
                <a:ea typeface="楷体" panose="02010609060101010101" pitchFamily="49" charset="-122"/>
              </a:rPr>
              <a:t>部门</a:t>
            </a:r>
            <a:r>
              <a:rPr lang="zh-CN" altLang="en-US" b="1" dirty="0">
                <a:solidFill>
                  <a:schemeClr val="tx1"/>
                </a:solidFill>
                <a:latin typeface="楷体" panose="02010609060101010101" pitchFamily="49" charset="-122"/>
                <a:ea typeface="楷体" panose="02010609060101010101" pitchFamily="49" charset="-122"/>
              </a:rPr>
              <a:t>应合并各部门和其他纳入</a:t>
            </a:r>
            <a:r>
              <a:rPr lang="zh-CN" altLang="en-US" b="1" dirty="0" smtClean="0">
                <a:solidFill>
                  <a:schemeClr val="tx1"/>
                </a:solidFill>
                <a:latin typeface="楷体" panose="02010609060101010101" pitchFamily="49" charset="-122"/>
                <a:ea typeface="楷体" panose="02010609060101010101" pitchFamily="49" charset="-122"/>
              </a:rPr>
              <a:t>合并范围</a:t>
            </a:r>
            <a:r>
              <a:rPr lang="zh-CN" altLang="en-US" b="1" dirty="0">
                <a:solidFill>
                  <a:schemeClr val="tx1"/>
                </a:solidFill>
                <a:latin typeface="楷体" panose="02010609060101010101" pitchFamily="49" charset="-122"/>
                <a:ea typeface="楷体" panose="02010609060101010101" pitchFamily="49" charset="-122"/>
              </a:rPr>
              <a:t>主体</a:t>
            </a:r>
            <a:r>
              <a:rPr lang="zh-CN" altLang="en-US" b="1" dirty="0" smtClean="0">
                <a:solidFill>
                  <a:schemeClr val="tx1"/>
                </a:solidFill>
                <a:latin typeface="楷体" panose="02010609060101010101" pitchFamily="49" charset="-122"/>
                <a:ea typeface="楷体" panose="02010609060101010101" pitchFamily="49" charset="-122"/>
              </a:rPr>
              <a:t>的</a:t>
            </a:r>
            <a:r>
              <a:rPr lang="zh-CN" altLang="en-US" b="1" dirty="0">
                <a:solidFill>
                  <a:schemeClr val="tx1"/>
                </a:solidFill>
                <a:latin typeface="楷体" panose="02010609060101010101" pitchFamily="49" charset="-122"/>
                <a:ea typeface="楷体" panose="02010609060101010101" pitchFamily="49" charset="-122"/>
              </a:rPr>
              <a:t>财务报表，编制以资产负债表</a:t>
            </a:r>
            <a:r>
              <a:rPr lang="zh-CN" altLang="en-US" b="1" dirty="0" smtClean="0">
                <a:solidFill>
                  <a:schemeClr val="tx1"/>
                </a:solidFill>
                <a:latin typeface="楷体" panose="02010609060101010101" pitchFamily="49" charset="-122"/>
                <a:ea typeface="楷体" panose="02010609060101010101" pitchFamily="49" charset="-122"/>
              </a:rPr>
              <a:t>、</a:t>
            </a:r>
            <a:r>
              <a:rPr lang="zh-CN" altLang="en-US" b="1" dirty="0">
                <a:solidFill>
                  <a:schemeClr val="tx1"/>
                </a:solidFill>
                <a:latin typeface="楷体" panose="02010609060101010101" pitchFamily="49" charset="-122"/>
                <a:ea typeface="楷体" panose="02010609060101010101" pitchFamily="49" charset="-122"/>
              </a:rPr>
              <a:t>收入费用</a:t>
            </a:r>
            <a:r>
              <a:rPr lang="zh-CN" altLang="en-US" b="1" dirty="0" smtClean="0">
                <a:solidFill>
                  <a:schemeClr val="tx1"/>
                </a:solidFill>
                <a:latin typeface="楷体" panose="02010609060101010101" pitchFamily="49" charset="-122"/>
                <a:ea typeface="楷体" panose="02010609060101010101" pitchFamily="49" charset="-122"/>
              </a:rPr>
              <a:t>表等财务报表为主要内容的本级政府综合财务报告。</a:t>
            </a:r>
            <a:endParaRPr lang="zh-CN" altLang="en-US" b="1" dirty="0" smtClean="0">
              <a:solidFill>
                <a:schemeClr val="tx1"/>
              </a:solidFill>
              <a:latin typeface="楷体" panose="02010609060101010101" pitchFamily="49" charset="-122"/>
              <a:ea typeface="楷体" panose="02010609060101010101" pitchFamily="49" charset="-122"/>
            </a:endParaRPr>
          </a:p>
        </p:txBody>
      </p:sp>
      <p:sp>
        <p:nvSpPr>
          <p:cNvPr id="2" name="标题 1"/>
          <p:cNvSpPr>
            <a:spLocks noGrp="1"/>
          </p:cNvSpPr>
          <p:nvPr>
            <p:ph type="title"/>
          </p:nvPr>
        </p:nvSpPr>
        <p:spPr/>
        <p:txBody>
          <a:bodyPr>
            <a:normAutofit/>
          </a:bodyPr>
          <a:lstStyle/>
          <a:p>
            <a:r>
              <a:rPr lang="zh-CN" altLang="en-US" sz="3600" b="1" dirty="0">
                <a:latin typeface="黑体" panose="02010609060101010101" charset="-122"/>
                <a:ea typeface="黑体" panose="02010609060101010101" charset="-122"/>
              </a:rPr>
              <a:t>二、关于权责发生制政府综合财务</a:t>
            </a:r>
            <a:r>
              <a:rPr lang="zh-CN" altLang="en-US" sz="3600" b="1" dirty="0" smtClean="0">
                <a:latin typeface="黑体" panose="02010609060101010101" charset="-122"/>
                <a:ea typeface="黑体" panose="02010609060101010101" charset="-122"/>
              </a:rPr>
              <a:t>报告</a:t>
            </a:r>
            <a:endParaRPr lang="zh-CN" altLang="en-US" sz="3600" b="1" dirty="0">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28600" y="1607820"/>
            <a:ext cx="8708390" cy="4581525"/>
          </a:xfrm>
          <a:solidFill>
            <a:schemeClr val="bg1"/>
          </a:solidFill>
        </p:spPr>
        <p:txBody>
          <a:bodyPr>
            <a:normAutofit/>
          </a:bodyPr>
          <a:lstStyle/>
          <a:p>
            <a:pPr fontAlgn="auto">
              <a:lnSpc>
                <a:spcPts val="3500"/>
              </a:lnSpc>
              <a:spcBef>
                <a:spcPts val="0"/>
              </a:spcBef>
            </a:pPr>
            <a:r>
              <a:rPr lang="zh-CN" altLang="en-US" sz="2800" dirty="0">
                <a:latin typeface="楷体" panose="02010609060101010101" pitchFamily="49" charset="-122"/>
                <a:ea typeface="楷体" panose="02010609060101010101" pitchFamily="49" charset="-122"/>
              </a:rPr>
              <a:t>试编</a:t>
            </a:r>
            <a:endParaRPr lang="zh-CN" altLang="en-US" sz="2800" dirty="0">
              <a:latin typeface="楷体" panose="02010609060101010101" pitchFamily="49" charset="-122"/>
              <a:ea typeface="楷体" panose="02010609060101010101" pitchFamily="49" charset="-122"/>
            </a:endParaRPr>
          </a:p>
          <a:p>
            <a:pPr fontAlgn="auto">
              <a:lnSpc>
                <a:spcPts val="3500"/>
              </a:lnSpc>
              <a:spcBef>
                <a:spcPts val="0"/>
              </a:spcBef>
            </a:pP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改革方案</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在指导思想部分提出“加快</a:t>
            </a:r>
            <a:r>
              <a:rPr lang="zh-CN" altLang="en-US" sz="2800" dirty="0" smtClean="0">
                <a:latin typeface="楷体" panose="02010609060101010101" pitchFamily="49" charset="-122"/>
                <a:ea typeface="楷体" panose="02010609060101010101" pitchFamily="49" charset="-122"/>
              </a:rPr>
              <a:t>推进政府</a:t>
            </a:r>
            <a:r>
              <a:rPr lang="zh-CN" altLang="en-US" sz="2800" dirty="0">
                <a:latin typeface="楷体" panose="02010609060101010101" pitchFamily="49" charset="-122"/>
                <a:ea typeface="楷体" panose="02010609060101010101" pitchFamily="49" charset="-122"/>
              </a:rPr>
              <a:t>会计改革，逐步建立以权责发生制政府</a:t>
            </a:r>
            <a:r>
              <a:rPr lang="zh-CN" altLang="en-US" sz="2800" dirty="0" smtClean="0">
                <a:latin typeface="楷体" panose="02010609060101010101" pitchFamily="49" charset="-122"/>
                <a:ea typeface="楷体" panose="02010609060101010101" pitchFamily="49" charset="-122"/>
              </a:rPr>
              <a:t>会计核算</a:t>
            </a:r>
            <a:r>
              <a:rPr lang="zh-CN" altLang="en-US" sz="2800" dirty="0">
                <a:latin typeface="楷体" panose="02010609060101010101" pitchFamily="49" charset="-122"/>
                <a:ea typeface="楷体" panose="02010609060101010101" pitchFamily="49" charset="-122"/>
              </a:rPr>
              <a:t>为基础，以编制和报告政府资产负债表</a:t>
            </a:r>
            <a:r>
              <a:rPr lang="zh-CN" altLang="en-US" sz="2800" dirty="0" smtClean="0">
                <a:latin typeface="楷体" panose="02010609060101010101" pitchFamily="49" charset="-122"/>
                <a:ea typeface="楷体" panose="02010609060101010101" pitchFamily="49" charset="-122"/>
              </a:rPr>
              <a:t>、收入</a:t>
            </a:r>
            <a:r>
              <a:rPr lang="zh-CN" altLang="en-US" sz="2800" dirty="0">
                <a:latin typeface="楷体" panose="02010609060101010101" pitchFamily="49" charset="-122"/>
                <a:ea typeface="楷体" panose="02010609060101010101" pitchFamily="49" charset="-122"/>
              </a:rPr>
              <a:t>费用表等报表为核心的权责发生制政府</a:t>
            </a:r>
            <a:r>
              <a:rPr lang="zh-CN" altLang="en-US" sz="2800" dirty="0" smtClean="0">
                <a:latin typeface="楷体" panose="02010609060101010101" pitchFamily="49" charset="-122"/>
                <a:ea typeface="楷体" panose="02010609060101010101" pitchFamily="49" charset="-122"/>
              </a:rPr>
              <a:t>综合</a:t>
            </a:r>
            <a:r>
              <a:rPr lang="zh-CN" altLang="en-US" sz="2800" dirty="0">
                <a:latin typeface="楷体" panose="02010609060101010101" pitchFamily="49" charset="-122"/>
                <a:ea typeface="楷体" panose="02010609060101010101" pitchFamily="49" charset="-122"/>
              </a:rPr>
              <a:t>财务报告制度</a:t>
            </a:r>
            <a:r>
              <a:rPr lang="zh-CN" altLang="en-US" sz="2800" dirty="0" smtClean="0">
                <a:latin typeface="楷体" panose="02010609060101010101" pitchFamily="49" charset="-122"/>
                <a:ea typeface="楷体" panose="02010609060101010101" pitchFamily="49" charset="-122"/>
              </a:rPr>
              <a:t>”</a:t>
            </a:r>
            <a:endParaRPr lang="en-US" altLang="zh-CN" sz="2800" dirty="0" smtClean="0">
              <a:latin typeface="楷体" panose="02010609060101010101" pitchFamily="49" charset="-122"/>
              <a:ea typeface="楷体" panose="02010609060101010101" pitchFamily="49" charset="-122"/>
            </a:endParaRPr>
          </a:p>
          <a:p>
            <a:pPr fontAlgn="auto">
              <a:lnSpc>
                <a:spcPts val="3500"/>
              </a:lnSpc>
              <a:spcBef>
                <a:spcPts val="0"/>
              </a:spcBef>
            </a:pPr>
            <a:r>
              <a:rPr lang="zh-CN" altLang="en-US" sz="2800" dirty="0">
                <a:latin typeface="楷体" panose="02010609060101010101" pitchFamily="49" charset="-122"/>
                <a:ea typeface="楷体" panose="02010609060101010101" pitchFamily="49" charset="-122"/>
              </a:rPr>
              <a:t>不同于政府决算报告</a:t>
            </a:r>
            <a:endParaRPr lang="zh-CN" altLang="en-US" sz="2800" dirty="0">
              <a:latin typeface="楷体" panose="02010609060101010101" pitchFamily="49" charset="-122"/>
              <a:ea typeface="楷体" panose="02010609060101010101" pitchFamily="49" charset="-122"/>
            </a:endParaRPr>
          </a:p>
          <a:p>
            <a:pPr fontAlgn="auto">
              <a:lnSpc>
                <a:spcPts val="3500"/>
              </a:lnSpc>
              <a:spcBef>
                <a:spcPts val="0"/>
              </a:spcBef>
            </a:pPr>
            <a:r>
              <a:rPr lang="zh-CN" altLang="en-US" sz="2800" dirty="0">
                <a:latin typeface="楷体" panose="02010609060101010101" pitchFamily="49" charset="-122"/>
                <a:ea typeface="楷体" panose="02010609060101010101" pitchFamily="49" charset="-122"/>
              </a:rPr>
              <a:t>基于政府会计标准和规则的报告，对政府会计</a:t>
            </a:r>
            <a:r>
              <a:rPr lang="zh-CN" altLang="en-US" sz="2800" dirty="0" smtClean="0">
                <a:latin typeface="楷体" panose="02010609060101010101" pitchFamily="49" charset="-122"/>
                <a:ea typeface="楷体" panose="02010609060101010101" pitchFamily="49" charset="-122"/>
              </a:rPr>
              <a:t>改革</a:t>
            </a:r>
            <a:r>
              <a:rPr lang="zh-CN" altLang="en-US" sz="2800" dirty="0">
                <a:latin typeface="楷体" panose="02010609060101010101" pitchFamily="49" charset="-122"/>
                <a:ea typeface="楷体" panose="02010609060101010101" pitchFamily="49" charset="-122"/>
              </a:rPr>
              <a:t>提出直接要求</a:t>
            </a:r>
            <a:endParaRPr lang="zh-CN" altLang="en-US" sz="2800" dirty="0">
              <a:latin typeface="楷体" panose="02010609060101010101" pitchFamily="49" charset="-122"/>
              <a:ea typeface="楷体" panose="02010609060101010101" pitchFamily="49" charset="-122"/>
            </a:endParaRPr>
          </a:p>
          <a:p>
            <a:pPr fontAlgn="auto">
              <a:lnSpc>
                <a:spcPts val="3500"/>
              </a:lnSpc>
              <a:spcBef>
                <a:spcPts val="0"/>
              </a:spcBef>
            </a:pPr>
            <a:endParaRPr lang="zh-CN" altLang="en-US" sz="2800" dirty="0">
              <a:latin typeface="楷体" panose="02010609060101010101" pitchFamily="49" charset="-122"/>
              <a:ea typeface="楷体" panose="02010609060101010101" pitchFamily="49" charset="-122"/>
            </a:endParaRPr>
          </a:p>
          <a:p>
            <a:endParaRPr lang="zh-CN" altLang="en-US" sz="2800" dirty="0">
              <a:latin typeface="楷体" panose="02010609060101010101" pitchFamily="49" charset="-122"/>
              <a:ea typeface="楷体" panose="02010609060101010101" pitchFamily="49" charset="-122"/>
            </a:endParaRPr>
          </a:p>
        </p:txBody>
      </p:sp>
      <p:sp>
        <p:nvSpPr>
          <p:cNvPr id="2" name="标题 1"/>
          <p:cNvSpPr>
            <a:spLocks noGrp="1"/>
          </p:cNvSpPr>
          <p:nvPr>
            <p:ph type="title"/>
          </p:nvPr>
        </p:nvSpPr>
        <p:spPr>
          <a:xfrm>
            <a:off x="228600" y="401955"/>
            <a:ext cx="8229600" cy="1115695"/>
          </a:xfrm>
        </p:spPr>
        <p:txBody>
          <a:bodyPr>
            <a:normAutofit/>
          </a:bodyPr>
          <a:lstStyle/>
          <a:p>
            <a:pPr marL="0" indent="0" algn="l"/>
            <a:r>
              <a:rPr lang="en-US" altLang="zh-CN" sz="3600" b="1" dirty="0">
                <a:latin typeface="黑体" panose="02010609060101010101" charset="-122"/>
                <a:ea typeface="黑体" panose="02010609060101010101" charset="-122"/>
              </a:rPr>
              <a:t>(</a:t>
            </a:r>
            <a:r>
              <a:rPr lang="zh-CN" altLang="en-US" sz="3600" b="1" dirty="0">
                <a:latin typeface="黑体" panose="02010609060101010101" charset="-122"/>
                <a:ea typeface="黑体" panose="02010609060101010101" charset="-122"/>
              </a:rPr>
              <a:t>二</a:t>
            </a:r>
            <a:r>
              <a:rPr lang="en-US" altLang="zh-CN" sz="3600" b="1" dirty="0">
                <a:latin typeface="黑体" panose="02010609060101010101" charset="-122"/>
                <a:ea typeface="黑体" panose="02010609060101010101" charset="-122"/>
              </a:rPr>
              <a:t>) </a:t>
            </a:r>
            <a:r>
              <a:rPr lang="zh-CN" altLang="en-US" sz="3600" b="1" dirty="0">
                <a:latin typeface="黑体" panose="02010609060101010101" charset="-122"/>
                <a:ea typeface="黑体" panose="02010609060101010101" charset="-122"/>
              </a:rPr>
              <a:t>如何编制</a:t>
            </a:r>
            <a:r>
              <a:rPr lang="en-US" altLang="zh-CN" sz="3600" b="1" dirty="0">
                <a:latin typeface="黑体" panose="02010609060101010101" charset="-122"/>
                <a:ea typeface="黑体" panose="02010609060101010101" charset="-122"/>
              </a:rPr>
              <a:t>?</a:t>
            </a:r>
            <a:endParaRPr lang="zh-CN" altLang="en-US" sz="3600" b="1" dirty="0">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257810" y="1484630"/>
          <a:ext cx="8646160" cy="4958715"/>
        </p:xfrm>
        <a:graphic>
          <a:graphicData uri="http://schemas.openxmlformats.org/drawingml/2006/table">
            <a:tbl>
              <a:tblPr firstRow="1" bandRow="1">
                <a:tableStyleId>{5C22544A-7EE6-4342-B048-85BDC9FD1C3A}</a:tableStyleId>
              </a:tblPr>
              <a:tblGrid>
                <a:gridCol w="1797050"/>
                <a:gridCol w="3411855"/>
                <a:gridCol w="3437255"/>
              </a:tblGrid>
              <a:tr h="488315">
                <a:tc>
                  <a:txBody>
                    <a:bodyPr/>
                    <a:lstStyle/>
                    <a:p>
                      <a:pPr>
                        <a:lnSpc>
                          <a:spcPct val="150000"/>
                        </a:lnSpc>
                      </a:pPr>
                      <a:endParaRPr lang="zh-CN" altLang="en-US" b="1" dirty="0">
                        <a:latin typeface="楷体" panose="02010609060101010101" pitchFamily="49" charset="-122"/>
                        <a:ea typeface="楷体" panose="02010609060101010101" pitchFamily="49" charset="-122"/>
                      </a:endParaRPr>
                    </a:p>
                  </a:txBody>
                  <a:tcPr marL="68845" marR="68845"/>
                </a:tc>
                <a:tc>
                  <a:txBody>
                    <a:bodyPr/>
                    <a:lstStyle/>
                    <a:p>
                      <a:pPr>
                        <a:lnSpc>
                          <a:spcPct val="150000"/>
                        </a:lnSpc>
                      </a:pPr>
                      <a:r>
                        <a:rPr lang="zh-CN" altLang="en-US" b="1" dirty="0" smtClean="0">
                          <a:latin typeface="楷体" panose="02010609060101010101" pitchFamily="49" charset="-122"/>
                          <a:ea typeface="楷体" panose="02010609060101010101" pitchFamily="49" charset="-122"/>
                        </a:rPr>
                        <a:t>政府决算报告</a:t>
                      </a:r>
                      <a:endParaRPr lang="zh-CN" altLang="en-US" b="1" dirty="0" smtClean="0">
                        <a:latin typeface="楷体" panose="02010609060101010101" pitchFamily="49" charset="-122"/>
                        <a:ea typeface="楷体" panose="02010609060101010101" pitchFamily="49" charset="-122"/>
                      </a:endParaRPr>
                    </a:p>
                  </a:txBody>
                  <a:tcPr marL="68845" marR="68845"/>
                </a:tc>
                <a:tc>
                  <a:txBody>
                    <a:bodyPr/>
                    <a:lstStyle/>
                    <a:p>
                      <a:pPr>
                        <a:lnSpc>
                          <a:spcPct val="150000"/>
                        </a:lnSpc>
                      </a:pPr>
                      <a:r>
                        <a:rPr lang="zh-CN" altLang="en-US" b="1" dirty="0" smtClean="0">
                          <a:latin typeface="楷体" panose="02010609060101010101" pitchFamily="49" charset="-122"/>
                          <a:ea typeface="楷体" panose="02010609060101010101" pitchFamily="49" charset="-122"/>
                        </a:rPr>
                        <a:t>政府财务报告</a:t>
                      </a:r>
                      <a:endParaRPr lang="zh-CN" altLang="en-US" b="1" dirty="0" smtClean="0">
                        <a:latin typeface="楷体" panose="02010609060101010101" pitchFamily="49" charset="-122"/>
                        <a:ea typeface="楷体" panose="02010609060101010101" pitchFamily="49" charset="-122"/>
                      </a:endParaRPr>
                    </a:p>
                  </a:txBody>
                  <a:tcPr marL="68845" marR="68845"/>
                </a:tc>
              </a:tr>
              <a:tr h="419735">
                <a:tc>
                  <a:txBody>
                    <a:bodyPr/>
                    <a:lstStyle/>
                    <a:p>
                      <a:pPr>
                        <a:lnSpc>
                          <a:spcPct val="150000"/>
                        </a:lnSpc>
                      </a:pPr>
                      <a:r>
                        <a:rPr lang="zh-CN" altLang="en-US" b="1" dirty="0" smtClean="0">
                          <a:latin typeface="楷体" panose="02010609060101010101" pitchFamily="49" charset="-122"/>
                          <a:ea typeface="楷体" panose="02010609060101010101" pitchFamily="49" charset="-122"/>
                        </a:rPr>
                        <a:t>编制的主体相同</a:t>
                      </a:r>
                      <a:endParaRPr lang="zh-CN" altLang="en-US" b="1" dirty="0" smtClean="0">
                        <a:latin typeface="楷体" panose="02010609060101010101" pitchFamily="49" charset="-122"/>
                        <a:ea typeface="楷体" panose="02010609060101010101" pitchFamily="49" charset="-122"/>
                      </a:endParaRPr>
                    </a:p>
                  </a:txBody>
                  <a:tcPr marL="68845" marR="68845"/>
                </a:tc>
                <a:tc>
                  <a:txBody>
                    <a:bodyPr/>
                    <a:lstStyle/>
                    <a:p>
                      <a:pPr>
                        <a:lnSpc>
                          <a:spcPct val="150000"/>
                        </a:lnSpc>
                      </a:pPr>
                      <a:r>
                        <a:rPr lang="zh-CN" altLang="en-US" b="1" dirty="0" smtClean="0">
                          <a:latin typeface="楷体" panose="02010609060101010101" pitchFamily="49" charset="-122"/>
                          <a:ea typeface="楷体" panose="02010609060101010101" pitchFamily="49" charset="-122"/>
                        </a:rPr>
                        <a:t>政府各部门、财政部门</a:t>
                      </a:r>
                      <a:endParaRPr lang="zh-CN" altLang="en-US" b="1" dirty="0" smtClean="0">
                        <a:latin typeface="楷体" panose="02010609060101010101" pitchFamily="49" charset="-122"/>
                        <a:ea typeface="楷体" panose="02010609060101010101" pitchFamily="49" charset="-122"/>
                      </a:endParaRPr>
                    </a:p>
                  </a:txBody>
                  <a:tcPr marL="68845" marR="68845"/>
                </a:tc>
                <a:tc>
                  <a:txBody>
                    <a:bodyPr/>
                    <a:lstStyle/>
                    <a:p>
                      <a:pPr marL="0" marR="0" indent="0" algn="l" defTabSz="914400" rtl="0" eaLnBrk="1" fontAlgn="auto" latinLnBrk="0" hangingPunct="1">
                        <a:lnSpc>
                          <a:spcPct val="150000"/>
                        </a:lnSpc>
                        <a:spcBef>
                          <a:spcPts val="0"/>
                        </a:spcBef>
                        <a:spcAft>
                          <a:spcPts val="0"/>
                        </a:spcAft>
                        <a:buClrTx/>
                        <a:buSzTx/>
                        <a:buFontTx/>
                        <a:buNone/>
                        <a:defRPr/>
                      </a:pPr>
                      <a:r>
                        <a:rPr lang="zh-CN" altLang="en-US" b="1" dirty="0" smtClean="0">
                          <a:latin typeface="楷体" panose="02010609060101010101" pitchFamily="49" charset="-122"/>
                          <a:ea typeface="楷体" panose="02010609060101010101" pitchFamily="49" charset="-122"/>
                        </a:rPr>
                        <a:t>政府各部门、财政部门</a:t>
                      </a:r>
                      <a:endParaRPr lang="zh-CN" altLang="en-US" b="1" dirty="0" smtClean="0">
                        <a:latin typeface="楷体" panose="02010609060101010101" pitchFamily="49" charset="-122"/>
                        <a:ea typeface="楷体" panose="02010609060101010101" pitchFamily="49" charset="-122"/>
                      </a:endParaRPr>
                    </a:p>
                  </a:txBody>
                  <a:tcPr marL="68845" marR="68845"/>
                </a:tc>
              </a:tr>
              <a:tr h="895985">
                <a:tc>
                  <a:txBody>
                    <a:bodyPr/>
                    <a:lstStyle/>
                    <a:p>
                      <a:pPr>
                        <a:lnSpc>
                          <a:spcPct val="150000"/>
                        </a:lnSpc>
                      </a:pPr>
                      <a:r>
                        <a:rPr lang="zh-CN" altLang="en-US" b="1" dirty="0" smtClean="0">
                          <a:latin typeface="楷体" panose="02010609060101010101" pitchFamily="49" charset="-122"/>
                          <a:ea typeface="楷体" panose="02010609060101010101" pitchFamily="49" charset="-122"/>
                        </a:rPr>
                        <a:t>反映的对象不同</a:t>
                      </a:r>
                      <a:endParaRPr lang="zh-CN" altLang="en-US" b="1" dirty="0" smtClean="0">
                        <a:latin typeface="楷体" panose="02010609060101010101" pitchFamily="49" charset="-122"/>
                        <a:ea typeface="楷体" panose="02010609060101010101" pitchFamily="49" charset="-122"/>
                      </a:endParaRPr>
                    </a:p>
                  </a:txBody>
                  <a:tcPr marL="68845" marR="68845"/>
                </a:tc>
                <a:tc>
                  <a:txBody>
                    <a:bodyPr/>
                    <a:lstStyle/>
                    <a:p>
                      <a:pPr>
                        <a:lnSpc>
                          <a:spcPct val="150000"/>
                        </a:lnSpc>
                      </a:pPr>
                      <a:r>
                        <a:rPr lang="zh-CN" altLang="en-US" b="1" dirty="0" smtClean="0">
                          <a:latin typeface="楷体" panose="02010609060101010101" pitchFamily="49" charset="-122"/>
                          <a:ea typeface="楷体" panose="02010609060101010101" pitchFamily="49" charset="-122"/>
                        </a:rPr>
                        <a:t>一级政府年度预算收支执行情况的结果</a:t>
                      </a:r>
                      <a:endParaRPr lang="zh-CN" altLang="en-US" b="1" dirty="0" smtClean="0">
                        <a:latin typeface="楷体" panose="02010609060101010101" pitchFamily="49" charset="-122"/>
                        <a:ea typeface="楷体" panose="02010609060101010101" pitchFamily="49" charset="-122"/>
                      </a:endParaRPr>
                    </a:p>
                  </a:txBody>
                  <a:tcPr marL="68845" marR="68845"/>
                </a:tc>
                <a:tc>
                  <a:txBody>
                    <a:bodyPr/>
                    <a:lstStyle/>
                    <a:p>
                      <a:pPr>
                        <a:lnSpc>
                          <a:spcPct val="150000"/>
                        </a:lnSpc>
                      </a:pPr>
                      <a:r>
                        <a:rPr lang="zh-CN" altLang="en-US" b="1" dirty="0" smtClean="0">
                          <a:latin typeface="楷体" panose="02010609060101010101" pitchFamily="49" charset="-122"/>
                          <a:ea typeface="楷体" panose="02010609060101010101" pitchFamily="49" charset="-122"/>
                        </a:rPr>
                        <a:t>一级政府整体财务状况、运行情况和财政中长期可持续性</a:t>
                      </a:r>
                      <a:endParaRPr lang="zh-CN" altLang="en-US" b="1" dirty="0" smtClean="0">
                        <a:latin typeface="楷体" panose="02010609060101010101" pitchFamily="49" charset="-122"/>
                        <a:ea typeface="楷体" panose="02010609060101010101" pitchFamily="49" charset="-122"/>
                      </a:endParaRPr>
                    </a:p>
                  </a:txBody>
                  <a:tcPr marL="68845" marR="68845"/>
                </a:tc>
              </a:tr>
              <a:tr h="569595">
                <a:tc>
                  <a:txBody>
                    <a:bodyPr/>
                    <a:lstStyle/>
                    <a:p>
                      <a:pPr>
                        <a:lnSpc>
                          <a:spcPct val="150000"/>
                        </a:lnSpc>
                      </a:pPr>
                      <a:r>
                        <a:rPr lang="zh-CN" altLang="en-US" b="1" dirty="0" smtClean="0">
                          <a:latin typeface="楷体" panose="02010609060101010101" pitchFamily="49" charset="-122"/>
                          <a:ea typeface="楷体" panose="02010609060101010101" pitchFamily="49" charset="-122"/>
                        </a:rPr>
                        <a:t>编制的基础不同</a:t>
                      </a:r>
                      <a:endParaRPr lang="zh-CN" altLang="en-US" b="1" dirty="0" smtClean="0">
                        <a:latin typeface="楷体" panose="02010609060101010101" pitchFamily="49" charset="-122"/>
                        <a:ea typeface="楷体" panose="02010609060101010101" pitchFamily="49" charset="-122"/>
                      </a:endParaRPr>
                    </a:p>
                  </a:txBody>
                  <a:tcPr marL="68845" marR="68845"/>
                </a:tc>
                <a:tc>
                  <a:txBody>
                    <a:bodyPr/>
                    <a:lstStyle/>
                    <a:p>
                      <a:pPr>
                        <a:lnSpc>
                          <a:spcPct val="150000"/>
                        </a:lnSpc>
                      </a:pPr>
                      <a:r>
                        <a:rPr lang="zh-CN" altLang="en-US" b="1" baseline="0" dirty="0" smtClean="0">
                          <a:latin typeface="楷体" panose="02010609060101010101" pitchFamily="49" charset="-122"/>
                          <a:ea typeface="楷体" panose="02010609060101010101" pitchFamily="49" charset="-122"/>
                        </a:rPr>
                        <a:t>   </a:t>
                      </a:r>
                      <a:r>
                        <a:rPr lang="zh-CN" altLang="en-US" b="1" dirty="0" smtClean="0">
                          <a:latin typeface="楷体" panose="02010609060101010101" pitchFamily="49" charset="-122"/>
                          <a:ea typeface="楷体" panose="02010609060101010101" pitchFamily="49" charset="-122"/>
                        </a:rPr>
                        <a:t>收付实现制</a:t>
                      </a:r>
                      <a:endParaRPr lang="zh-CN" altLang="en-US" b="1" dirty="0" smtClean="0">
                        <a:latin typeface="楷体" panose="02010609060101010101" pitchFamily="49" charset="-122"/>
                        <a:ea typeface="楷体" panose="02010609060101010101" pitchFamily="49" charset="-122"/>
                      </a:endParaRPr>
                    </a:p>
                  </a:txBody>
                  <a:tcPr marL="68845" marR="68845"/>
                </a:tc>
                <a:tc>
                  <a:txBody>
                    <a:bodyPr/>
                    <a:lstStyle/>
                    <a:p>
                      <a:pPr>
                        <a:lnSpc>
                          <a:spcPct val="150000"/>
                        </a:lnSpc>
                      </a:pPr>
                      <a:r>
                        <a:rPr lang="zh-CN" altLang="en-US" b="1" dirty="0" smtClean="0">
                          <a:latin typeface="楷体" panose="02010609060101010101" pitchFamily="49" charset="-122"/>
                          <a:ea typeface="楷体" panose="02010609060101010101" pitchFamily="49" charset="-122"/>
                        </a:rPr>
                        <a:t>      权责发生制</a:t>
                      </a:r>
                      <a:endParaRPr lang="zh-CN" altLang="en-US" b="1" dirty="0" smtClean="0">
                        <a:latin typeface="楷体" panose="02010609060101010101" pitchFamily="49" charset="-122"/>
                        <a:ea typeface="楷体" panose="02010609060101010101" pitchFamily="49" charset="-122"/>
                      </a:endParaRPr>
                    </a:p>
                  </a:txBody>
                  <a:tcPr marL="68845" marR="68845"/>
                </a:tc>
              </a:tr>
              <a:tr h="769620">
                <a:tc>
                  <a:txBody>
                    <a:bodyPr/>
                    <a:lstStyle/>
                    <a:p>
                      <a:pPr>
                        <a:lnSpc>
                          <a:spcPct val="150000"/>
                        </a:lnSpc>
                      </a:pPr>
                      <a:r>
                        <a:rPr lang="zh-CN" altLang="en-US" b="1" dirty="0" smtClean="0">
                          <a:latin typeface="楷体" panose="02010609060101010101" pitchFamily="49" charset="-122"/>
                          <a:ea typeface="楷体" panose="02010609060101010101" pitchFamily="49" charset="-122"/>
                        </a:rPr>
                        <a:t>数据的来源不同</a:t>
                      </a:r>
                      <a:endParaRPr lang="zh-CN" altLang="en-US" b="1" dirty="0" smtClean="0">
                        <a:latin typeface="楷体" panose="02010609060101010101" pitchFamily="49" charset="-122"/>
                        <a:ea typeface="楷体" panose="02010609060101010101" pitchFamily="49" charset="-122"/>
                      </a:endParaRPr>
                    </a:p>
                  </a:txBody>
                  <a:tcPr marL="68845" marR="68845"/>
                </a:tc>
                <a:tc>
                  <a:txBody>
                    <a:bodyPr/>
                    <a:lstStyle/>
                    <a:p>
                      <a:pPr>
                        <a:lnSpc>
                          <a:spcPct val="150000"/>
                        </a:lnSpc>
                      </a:pPr>
                      <a:r>
                        <a:rPr lang="zh-CN" altLang="en-US" b="1" dirty="0" smtClean="0">
                          <a:latin typeface="楷体" panose="02010609060101010101" pitchFamily="49" charset="-122"/>
                          <a:ea typeface="楷体" panose="02010609060101010101" pitchFamily="49" charset="-122"/>
                        </a:rPr>
                        <a:t>以预算会计核算生成的数据为准</a:t>
                      </a:r>
                      <a:endParaRPr lang="zh-CN" altLang="en-US" b="1" dirty="0" smtClean="0">
                        <a:latin typeface="楷体" panose="02010609060101010101" pitchFamily="49" charset="-122"/>
                        <a:ea typeface="楷体" panose="02010609060101010101" pitchFamily="49" charset="-122"/>
                      </a:endParaRPr>
                    </a:p>
                  </a:txBody>
                  <a:tcPr marL="68845" marR="68845"/>
                </a:tc>
                <a:tc>
                  <a:txBody>
                    <a:bodyPr/>
                    <a:lstStyle/>
                    <a:p>
                      <a:pPr>
                        <a:lnSpc>
                          <a:spcPct val="150000"/>
                        </a:lnSpc>
                      </a:pPr>
                      <a:r>
                        <a:rPr lang="zh-CN" altLang="en-US" b="1" dirty="0" smtClean="0">
                          <a:latin typeface="楷体" panose="02010609060101010101" pitchFamily="49" charset="-122"/>
                          <a:ea typeface="楷体" panose="02010609060101010101" pitchFamily="49" charset="-122"/>
                        </a:rPr>
                        <a:t>以财务会计核算生成的数据为准</a:t>
                      </a:r>
                      <a:endParaRPr lang="zh-CN" altLang="en-US" b="1" dirty="0" smtClean="0">
                        <a:latin typeface="楷体" panose="02010609060101010101" pitchFamily="49" charset="-122"/>
                        <a:ea typeface="楷体" panose="02010609060101010101" pitchFamily="49" charset="-122"/>
                      </a:endParaRPr>
                    </a:p>
                    <a:p>
                      <a:endParaRPr lang="zh-CN" altLang="en-US" b="1" dirty="0" smtClean="0">
                        <a:latin typeface="楷体" panose="02010609060101010101" pitchFamily="49" charset="-122"/>
                        <a:ea typeface="楷体" panose="02010609060101010101" pitchFamily="49" charset="-122"/>
                      </a:endParaRPr>
                    </a:p>
                  </a:txBody>
                  <a:tcPr marL="68845" marR="68845"/>
                </a:tc>
              </a:tr>
              <a:tr h="724535">
                <a:tc>
                  <a:txBody>
                    <a:bodyPr/>
                    <a:lstStyle/>
                    <a:p>
                      <a:pPr>
                        <a:lnSpc>
                          <a:spcPct val="150000"/>
                        </a:lnSpc>
                      </a:pPr>
                      <a:r>
                        <a:rPr lang="zh-CN" altLang="en-US" b="1" dirty="0" smtClean="0">
                          <a:latin typeface="楷体" panose="02010609060101010101" pitchFamily="49" charset="-122"/>
                          <a:ea typeface="楷体" panose="02010609060101010101" pitchFamily="49" charset="-122"/>
                        </a:rPr>
                        <a:t>编制的方法不同</a:t>
                      </a:r>
                      <a:endParaRPr lang="zh-CN" altLang="en-US" b="1" dirty="0" smtClean="0">
                        <a:latin typeface="楷体" panose="02010609060101010101" pitchFamily="49" charset="-122"/>
                        <a:ea typeface="楷体" panose="02010609060101010101" pitchFamily="49" charset="-122"/>
                      </a:endParaRPr>
                    </a:p>
                  </a:txBody>
                  <a:tcPr marL="68845" marR="68845"/>
                </a:tc>
                <a:tc>
                  <a:txBody>
                    <a:bodyPr/>
                    <a:lstStyle/>
                    <a:p>
                      <a:pPr>
                        <a:lnSpc>
                          <a:spcPct val="150000"/>
                        </a:lnSpc>
                      </a:pPr>
                      <a:r>
                        <a:rPr lang="zh-CN" altLang="en-US" b="1" dirty="0" smtClean="0">
                          <a:latin typeface="楷体" panose="02010609060101010101" pitchFamily="49" charset="-122"/>
                          <a:ea typeface="楷体" panose="02010609060101010101" pitchFamily="49" charset="-122"/>
                        </a:rPr>
                        <a:t>汇总</a:t>
                      </a:r>
                      <a:endParaRPr lang="zh-CN" altLang="en-US" b="1" dirty="0" smtClean="0">
                        <a:latin typeface="楷体" panose="02010609060101010101" pitchFamily="49" charset="-122"/>
                        <a:ea typeface="楷体" panose="02010609060101010101" pitchFamily="49" charset="-122"/>
                      </a:endParaRPr>
                    </a:p>
                    <a:p>
                      <a:endParaRPr lang="zh-CN" altLang="en-US" b="1" dirty="0" smtClean="0">
                        <a:latin typeface="楷体" panose="02010609060101010101" pitchFamily="49" charset="-122"/>
                        <a:ea typeface="楷体" panose="02010609060101010101" pitchFamily="49" charset="-122"/>
                      </a:endParaRPr>
                    </a:p>
                  </a:txBody>
                  <a:tcPr marL="68845" marR="68845"/>
                </a:tc>
                <a:tc>
                  <a:txBody>
                    <a:bodyPr/>
                    <a:lstStyle/>
                    <a:p>
                      <a:pPr>
                        <a:lnSpc>
                          <a:spcPct val="150000"/>
                        </a:lnSpc>
                      </a:pPr>
                      <a:r>
                        <a:rPr lang="zh-CN" altLang="en-US" b="1" dirty="0" smtClean="0">
                          <a:latin typeface="楷体" panose="02010609060101010101" pitchFamily="49" charset="-122"/>
                          <a:ea typeface="楷体" panose="02010609060101010101" pitchFamily="49" charset="-122"/>
                        </a:rPr>
                        <a:t>合并</a:t>
                      </a:r>
                      <a:endParaRPr lang="zh-CN" altLang="en-US" b="1" dirty="0" smtClean="0">
                        <a:latin typeface="楷体" panose="02010609060101010101" pitchFamily="49" charset="-122"/>
                        <a:ea typeface="楷体" panose="02010609060101010101" pitchFamily="49" charset="-122"/>
                      </a:endParaRPr>
                    </a:p>
                  </a:txBody>
                  <a:tcPr marL="68845" marR="68845"/>
                </a:tc>
              </a:tr>
              <a:tr h="723900">
                <a:tc>
                  <a:txBody>
                    <a:bodyPr/>
                    <a:lstStyle/>
                    <a:p>
                      <a:pPr>
                        <a:lnSpc>
                          <a:spcPct val="150000"/>
                        </a:lnSpc>
                      </a:pPr>
                      <a:r>
                        <a:rPr lang="zh-CN" altLang="en-US" b="1" dirty="0" smtClean="0">
                          <a:latin typeface="楷体" panose="02010609060101010101" pitchFamily="49" charset="-122"/>
                          <a:ea typeface="楷体" panose="02010609060101010101" pitchFamily="49" charset="-122"/>
                        </a:rPr>
                        <a:t>报送的要求不同</a:t>
                      </a:r>
                      <a:endParaRPr lang="zh-CN" altLang="en-US" b="1" dirty="0" smtClean="0">
                        <a:latin typeface="楷体" panose="02010609060101010101" pitchFamily="49" charset="-122"/>
                        <a:ea typeface="楷体" panose="02010609060101010101" pitchFamily="49" charset="-122"/>
                      </a:endParaRPr>
                    </a:p>
                  </a:txBody>
                  <a:tcPr marL="68845" marR="68845"/>
                </a:tc>
                <a:tc>
                  <a:txBody>
                    <a:bodyPr/>
                    <a:lstStyle/>
                    <a:p>
                      <a:pPr>
                        <a:lnSpc>
                          <a:spcPct val="150000"/>
                        </a:lnSpc>
                      </a:pPr>
                      <a:r>
                        <a:rPr lang="zh-CN" altLang="en-US" b="1" dirty="0" smtClean="0">
                          <a:latin typeface="楷体" panose="02010609060101010101" pitchFamily="49" charset="-122"/>
                          <a:ea typeface="楷体" panose="02010609060101010101" pitchFamily="49" charset="-122"/>
                        </a:rPr>
                        <a:t>本级人民代表大会常务委员会审查和批准</a:t>
                      </a:r>
                      <a:endParaRPr lang="zh-CN" altLang="en-US" b="1" dirty="0" smtClean="0">
                        <a:latin typeface="楷体" panose="02010609060101010101" pitchFamily="49" charset="-122"/>
                        <a:ea typeface="楷体" panose="02010609060101010101" pitchFamily="49" charset="-122"/>
                      </a:endParaRPr>
                    </a:p>
                  </a:txBody>
                  <a:tcPr marL="68845" marR="68845"/>
                </a:tc>
                <a:tc>
                  <a:txBody>
                    <a:bodyPr/>
                    <a:lstStyle/>
                    <a:p>
                      <a:pPr>
                        <a:lnSpc>
                          <a:spcPct val="150000"/>
                        </a:lnSpc>
                      </a:pPr>
                      <a:r>
                        <a:rPr lang="zh-CN" altLang="en-US" b="1" dirty="0" smtClean="0">
                          <a:latin typeface="楷体" panose="02010609060101010101" pitchFamily="49" charset="-122"/>
                          <a:ea typeface="楷体" panose="02010609060101010101" pitchFamily="49" charset="-122"/>
                        </a:rPr>
                        <a:t>本级人民代表大会常务务委员会备案</a:t>
                      </a:r>
                      <a:endParaRPr lang="zh-CN" altLang="en-US" b="1" dirty="0" smtClean="0">
                        <a:latin typeface="楷体" panose="02010609060101010101" pitchFamily="49" charset="-122"/>
                        <a:ea typeface="楷体" panose="02010609060101010101" pitchFamily="49" charset="-122"/>
                      </a:endParaRPr>
                    </a:p>
                  </a:txBody>
                  <a:tcPr marL="68845" marR="68845"/>
                </a:tc>
              </a:tr>
            </a:tbl>
          </a:graphicData>
        </a:graphic>
      </p:graphicFrame>
      <p:sp>
        <p:nvSpPr>
          <p:cNvPr id="2" name="标题 1"/>
          <p:cNvSpPr>
            <a:spLocks noGrp="1"/>
          </p:cNvSpPr>
          <p:nvPr>
            <p:ph type="title"/>
          </p:nvPr>
        </p:nvSpPr>
        <p:spPr>
          <a:xfrm>
            <a:off x="469449" y="756062"/>
            <a:ext cx="8064896" cy="792088"/>
          </a:xfrm>
        </p:spPr>
        <p:txBody>
          <a:bodyPr>
            <a:noAutofit/>
          </a:bodyPr>
          <a:lstStyle/>
          <a:p>
            <a:r>
              <a:rPr lang="zh-CN" altLang="en-US" sz="3000" b="1" dirty="0">
                <a:latin typeface="黑体" panose="02010609060101010101" charset="-122"/>
                <a:ea typeface="黑体" panose="02010609060101010101" charset="-122"/>
              </a:rPr>
              <a:t>政府决算报告和政府财务报告的区别</a:t>
            </a:r>
            <a:endParaRPr lang="zh-CN" altLang="en-US" sz="3000" b="1" dirty="0">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01930" y="2225675"/>
            <a:ext cx="8721725" cy="4385310"/>
          </a:xfrm>
        </p:spPr>
        <p:txBody>
          <a:bodyPr>
            <a:normAutofit/>
          </a:bodyPr>
          <a:lstStyle/>
          <a:p>
            <a:pPr>
              <a:lnSpc>
                <a:spcPct val="150000"/>
              </a:lnSpc>
            </a:pPr>
            <a:r>
              <a:rPr lang="zh-CN" altLang="en-US" b="1" dirty="0">
                <a:solidFill>
                  <a:schemeClr val="tx1"/>
                </a:solidFill>
                <a:latin typeface="楷体" panose="02010609060101010101" pitchFamily="49" charset="-122"/>
                <a:ea typeface="楷体" panose="02010609060101010101" pitchFamily="49" charset="-122"/>
              </a:rPr>
              <a:t>依据</a:t>
            </a:r>
            <a:r>
              <a:rPr lang="zh-CN" altLang="en-US" b="1" dirty="0" smtClean="0">
                <a:solidFill>
                  <a:schemeClr val="tx1"/>
                </a:solidFill>
                <a:latin typeface="楷体" panose="02010609060101010101" pitchFamily="49" charset="-122"/>
                <a:ea typeface="楷体" panose="02010609060101010101" pitchFamily="49" charset="-122"/>
              </a:rPr>
              <a:t>一：</a:t>
            </a:r>
            <a:r>
              <a:rPr lang="en-US" altLang="zh-CN" b="1" dirty="0" smtClean="0">
                <a:solidFill>
                  <a:schemeClr val="tx1"/>
                </a:solidFill>
                <a:latin typeface="楷体" panose="02010609060101010101" pitchFamily="49" charset="-122"/>
                <a:ea typeface="楷体" panose="02010609060101010101" pitchFamily="49" charset="-122"/>
              </a:rPr>
              <a:t>《</a:t>
            </a:r>
            <a:r>
              <a:rPr lang="zh-CN" altLang="en-US" b="1" dirty="0">
                <a:solidFill>
                  <a:schemeClr val="tx1"/>
                </a:solidFill>
                <a:latin typeface="楷体" panose="02010609060101010101" pitchFamily="49" charset="-122"/>
                <a:ea typeface="楷体" panose="02010609060101010101" pitchFamily="49" charset="-122"/>
              </a:rPr>
              <a:t>改革方案</a:t>
            </a:r>
            <a:r>
              <a:rPr lang="en-US" altLang="zh-CN" b="1" dirty="0">
                <a:solidFill>
                  <a:schemeClr val="tx1"/>
                </a:solidFill>
                <a:latin typeface="楷体" panose="02010609060101010101" pitchFamily="49" charset="-122"/>
                <a:ea typeface="楷体" panose="02010609060101010101" pitchFamily="49" charset="-122"/>
              </a:rPr>
              <a:t>》</a:t>
            </a:r>
            <a:endParaRPr lang="en-US" altLang="zh-CN" b="1" dirty="0">
              <a:solidFill>
                <a:schemeClr val="tx1"/>
              </a:solidFill>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u"/>
            </a:pPr>
            <a:r>
              <a:rPr lang="zh-CN" altLang="en-US" dirty="0">
                <a:solidFill>
                  <a:schemeClr val="tx1"/>
                </a:solidFill>
                <a:latin typeface="楷体" panose="02010609060101010101" pitchFamily="49" charset="-122"/>
                <a:ea typeface="楷体" panose="02010609060101010101" pitchFamily="49" charset="-122"/>
              </a:rPr>
              <a:t>权责发生制政府综合财务报告制度改革的总体目标是</a:t>
            </a:r>
            <a:r>
              <a:rPr lang="zh-CN" altLang="en-US" dirty="0" smtClean="0">
                <a:solidFill>
                  <a:schemeClr val="tx1"/>
                </a:solidFill>
                <a:latin typeface="楷体" panose="02010609060101010101" pitchFamily="49" charset="-122"/>
                <a:ea typeface="楷体" panose="02010609060101010101" pitchFamily="49" charset="-122"/>
              </a:rPr>
              <a:t>通过</a:t>
            </a:r>
            <a:r>
              <a:rPr lang="zh-CN" altLang="en-US" dirty="0">
                <a:solidFill>
                  <a:schemeClr val="tx1"/>
                </a:solidFill>
                <a:latin typeface="楷体" panose="02010609060101010101" pitchFamily="49" charset="-122"/>
                <a:ea typeface="楷体" panose="02010609060101010101" pitchFamily="49" charset="-122"/>
              </a:rPr>
              <a:t>构建统一、科学、规范的</a:t>
            </a:r>
            <a:r>
              <a:rPr lang="zh-CN" altLang="en-US" dirty="0">
                <a:solidFill>
                  <a:srgbClr val="C00000"/>
                </a:solidFill>
                <a:latin typeface="楷体" panose="02010609060101010101" pitchFamily="49" charset="-122"/>
                <a:ea typeface="楷体" panose="02010609060101010101" pitchFamily="49" charset="-122"/>
              </a:rPr>
              <a:t>政府会计准则体系</a:t>
            </a:r>
            <a:r>
              <a:rPr lang="zh-CN" altLang="en-US" dirty="0">
                <a:solidFill>
                  <a:schemeClr val="tx1"/>
                </a:solidFill>
                <a:latin typeface="楷体" panose="02010609060101010101" pitchFamily="49" charset="-122"/>
                <a:ea typeface="楷体" panose="02010609060101010101" pitchFamily="49" charset="-122"/>
              </a:rPr>
              <a:t>，建立</a:t>
            </a:r>
            <a:r>
              <a:rPr lang="zh-CN" altLang="en-US" dirty="0" smtClean="0">
                <a:solidFill>
                  <a:schemeClr val="tx1"/>
                </a:solidFill>
                <a:latin typeface="楷体" panose="02010609060101010101" pitchFamily="49" charset="-122"/>
                <a:ea typeface="楷体" panose="02010609060101010101" pitchFamily="49" charset="-122"/>
              </a:rPr>
              <a:t>健全</a:t>
            </a:r>
            <a:r>
              <a:rPr lang="zh-CN" altLang="en-US" dirty="0">
                <a:solidFill>
                  <a:schemeClr val="tx1"/>
                </a:solidFill>
                <a:latin typeface="楷体" panose="02010609060101010101" pitchFamily="49" charset="-122"/>
                <a:ea typeface="楷体" panose="02010609060101010101" pitchFamily="49" charset="-122"/>
              </a:rPr>
              <a:t>政府财务报告编制办法，</a:t>
            </a:r>
            <a:r>
              <a:rPr lang="zh-CN" altLang="en-US" u="sng" dirty="0">
                <a:solidFill>
                  <a:srgbClr val="C00000"/>
                </a:solidFill>
                <a:latin typeface="楷体" panose="02010609060101010101" pitchFamily="49" charset="-122"/>
                <a:ea typeface="楷体" panose="02010609060101010101" pitchFamily="49" charset="-122"/>
              </a:rPr>
              <a:t>适度分离</a:t>
            </a:r>
            <a:r>
              <a:rPr lang="zh-CN" altLang="en-US" dirty="0">
                <a:solidFill>
                  <a:schemeClr val="tx1"/>
                </a:solidFill>
                <a:latin typeface="楷体" panose="02010609060101010101" pitchFamily="49" charset="-122"/>
                <a:ea typeface="楷体" panose="02010609060101010101" pitchFamily="49" charset="-122"/>
              </a:rPr>
              <a:t>政府</a:t>
            </a:r>
            <a:r>
              <a:rPr lang="zh-CN" altLang="en-US" u="sng" dirty="0">
                <a:solidFill>
                  <a:schemeClr val="tx1"/>
                </a:solidFill>
                <a:latin typeface="楷体" panose="02010609060101010101" pitchFamily="49" charset="-122"/>
                <a:ea typeface="楷体" panose="02010609060101010101" pitchFamily="49" charset="-122"/>
              </a:rPr>
              <a:t>财务</a:t>
            </a:r>
            <a:r>
              <a:rPr lang="zh-CN" altLang="en-US" u="sng" dirty="0" smtClean="0">
                <a:solidFill>
                  <a:schemeClr val="tx1"/>
                </a:solidFill>
                <a:latin typeface="楷体" panose="02010609060101010101" pitchFamily="49" charset="-122"/>
                <a:ea typeface="楷体" panose="02010609060101010101" pitchFamily="49" charset="-122"/>
              </a:rPr>
              <a:t>会计</a:t>
            </a:r>
            <a:r>
              <a:rPr lang="zh-CN" altLang="en-US" dirty="0" smtClean="0">
                <a:solidFill>
                  <a:schemeClr val="tx1"/>
                </a:solidFill>
                <a:latin typeface="楷体" panose="02010609060101010101" pitchFamily="49" charset="-122"/>
                <a:ea typeface="楷体" panose="02010609060101010101" pitchFamily="49" charset="-122"/>
              </a:rPr>
              <a:t>与</a:t>
            </a:r>
            <a:r>
              <a:rPr lang="zh-CN" altLang="en-US" u="sng" dirty="0" smtClean="0">
                <a:solidFill>
                  <a:schemeClr val="tx1"/>
                </a:solidFill>
                <a:latin typeface="楷体" panose="02010609060101010101" pitchFamily="49" charset="-122"/>
                <a:ea typeface="楷体" panose="02010609060101010101" pitchFamily="49" charset="-122"/>
              </a:rPr>
              <a:t>预算会计</a:t>
            </a:r>
            <a:r>
              <a:rPr lang="zh-CN" altLang="en-US" dirty="0" smtClean="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政府财务报告与决算报告功能，全面、清晰</a:t>
            </a:r>
            <a:r>
              <a:rPr lang="zh-CN" altLang="en-US" dirty="0" smtClean="0">
                <a:solidFill>
                  <a:schemeClr val="tx1"/>
                </a:solidFill>
                <a:latin typeface="楷体" panose="02010609060101010101" pitchFamily="49" charset="-122"/>
                <a:ea typeface="楷体" panose="02010609060101010101" pitchFamily="49" charset="-122"/>
              </a:rPr>
              <a:t>反映</a:t>
            </a:r>
            <a:r>
              <a:rPr lang="zh-CN" altLang="en-US" dirty="0">
                <a:solidFill>
                  <a:schemeClr val="tx1"/>
                </a:solidFill>
                <a:latin typeface="楷体" panose="02010609060101010101" pitchFamily="49" charset="-122"/>
                <a:ea typeface="楷体" panose="02010609060101010101" pitchFamily="49" charset="-122"/>
              </a:rPr>
              <a:t>政府财务信息和预算执行信息，为开展政府信用评级</a:t>
            </a:r>
            <a:r>
              <a:rPr lang="zh-CN" altLang="en-US" dirty="0" smtClean="0">
                <a:solidFill>
                  <a:schemeClr val="tx1"/>
                </a:solidFill>
                <a:latin typeface="楷体" panose="02010609060101010101" pitchFamily="49" charset="-122"/>
                <a:ea typeface="楷体" panose="02010609060101010101" pitchFamily="49" charset="-122"/>
              </a:rPr>
              <a:t>、加强</a:t>
            </a:r>
            <a:r>
              <a:rPr lang="zh-CN" altLang="en-US" dirty="0">
                <a:solidFill>
                  <a:schemeClr val="tx1"/>
                </a:solidFill>
                <a:latin typeface="楷体" panose="02010609060101010101" pitchFamily="49" charset="-122"/>
                <a:ea typeface="楷体" panose="02010609060101010101" pitchFamily="49" charset="-122"/>
              </a:rPr>
              <a:t>资产负债</a:t>
            </a:r>
            <a:r>
              <a:rPr lang="zh-CN" altLang="en-US" dirty="0" smtClean="0">
                <a:solidFill>
                  <a:schemeClr val="tx1"/>
                </a:solidFill>
                <a:latin typeface="楷体" panose="02010609060101010101" pitchFamily="49" charset="-122"/>
                <a:ea typeface="楷体" panose="02010609060101010101" pitchFamily="49" charset="-122"/>
              </a:rPr>
              <a:t>管理</a:t>
            </a:r>
            <a:r>
              <a:rPr lang="en-US" altLang="zh-CN" dirty="0" smtClean="0">
                <a:solidFill>
                  <a:schemeClr val="tx1"/>
                </a:solidFill>
                <a:latin typeface="楷体" panose="02010609060101010101" pitchFamily="49" charset="-122"/>
                <a:ea typeface="楷体" panose="02010609060101010101" pitchFamily="49" charset="-122"/>
              </a:rPr>
              <a:t>······</a:t>
            </a:r>
            <a:r>
              <a:rPr lang="zh-CN" altLang="en-US" dirty="0" smtClean="0">
                <a:solidFill>
                  <a:schemeClr val="tx1"/>
                </a:solidFill>
                <a:latin typeface="楷体" panose="02010609060101010101" pitchFamily="49" charset="-122"/>
                <a:ea typeface="楷体" panose="02010609060101010101" pitchFamily="49" charset="-122"/>
              </a:rPr>
              <a:t>等</a:t>
            </a:r>
            <a:r>
              <a:rPr lang="zh-CN" altLang="en-US" dirty="0">
                <a:solidFill>
                  <a:schemeClr val="tx1"/>
                </a:solidFill>
                <a:latin typeface="楷体" panose="02010609060101010101" pitchFamily="49" charset="-122"/>
                <a:ea typeface="楷体" panose="02010609060101010101" pitchFamily="49" charset="-122"/>
              </a:rPr>
              <a:t>提供支持，</a:t>
            </a:r>
            <a:r>
              <a:rPr lang="zh-CN" altLang="en-US" dirty="0" smtClean="0">
                <a:solidFill>
                  <a:schemeClr val="tx1"/>
                </a:solidFill>
                <a:latin typeface="楷体" panose="02010609060101010101" pitchFamily="49" charset="-122"/>
                <a:ea typeface="楷体" panose="02010609060101010101" pitchFamily="49" charset="-122"/>
              </a:rPr>
              <a:t>促进</a:t>
            </a:r>
            <a:r>
              <a:rPr lang="en-US" altLang="zh-CN" dirty="0" smtClean="0">
                <a:solidFill>
                  <a:schemeClr val="tx1"/>
                </a:solidFill>
                <a:latin typeface="楷体" panose="02010609060101010101" pitchFamily="49" charset="-122"/>
                <a:ea typeface="楷体" panose="02010609060101010101" pitchFamily="49" charset="-122"/>
              </a:rPr>
              <a:t>······</a:t>
            </a:r>
            <a:r>
              <a:rPr lang="zh-CN" altLang="en-US" dirty="0" smtClean="0">
                <a:solidFill>
                  <a:schemeClr val="tx1"/>
                </a:solidFill>
                <a:latin typeface="楷体" panose="02010609060101010101" pitchFamily="49" charset="-122"/>
                <a:ea typeface="楷体" panose="02010609060101010101" pitchFamily="49" charset="-122"/>
              </a:rPr>
              <a:t>。</a:t>
            </a:r>
            <a:endParaRPr lang="en-US" altLang="zh-CN" dirty="0">
              <a:solidFill>
                <a:schemeClr val="tx1"/>
              </a:solidFill>
              <a:latin typeface="楷体" panose="02010609060101010101" pitchFamily="49" charset="-122"/>
              <a:ea typeface="楷体" panose="02010609060101010101" pitchFamily="49" charset="-122"/>
            </a:endParaRPr>
          </a:p>
          <a:p>
            <a:pPr>
              <a:lnSpc>
                <a:spcPct val="150000"/>
              </a:lnSpc>
            </a:pPr>
            <a:endParaRPr lang="en-US" altLang="zh-CN" dirty="0">
              <a:latin typeface="楷体" panose="02010609060101010101" pitchFamily="49" charset="-122"/>
              <a:ea typeface="楷体" panose="02010609060101010101" pitchFamily="49" charset="-122"/>
            </a:endParaRPr>
          </a:p>
          <a:p>
            <a:endParaRPr lang="zh-CN" altLang="en-US" dirty="0">
              <a:latin typeface="楷体" panose="02010609060101010101" pitchFamily="49" charset="-122"/>
              <a:ea typeface="楷体" panose="02010609060101010101" pitchFamily="49" charset="-122"/>
            </a:endParaRPr>
          </a:p>
        </p:txBody>
      </p:sp>
      <p:sp>
        <p:nvSpPr>
          <p:cNvPr id="2" name="标题 1"/>
          <p:cNvSpPr>
            <a:spLocks noGrp="1"/>
          </p:cNvSpPr>
          <p:nvPr>
            <p:ph type="title"/>
          </p:nvPr>
        </p:nvSpPr>
        <p:spPr>
          <a:xfrm>
            <a:off x="373380" y="434340"/>
            <a:ext cx="8173085" cy="1228090"/>
          </a:xfrm>
        </p:spPr>
        <p:txBody>
          <a:bodyPr>
            <a:normAutofit fontScale="90000"/>
          </a:bodyPr>
          <a:lstStyle/>
          <a:p>
            <a:pPr>
              <a:lnSpc>
                <a:spcPct val="130000"/>
              </a:lnSpc>
              <a:spcBef>
                <a:spcPts val="0"/>
              </a:spcBef>
              <a:spcAft>
                <a:spcPts val="0"/>
              </a:spcAft>
            </a:pPr>
            <a:r>
              <a:rPr lang="zh-CN" altLang="en-US" b="1" dirty="0">
                <a:latin typeface="黑体" panose="02010609060101010101" charset="-122"/>
                <a:ea typeface="黑体" panose="02010609060101010101" charset="-122"/>
              </a:rPr>
              <a:t>三、关于“双功能</a:t>
            </a:r>
            <a:r>
              <a:rPr lang="en-US" altLang="zh-CN" b="1" dirty="0">
                <a:latin typeface="黑体" panose="02010609060101010101" charset="-122"/>
                <a:ea typeface="黑体" panose="02010609060101010101" charset="-122"/>
              </a:rPr>
              <a:t>/</a:t>
            </a:r>
            <a:r>
              <a:rPr lang="zh-CN" altLang="en-US" b="1" dirty="0">
                <a:latin typeface="黑体" panose="02010609060101010101" charset="-122"/>
                <a:ea typeface="黑体" panose="02010609060101010101" charset="-122"/>
              </a:rPr>
              <a:t>双基础</a:t>
            </a:r>
            <a:r>
              <a:rPr lang="en-US" altLang="zh-CN" b="1" dirty="0">
                <a:latin typeface="黑体" panose="02010609060101010101" charset="-122"/>
                <a:ea typeface="黑体" panose="02010609060101010101" charset="-122"/>
              </a:rPr>
              <a:t>/</a:t>
            </a:r>
            <a:r>
              <a:rPr lang="zh-CN" altLang="en-US" b="1" dirty="0">
                <a:latin typeface="黑体" panose="02010609060101010101" charset="-122"/>
                <a:ea typeface="黑体" panose="02010609060101010101" charset="-122"/>
              </a:rPr>
              <a:t>双报告”会计核算模式</a:t>
            </a:r>
            <a:endParaRPr lang="zh-CN" altLang="en-US" b="1" dirty="0">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13360" y="820420"/>
            <a:ext cx="8879840" cy="5614670"/>
          </a:xfrm>
          <a:solidFill>
            <a:schemeClr val="bg1"/>
          </a:solidFill>
        </p:spPr>
        <p:txBody>
          <a:bodyPr>
            <a:normAutofit lnSpcReduction="20000"/>
          </a:bodyPr>
          <a:lstStyle/>
          <a:p>
            <a:pPr>
              <a:lnSpc>
                <a:spcPct val="150000"/>
              </a:lnSpc>
              <a:buFont typeface="Wingdings" panose="05000000000000000000" pitchFamily="2" charset="2"/>
              <a:buChar char="u"/>
            </a:pPr>
            <a:endParaRPr lang="en-US" altLang="zh-CN" sz="2800" dirty="0" smtClean="0">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u"/>
            </a:pPr>
            <a:r>
              <a:rPr lang="zh-CN" altLang="en-US" sz="2800" dirty="0" smtClean="0">
                <a:solidFill>
                  <a:schemeClr val="tx1"/>
                </a:solidFill>
                <a:latin typeface="楷体" panose="02010609060101010101" pitchFamily="49" charset="-122"/>
                <a:ea typeface="楷体" panose="02010609060101010101" pitchFamily="49" charset="-122"/>
              </a:rPr>
              <a:t>推进财务会计与预算会计适度分离并相互衔接，</a:t>
            </a:r>
            <a:br>
              <a:rPr lang="zh-CN" altLang="en-US" sz="2800" dirty="0" smtClean="0">
                <a:solidFill>
                  <a:schemeClr val="tx1"/>
                </a:solidFill>
                <a:latin typeface="楷体" panose="02010609060101010101" pitchFamily="49" charset="-122"/>
                <a:ea typeface="楷体" panose="02010609060101010101" pitchFamily="49" charset="-122"/>
              </a:rPr>
            </a:br>
            <a:r>
              <a:rPr lang="zh-CN" altLang="en-US" sz="2800" dirty="0" smtClean="0">
                <a:solidFill>
                  <a:schemeClr val="tx1"/>
                </a:solidFill>
                <a:latin typeface="楷体" panose="02010609060101010101" pitchFamily="49" charset="-122"/>
                <a:ea typeface="楷体" panose="02010609060101010101" pitchFamily="49" charset="-122"/>
              </a:rPr>
              <a:t>在完善预算会计功能基础上，增强政府财务会计功能”</a:t>
            </a:r>
            <a:endParaRPr lang="en-US" altLang="zh-CN" sz="2800" dirty="0" smtClean="0">
              <a:solidFill>
                <a:schemeClr val="tx1"/>
              </a:solidFill>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u"/>
            </a:pPr>
            <a:r>
              <a:rPr lang="zh-CN" altLang="en-US" sz="2800" dirty="0" smtClean="0">
                <a:solidFill>
                  <a:schemeClr val="tx1"/>
                </a:solidFill>
                <a:latin typeface="楷体" panose="02010609060101010101" pitchFamily="49" charset="-122"/>
                <a:ea typeface="楷体" panose="02010609060101010101" pitchFamily="49" charset="-122"/>
              </a:rPr>
              <a:t>政府</a:t>
            </a:r>
            <a:r>
              <a:rPr lang="zh-CN" altLang="en-US" sz="2800" dirty="0">
                <a:solidFill>
                  <a:schemeClr val="tx1"/>
                </a:solidFill>
                <a:latin typeface="楷体" panose="02010609060101010101" pitchFamily="49" charset="-122"/>
                <a:ea typeface="楷体" panose="02010609060101010101" pitchFamily="49" charset="-122"/>
              </a:rPr>
              <a:t>会计科目设置要实现</a:t>
            </a:r>
            <a:r>
              <a:rPr lang="zh-CN" altLang="en-US" sz="2800" u="sng" dirty="0">
                <a:solidFill>
                  <a:schemeClr val="tx1"/>
                </a:solidFill>
                <a:latin typeface="楷体" panose="02010609060101010101" pitchFamily="49" charset="-122"/>
                <a:ea typeface="楷体" panose="02010609060101010101" pitchFamily="49" charset="-122"/>
              </a:rPr>
              <a:t>预算会计</a:t>
            </a:r>
            <a:r>
              <a:rPr lang="zh-CN" altLang="en-US" sz="2800" dirty="0">
                <a:solidFill>
                  <a:schemeClr val="tx1"/>
                </a:solidFill>
                <a:latin typeface="楷体" panose="02010609060101010101" pitchFamily="49" charset="-122"/>
                <a:ea typeface="楷体" panose="02010609060101010101" pitchFamily="49" charset="-122"/>
              </a:rPr>
              <a:t>和</a:t>
            </a:r>
            <a:r>
              <a:rPr lang="zh-CN" altLang="en-US" sz="2800" u="sng" dirty="0">
                <a:solidFill>
                  <a:schemeClr val="tx1"/>
                </a:solidFill>
                <a:latin typeface="楷体" panose="02010609060101010101" pitchFamily="49" charset="-122"/>
                <a:ea typeface="楷体" panose="02010609060101010101" pitchFamily="49" charset="-122"/>
              </a:rPr>
              <a:t>财务会计</a:t>
            </a:r>
            <a:r>
              <a:rPr lang="zh-CN" altLang="en-US" sz="2800" dirty="0" smtClean="0">
                <a:solidFill>
                  <a:srgbClr val="C00000"/>
                </a:solidFill>
                <a:latin typeface="楷体" panose="02010609060101010101" pitchFamily="49" charset="-122"/>
                <a:ea typeface="楷体" panose="02010609060101010101" pitchFamily="49" charset="-122"/>
              </a:rPr>
              <a:t>双重</a:t>
            </a:r>
            <a:r>
              <a:rPr lang="zh-CN" altLang="en-US" sz="2800" dirty="0">
                <a:solidFill>
                  <a:srgbClr val="C00000"/>
                </a:solidFill>
                <a:latin typeface="楷体" panose="02010609060101010101" pitchFamily="49" charset="-122"/>
                <a:ea typeface="楷体" panose="02010609060101010101" pitchFamily="49" charset="-122"/>
              </a:rPr>
              <a:t>功</a:t>
            </a:r>
            <a:r>
              <a:rPr lang="zh-CN" altLang="en-US" sz="2800" dirty="0">
                <a:solidFill>
                  <a:schemeClr val="tx1"/>
                </a:solidFill>
                <a:latin typeface="楷体" panose="02010609060101010101" pitchFamily="49" charset="-122"/>
                <a:ea typeface="楷体" panose="02010609060101010101" pitchFamily="49" charset="-122"/>
              </a:rPr>
              <a:t>能。预算会计科目应准确完整反映政府</a:t>
            </a:r>
            <a:r>
              <a:rPr lang="zh-CN" altLang="en-US" sz="2800" dirty="0" smtClean="0">
                <a:solidFill>
                  <a:schemeClr val="tx1"/>
                </a:solidFill>
                <a:latin typeface="楷体" panose="02010609060101010101" pitchFamily="49" charset="-122"/>
                <a:ea typeface="楷体" panose="02010609060101010101" pitchFamily="49" charset="-122"/>
              </a:rPr>
              <a:t>预算收入</a:t>
            </a:r>
            <a:r>
              <a:rPr lang="zh-CN" altLang="en-US" sz="2800" dirty="0">
                <a:solidFill>
                  <a:schemeClr val="tx1"/>
                </a:solidFill>
                <a:latin typeface="楷体" panose="02010609060101010101" pitchFamily="49" charset="-122"/>
                <a:ea typeface="楷体" panose="02010609060101010101" pitchFamily="49" charset="-122"/>
              </a:rPr>
              <a:t>、预算支出和预算结余等预算执行信息，</a:t>
            </a:r>
            <a:r>
              <a:rPr lang="zh-CN" altLang="en-US" sz="2800" dirty="0" smtClean="0">
                <a:solidFill>
                  <a:schemeClr val="tx1"/>
                </a:solidFill>
                <a:latin typeface="楷体" panose="02010609060101010101" pitchFamily="49" charset="-122"/>
                <a:ea typeface="楷体" panose="02010609060101010101" pitchFamily="49" charset="-122"/>
              </a:rPr>
              <a:t>财务</a:t>
            </a:r>
            <a:r>
              <a:rPr lang="zh-CN" altLang="en-US" sz="2800" dirty="0">
                <a:solidFill>
                  <a:schemeClr val="tx1"/>
                </a:solidFill>
                <a:latin typeface="楷体" panose="02010609060101010101" pitchFamily="49" charset="-122"/>
                <a:ea typeface="楷体" panose="02010609060101010101" pitchFamily="49" charset="-122"/>
              </a:rPr>
              <a:t>会计科目应全面准确反映政府的资产、负债</a:t>
            </a:r>
            <a:r>
              <a:rPr lang="zh-CN" altLang="en-US" sz="2800" dirty="0" smtClean="0">
                <a:solidFill>
                  <a:schemeClr val="tx1"/>
                </a:solidFill>
                <a:latin typeface="楷体" panose="02010609060101010101" pitchFamily="49" charset="-122"/>
                <a:ea typeface="楷体" panose="02010609060101010101" pitchFamily="49" charset="-122"/>
              </a:rPr>
              <a:t>、净资产</a:t>
            </a:r>
            <a:r>
              <a:rPr lang="zh-CN" altLang="en-US" sz="2800" dirty="0">
                <a:solidFill>
                  <a:schemeClr val="tx1"/>
                </a:solidFill>
                <a:latin typeface="楷体" panose="02010609060101010101" pitchFamily="49" charset="-122"/>
                <a:ea typeface="楷体" panose="02010609060101010101" pitchFamily="49" charset="-122"/>
              </a:rPr>
              <a:t>、收入、费用等财务信息。</a:t>
            </a:r>
            <a:br>
              <a:rPr lang="zh-CN" altLang="en-US" sz="2800" dirty="0">
                <a:solidFill>
                  <a:schemeClr val="tx1"/>
                </a:solidFill>
                <a:latin typeface="楷体" panose="02010609060101010101" pitchFamily="49" charset="-122"/>
                <a:ea typeface="楷体" panose="02010609060101010101" pitchFamily="49" charset="-122"/>
              </a:rPr>
            </a:br>
            <a:endParaRPr lang="zh-CN" altLang="en-US" sz="2800" dirty="0">
              <a:solidFill>
                <a:schemeClr val="tx1"/>
              </a:solidFill>
              <a:latin typeface="楷体" panose="02010609060101010101" pitchFamily="49" charset="-122"/>
              <a:ea typeface="楷体" panose="02010609060101010101" pitchFamily="49" charset="-122"/>
            </a:endParaRPr>
          </a:p>
          <a:p>
            <a:endParaRPr lang="zh-CN" altLang="en-US" sz="2800" dirty="0">
              <a:latin typeface="楷体" panose="02010609060101010101" pitchFamily="49" charset="-122"/>
              <a:ea typeface="楷体" panose="02010609060101010101" pitchFamily="49" charset="-122"/>
            </a:endParaRPr>
          </a:p>
        </p:txBody>
      </p:sp>
      <p:sp>
        <p:nvSpPr>
          <p:cNvPr id="2" name="标题 1"/>
          <p:cNvSpPr>
            <a:spLocks noGrp="1"/>
          </p:cNvSpPr>
          <p:nvPr>
            <p:ph type="title"/>
          </p:nvPr>
        </p:nvSpPr>
        <p:spPr>
          <a:xfrm flipH="1" flipV="1">
            <a:off x="-2556792" y="1417638"/>
            <a:ext cx="3013992" cy="2875458"/>
          </a:xfrm>
        </p:spPr>
        <p:txBody>
          <a:bodyPr/>
          <a:lstStyle/>
          <a:p>
            <a:endParaRPr lang="zh-CN"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29235" y="1703705"/>
            <a:ext cx="8729980" cy="4428490"/>
          </a:xfrm>
          <a:solidFill>
            <a:schemeClr val="bg1"/>
          </a:solidFill>
        </p:spPr>
        <p:txBody>
          <a:bodyPr>
            <a:normAutofit/>
          </a:bodyPr>
          <a:lstStyle/>
          <a:p>
            <a:pPr marL="0" indent="0">
              <a:lnSpc>
                <a:spcPct val="150000"/>
              </a:lnSpc>
              <a:buNone/>
            </a:pPr>
            <a:r>
              <a:rPr lang="zh-CN" altLang="en-US" dirty="0" smtClean="0"/>
              <a:t>        </a:t>
            </a:r>
            <a:r>
              <a:rPr lang="zh-CN" altLang="en-US" dirty="0" smtClean="0">
                <a:solidFill>
                  <a:schemeClr val="tx1"/>
                </a:solidFill>
              </a:rPr>
              <a:t>双功能</a:t>
            </a:r>
            <a:r>
              <a:rPr lang="en-US" altLang="zh-CN" dirty="0" smtClean="0">
                <a:solidFill>
                  <a:schemeClr val="tx1"/>
                </a:solidFill>
              </a:rPr>
              <a:t>----</a:t>
            </a:r>
            <a:r>
              <a:rPr lang="zh-CN" altLang="en-US" dirty="0" smtClean="0">
                <a:solidFill>
                  <a:schemeClr val="tx1"/>
                </a:solidFill>
              </a:rPr>
              <a:t>政府</a:t>
            </a:r>
            <a:r>
              <a:rPr lang="zh-CN" altLang="en-US" dirty="0">
                <a:solidFill>
                  <a:schemeClr val="tx1"/>
                </a:solidFill>
              </a:rPr>
              <a:t>会计由</a:t>
            </a:r>
            <a:r>
              <a:rPr lang="zh-CN" altLang="en-US" u="sng" dirty="0">
                <a:solidFill>
                  <a:schemeClr val="tx1"/>
                </a:solidFill>
              </a:rPr>
              <a:t>预算会计</a:t>
            </a:r>
            <a:r>
              <a:rPr lang="zh-CN" altLang="en-US" dirty="0">
                <a:solidFill>
                  <a:schemeClr val="tx1"/>
                </a:solidFill>
              </a:rPr>
              <a:t>和</a:t>
            </a:r>
            <a:r>
              <a:rPr lang="zh-CN" altLang="en-US" u="sng" dirty="0">
                <a:solidFill>
                  <a:schemeClr val="tx1"/>
                </a:solidFill>
              </a:rPr>
              <a:t>财务</a:t>
            </a:r>
            <a:r>
              <a:rPr lang="zh-CN" altLang="en-US" u="sng" dirty="0" smtClean="0">
                <a:solidFill>
                  <a:schemeClr val="tx1"/>
                </a:solidFill>
              </a:rPr>
              <a:t>会计</a:t>
            </a:r>
            <a:r>
              <a:rPr lang="zh-CN" altLang="en-US" dirty="0" smtClean="0">
                <a:solidFill>
                  <a:schemeClr val="tx1"/>
                </a:solidFill>
              </a:rPr>
              <a:t>构成。</a:t>
            </a:r>
            <a:endParaRPr lang="zh-CN" altLang="en-US" dirty="0">
              <a:solidFill>
                <a:schemeClr val="tx1"/>
              </a:solidFill>
            </a:endParaRPr>
          </a:p>
          <a:p>
            <a:pPr marL="0" indent="0">
              <a:lnSpc>
                <a:spcPct val="150000"/>
              </a:lnSpc>
              <a:buNone/>
            </a:pPr>
            <a:r>
              <a:rPr lang="zh-CN" altLang="en-US" dirty="0" smtClean="0">
                <a:solidFill>
                  <a:schemeClr val="tx1"/>
                </a:solidFill>
              </a:rPr>
              <a:t>        双基础</a:t>
            </a:r>
            <a:r>
              <a:rPr lang="en-US" altLang="zh-CN" dirty="0" smtClean="0">
                <a:solidFill>
                  <a:schemeClr val="tx1"/>
                </a:solidFill>
              </a:rPr>
              <a:t>----</a:t>
            </a:r>
            <a:r>
              <a:rPr lang="zh-CN" altLang="en-US" dirty="0" smtClean="0">
                <a:solidFill>
                  <a:schemeClr val="tx1"/>
                </a:solidFill>
              </a:rPr>
              <a:t>预算</a:t>
            </a:r>
            <a:r>
              <a:rPr lang="zh-CN" altLang="en-US" dirty="0">
                <a:solidFill>
                  <a:schemeClr val="tx1"/>
                </a:solidFill>
              </a:rPr>
              <a:t>会计实行</a:t>
            </a:r>
            <a:r>
              <a:rPr lang="zh-CN" altLang="en-US" u="sng" dirty="0">
                <a:solidFill>
                  <a:schemeClr val="tx1"/>
                </a:solidFill>
              </a:rPr>
              <a:t>收付实现制，</a:t>
            </a:r>
            <a:r>
              <a:rPr lang="zh-CN" altLang="en-US" dirty="0">
                <a:solidFill>
                  <a:schemeClr val="tx1"/>
                </a:solidFill>
              </a:rPr>
              <a:t>国务院另有规定的，依照其规定</a:t>
            </a:r>
            <a:r>
              <a:rPr lang="en-US" altLang="zh-CN" dirty="0">
                <a:solidFill>
                  <a:schemeClr val="tx1"/>
                </a:solidFill>
              </a:rPr>
              <a:t>; </a:t>
            </a:r>
            <a:r>
              <a:rPr lang="zh-CN" altLang="en-US" dirty="0">
                <a:solidFill>
                  <a:schemeClr val="tx1"/>
                </a:solidFill>
              </a:rPr>
              <a:t>财务会计</a:t>
            </a:r>
            <a:r>
              <a:rPr lang="zh-CN" altLang="en-US" dirty="0" smtClean="0">
                <a:solidFill>
                  <a:schemeClr val="tx1"/>
                </a:solidFill>
              </a:rPr>
              <a:t>实行</a:t>
            </a:r>
            <a:r>
              <a:rPr lang="zh-CN" altLang="en-US" u="sng" dirty="0" smtClean="0">
                <a:solidFill>
                  <a:schemeClr val="tx1"/>
                </a:solidFill>
              </a:rPr>
              <a:t>权责</a:t>
            </a:r>
            <a:r>
              <a:rPr lang="zh-CN" altLang="en-US" u="sng" dirty="0">
                <a:solidFill>
                  <a:schemeClr val="tx1"/>
                </a:solidFill>
              </a:rPr>
              <a:t>发生</a:t>
            </a:r>
            <a:r>
              <a:rPr lang="zh-CN" altLang="en-US" u="sng" dirty="0" smtClean="0">
                <a:solidFill>
                  <a:schemeClr val="tx1"/>
                </a:solidFill>
              </a:rPr>
              <a:t>制。</a:t>
            </a:r>
            <a:endParaRPr lang="zh-CN" altLang="en-US" u="sng" dirty="0">
              <a:solidFill>
                <a:schemeClr val="tx1"/>
              </a:solidFill>
            </a:endParaRPr>
          </a:p>
          <a:p>
            <a:pPr marL="0" indent="0">
              <a:lnSpc>
                <a:spcPct val="150000"/>
              </a:lnSpc>
              <a:buNone/>
            </a:pPr>
            <a:r>
              <a:rPr lang="zh-CN" altLang="en-US" dirty="0" smtClean="0">
                <a:solidFill>
                  <a:schemeClr val="tx1"/>
                </a:solidFill>
              </a:rPr>
              <a:t>        双报告</a:t>
            </a:r>
            <a:r>
              <a:rPr lang="en-US" altLang="zh-CN" dirty="0" smtClean="0">
                <a:solidFill>
                  <a:schemeClr val="tx1"/>
                </a:solidFill>
              </a:rPr>
              <a:t>----</a:t>
            </a:r>
            <a:r>
              <a:rPr lang="zh-CN" altLang="en-US" dirty="0" smtClean="0">
                <a:solidFill>
                  <a:schemeClr val="tx1"/>
                </a:solidFill>
              </a:rPr>
              <a:t>政府</a:t>
            </a:r>
            <a:r>
              <a:rPr lang="zh-CN" altLang="en-US" dirty="0">
                <a:solidFill>
                  <a:schemeClr val="tx1"/>
                </a:solidFill>
              </a:rPr>
              <a:t>会计主体应当编制</a:t>
            </a:r>
            <a:r>
              <a:rPr lang="zh-CN" altLang="en-US" u="sng" dirty="0">
                <a:solidFill>
                  <a:schemeClr val="tx1"/>
                </a:solidFill>
              </a:rPr>
              <a:t>决算</a:t>
            </a:r>
            <a:r>
              <a:rPr lang="zh-CN" altLang="en-US" u="sng" dirty="0" smtClean="0">
                <a:solidFill>
                  <a:schemeClr val="tx1"/>
                </a:solidFill>
              </a:rPr>
              <a:t>报告</a:t>
            </a:r>
            <a:r>
              <a:rPr lang="zh-CN" altLang="en-US" dirty="0" smtClean="0">
                <a:solidFill>
                  <a:schemeClr val="tx1"/>
                </a:solidFill>
              </a:rPr>
              <a:t>和</a:t>
            </a:r>
            <a:r>
              <a:rPr lang="zh-CN" altLang="en-US" u="sng" dirty="0">
                <a:solidFill>
                  <a:schemeClr val="tx1"/>
                </a:solidFill>
              </a:rPr>
              <a:t>财务</a:t>
            </a:r>
            <a:r>
              <a:rPr lang="zh-CN" altLang="en-US" u="sng" dirty="0" smtClean="0">
                <a:solidFill>
                  <a:schemeClr val="tx1"/>
                </a:solidFill>
              </a:rPr>
              <a:t>报告。</a:t>
            </a:r>
            <a:endParaRPr lang="zh-CN" altLang="en-US" u="sng" dirty="0">
              <a:solidFill>
                <a:schemeClr val="tx1"/>
              </a:solidFill>
            </a:endParaRPr>
          </a:p>
          <a:p>
            <a:endParaRPr lang="zh-CN" altLang="en-US" dirty="0">
              <a:solidFill>
                <a:schemeClr val="tx1"/>
              </a:solidFill>
            </a:endParaRPr>
          </a:p>
        </p:txBody>
      </p:sp>
      <p:sp>
        <p:nvSpPr>
          <p:cNvPr id="2" name="标题 1"/>
          <p:cNvSpPr>
            <a:spLocks noGrp="1"/>
          </p:cNvSpPr>
          <p:nvPr>
            <p:ph type="title"/>
          </p:nvPr>
        </p:nvSpPr>
        <p:spPr>
          <a:xfrm>
            <a:off x="443230" y="414020"/>
            <a:ext cx="8460105" cy="969645"/>
          </a:xfrm>
        </p:spPr>
        <p:txBody>
          <a:bodyPr>
            <a:normAutofit fontScale="90000"/>
          </a:bodyPr>
          <a:lstStyle/>
          <a:p>
            <a:pPr algn="l"/>
            <a:r>
              <a:rPr lang="zh-CN" altLang="en-US" sz="3600" b="1" dirty="0">
                <a:latin typeface="黑体" panose="02010609060101010101" charset="-122"/>
                <a:ea typeface="黑体" panose="02010609060101010101" charset="-122"/>
              </a:rPr>
              <a:t>依据二</a:t>
            </a:r>
            <a:r>
              <a:rPr lang="en-US" altLang="zh-CN" sz="3600" b="1" dirty="0">
                <a:latin typeface="黑体" panose="02010609060101010101" charset="-122"/>
                <a:ea typeface="黑体" panose="02010609060101010101" charset="-122"/>
              </a:rPr>
              <a:t>: 《</a:t>
            </a:r>
            <a:r>
              <a:rPr lang="zh-CN" altLang="en-US" sz="3600" b="1" dirty="0">
                <a:latin typeface="黑体" panose="02010609060101010101" charset="-122"/>
                <a:ea typeface="黑体" panose="02010609060101010101" charset="-122"/>
              </a:rPr>
              <a:t>基本准则</a:t>
            </a:r>
            <a:r>
              <a:rPr lang="en-US" altLang="zh-CN" sz="3600" b="1" dirty="0">
                <a:latin typeface="黑体" panose="02010609060101010101" charset="-122"/>
                <a:ea typeface="黑体" panose="02010609060101010101" charset="-122"/>
              </a:rPr>
              <a:t>》(</a:t>
            </a:r>
            <a:r>
              <a:rPr lang="zh-CN" altLang="en-US" sz="3600" b="1" dirty="0">
                <a:latin typeface="黑体" panose="02010609060101010101" charset="-122"/>
                <a:ea typeface="黑体" panose="02010609060101010101" charset="-122"/>
              </a:rPr>
              <a:t>第三、</a:t>
            </a:r>
            <a:r>
              <a:rPr lang="zh-CN" altLang="en-US" sz="3600" b="1" dirty="0" smtClean="0">
                <a:latin typeface="黑体" panose="02010609060101010101" charset="-122"/>
                <a:ea typeface="黑体" panose="02010609060101010101" charset="-122"/>
              </a:rPr>
              <a:t>五、五十六</a:t>
            </a:r>
            <a:r>
              <a:rPr lang="zh-CN" altLang="en-US" sz="3600" b="1" dirty="0">
                <a:latin typeface="黑体" panose="02010609060101010101" charset="-122"/>
                <a:ea typeface="黑体" panose="02010609060101010101" charset="-122"/>
              </a:rPr>
              <a:t>条</a:t>
            </a:r>
            <a:r>
              <a:rPr lang="en-US" altLang="zh-CN" sz="3600" b="1" dirty="0">
                <a:latin typeface="黑体" panose="02010609060101010101" charset="-122"/>
                <a:ea typeface="黑体" panose="02010609060101010101" charset="-122"/>
              </a:rPr>
              <a:t>)</a:t>
            </a:r>
            <a:endParaRPr lang="zh-CN" altLang="en-US" sz="3600" b="1" dirty="0">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31445" y="2409190"/>
            <a:ext cx="8722360" cy="3450590"/>
          </a:xfrm>
        </p:spPr>
        <p:txBody>
          <a:bodyPr>
            <a:noAutofit/>
          </a:bodyPr>
          <a:lstStyle/>
          <a:p>
            <a:pPr>
              <a:lnSpc>
                <a:spcPct val="150000"/>
              </a:lnSpc>
            </a:pPr>
            <a:r>
              <a:rPr lang="zh-CN" altLang="en-US" sz="3200" dirty="0">
                <a:solidFill>
                  <a:schemeClr val="tx1"/>
                </a:solidFill>
                <a:latin typeface="楷体" panose="02010609060101010101" pitchFamily="49" charset="-122"/>
                <a:ea typeface="楷体" panose="02010609060101010101" pitchFamily="49" charset="-122"/>
              </a:rPr>
              <a:t>编制权责发生制政府综合财务报告，要求</a:t>
            </a:r>
            <a:r>
              <a:rPr lang="zh-CN" altLang="en-US" sz="3200" dirty="0" smtClean="0">
                <a:solidFill>
                  <a:schemeClr val="tx1"/>
                </a:solidFill>
                <a:latin typeface="楷体" panose="02010609060101010101" pitchFamily="49" charset="-122"/>
                <a:ea typeface="楷体" panose="02010609060101010101" pitchFamily="49" charset="-122"/>
              </a:rPr>
              <a:t>政府</a:t>
            </a:r>
            <a:r>
              <a:rPr lang="zh-CN" altLang="en-US" sz="3200" dirty="0">
                <a:solidFill>
                  <a:schemeClr val="tx1"/>
                </a:solidFill>
                <a:latin typeface="楷体" panose="02010609060101010101" pitchFamily="49" charset="-122"/>
                <a:ea typeface="楷体" panose="02010609060101010101" pitchFamily="49" charset="-122"/>
              </a:rPr>
              <a:t>会计主体核算生成权责发生制会计信息</a:t>
            </a:r>
            <a:endParaRPr lang="zh-CN" altLang="en-US" sz="3200" dirty="0">
              <a:solidFill>
                <a:schemeClr val="tx1"/>
              </a:solidFill>
              <a:latin typeface="楷体" panose="02010609060101010101" pitchFamily="49" charset="-122"/>
              <a:ea typeface="楷体" panose="02010609060101010101" pitchFamily="49" charset="-122"/>
            </a:endParaRPr>
          </a:p>
          <a:p>
            <a:pPr>
              <a:lnSpc>
                <a:spcPct val="150000"/>
              </a:lnSpc>
            </a:pPr>
            <a:r>
              <a:rPr lang="zh-CN" altLang="en-US" sz="3200" dirty="0">
                <a:solidFill>
                  <a:schemeClr val="tx1"/>
                </a:solidFill>
                <a:latin typeface="楷体" panose="02010609060101010101" pitchFamily="49" charset="-122"/>
                <a:ea typeface="楷体" panose="02010609060101010101" pitchFamily="49" charset="-122"/>
              </a:rPr>
              <a:t>单体系会计模式难以解决现行预算</a:t>
            </a:r>
            <a:r>
              <a:rPr lang="zh-CN" altLang="en-US" sz="3200" dirty="0" smtClean="0">
                <a:solidFill>
                  <a:schemeClr val="tx1"/>
                </a:solidFill>
                <a:latin typeface="楷体" panose="02010609060101010101" pitchFamily="49" charset="-122"/>
                <a:ea typeface="楷体" panose="02010609060101010101" pitchFamily="49" charset="-122"/>
              </a:rPr>
              <a:t>会计</a:t>
            </a:r>
            <a:r>
              <a:rPr lang="zh-CN" altLang="en-US" sz="3200" dirty="0">
                <a:solidFill>
                  <a:schemeClr val="tx1"/>
                </a:solidFill>
                <a:latin typeface="楷体" panose="02010609060101010101" pitchFamily="49" charset="-122"/>
                <a:ea typeface="楷体" panose="02010609060101010101" pitchFamily="49" charset="-122"/>
              </a:rPr>
              <a:t>体系</a:t>
            </a:r>
            <a:r>
              <a:rPr lang="zh-CN" altLang="en-US" sz="3200" dirty="0" smtClean="0">
                <a:solidFill>
                  <a:schemeClr val="tx1"/>
                </a:solidFill>
                <a:latin typeface="楷体" panose="02010609060101010101" pitchFamily="49" charset="-122"/>
                <a:ea typeface="楷体" panose="02010609060101010101" pitchFamily="49" charset="-122"/>
              </a:rPr>
              <a:t>问题</a:t>
            </a:r>
            <a:r>
              <a:rPr lang="zh-CN" altLang="en-US" sz="3200" dirty="0">
                <a:solidFill>
                  <a:schemeClr val="tx1"/>
                </a:solidFill>
                <a:latin typeface="楷体" panose="02010609060101010101" pitchFamily="49" charset="-122"/>
                <a:ea typeface="楷体" panose="02010609060101010101" pitchFamily="49" charset="-122"/>
              </a:rPr>
              <a:t>、难以同时满足编制权责发生制</a:t>
            </a:r>
            <a:r>
              <a:rPr lang="zh-CN" altLang="en-US" sz="3200" dirty="0" smtClean="0">
                <a:solidFill>
                  <a:schemeClr val="tx1"/>
                </a:solidFill>
                <a:latin typeface="楷体" panose="02010609060101010101" pitchFamily="49" charset="-122"/>
                <a:ea typeface="楷体" panose="02010609060101010101" pitchFamily="49" charset="-122"/>
              </a:rPr>
              <a:t>政府</a:t>
            </a:r>
            <a:r>
              <a:rPr lang="zh-CN" altLang="en-US" sz="3200" dirty="0">
                <a:solidFill>
                  <a:schemeClr val="tx1"/>
                </a:solidFill>
                <a:latin typeface="楷体" panose="02010609060101010101" pitchFamily="49" charset="-122"/>
                <a:ea typeface="楷体" panose="02010609060101010101" pitchFamily="49" charset="-122"/>
              </a:rPr>
              <a:t>财务</a:t>
            </a:r>
            <a:r>
              <a:rPr lang="zh-CN" altLang="en-US" sz="3200" dirty="0" smtClean="0">
                <a:solidFill>
                  <a:schemeClr val="tx1"/>
                </a:solidFill>
                <a:latin typeface="楷体" panose="02010609060101010101" pitchFamily="49" charset="-122"/>
                <a:ea typeface="楷体" panose="02010609060101010101" pitchFamily="49" charset="-122"/>
              </a:rPr>
              <a:t>报告</a:t>
            </a:r>
            <a:r>
              <a:rPr lang="zh-CN" altLang="en-US" sz="3200" dirty="0">
                <a:solidFill>
                  <a:schemeClr val="tx1"/>
                </a:solidFill>
                <a:latin typeface="楷体" panose="02010609060101010101" pitchFamily="49" charset="-122"/>
                <a:ea typeface="楷体" panose="02010609060101010101" pitchFamily="49" charset="-122"/>
              </a:rPr>
              <a:t>和收付实现制政府决算报告</a:t>
            </a:r>
            <a:r>
              <a:rPr lang="zh-CN" altLang="en-US" sz="3200" dirty="0" smtClean="0">
                <a:solidFill>
                  <a:schemeClr val="tx1"/>
                </a:solidFill>
                <a:latin typeface="楷体" panose="02010609060101010101" pitchFamily="49" charset="-122"/>
                <a:ea typeface="楷体" panose="02010609060101010101" pitchFamily="49" charset="-122"/>
              </a:rPr>
              <a:t>的</a:t>
            </a:r>
            <a:r>
              <a:rPr lang="zh-CN" altLang="en-US" sz="3200" dirty="0">
                <a:solidFill>
                  <a:schemeClr val="tx1"/>
                </a:solidFill>
                <a:latin typeface="楷体" panose="02010609060101010101" pitchFamily="49" charset="-122"/>
                <a:ea typeface="楷体" panose="02010609060101010101" pitchFamily="49" charset="-122"/>
              </a:rPr>
              <a:t>要求</a:t>
            </a:r>
            <a:endParaRPr lang="zh-CN" altLang="en-US" sz="3200" dirty="0">
              <a:solidFill>
                <a:schemeClr val="tx1"/>
              </a:solidFill>
              <a:latin typeface="楷体" panose="02010609060101010101" pitchFamily="49" charset="-122"/>
              <a:ea typeface="楷体" panose="02010609060101010101" pitchFamily="49" charset="-122"/>
            </a:endParaRPr>
          </a:p>
        </p:txBody>
      </p:sp>
      <p:sp>
        <p:nvSpPr>
          <p:cNvPr id="2" name="标题 1"/>
          <p:cNvSpPr>
            <a:spLocks noGrp="1"/>
          </p:cNvSpPr>
          <p:nvPr>
            <p:ph type="title"/>
          </p:nvPr>
        </p:nvSpPr>
        <p:spPr/>
        <p:txBody>
          <a:bodyPr/>
          <a:lstStyle/>
          <a:p>
            <a:r>
              <a:rPr lang="zh-CN" altLang="en-US" sz="3600" b="1" dirty="0">
                <a:latin typeface="黑体" panose="02010609060101010101" charset="-122"/>
                <a:ea typeface="黑体" panose="02010609060101010101" charset="-122"/>
              </a:rPr>
              <a:t>为什么</a:t>
            </a:r>
            <a:r>
              <a:rPr lang="en-US" altLang="zh-CN" sz="3600" b="1" dirty="0">
                <a:latin typeface="黑体" panose="02010609060101010101" charset="-122"/>
                <a:ea typeface="黑体" panose="02010609060101010101" charset="-122"/>
              </a:rPr>
              <a:t>?</a:t>
            </a:r>
            <a:endParaRPr lang="en-US" altLang="zh-CN" sz="3600" b="1" dirty="0">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45745" y="1703705"/>
            <a:ext cx="8783955" cy="5001895"/>
          </a:xfrm>
        </p:spPr>
        <p:txBody>
          <a:bodyPr>
            <a:noAutofit/>
          </a:bodyPr>
          <a:lstStyle/>
          <a:p>
            <a:pPr>
              <a:lnSpc>
                <a:spcPct val="130000"/>
              </a:lnSpc>
              <a:spcBef>
                <a:spcPts val="20"/>
              </a:spcBef>
              <a:spcAft>
                <a:spcPts val="0"/>
              </a:spcAft>
            </a:pPr>
            <a:r>
              <a:rPr lang="zh-CN" altLang="en-US" sz="2800" dirty="0">
                <a:solidFill>
                  <a:schemeClr val="tx1"/>
                </a:solidFill>
                <a:latin typeface="楷体" panose="02010609060101010101" pitchFamily="49" charset="-122"/>
                <a:ea typeface="楷体" panose="02010609060101010101" pitchFamily="49" charset="-122"/>
              </a:rPr>
              <a:t>所谓“适度分离”</a:t>
            </a:r>
            <a:r>
              <a:rPr lang="en-US" altLang="zh-CN" sz="2800" dirty="0">
                <a:solidFill>
                  <a:schemeClr val="tx1"/>
                </a:solidFill>
                <a:latin typeface="楷体" panose="02010609060101010101" pitchFamily="49" charset="-122"/>
                <a:ea typeface="楷体" panose="02010609060101010101" pitchFamily="49" charset="-122"/>
              </a:rPr>
              <a:t>:</a:t>
            </a:r>
            <a:endParaRPr lang="en-US" altLang="zh-CN" sz="2800" dirty="0">
              <a:solidFill>
                <a:schemeClr val="tx1"/>
              </a:solidFill>
              <a:latin typeface="楷体" panose="02010609060101010101" pitchFamily="49" charset="-122"/>
              <a:ea typeface="楷体" panose="02010609060101010101" pitchFamily="49" charset="-122"/>
            </a:endParaRPr>
          </a:p>
          <a:p>
            <a:pPr>
              <a:lnSpc>
                <a:spcPct val="130000"/>
              </a:lnSpc>
              <a:spcBef>
                <a:spcPts val="20"/>
              </a:spcBef>
              <a:spcAft>
                <a:spcPts val="0"/>
              </a:spcAft>
              <a:buFont typeface="Wingdings" panose="05000000000000000000" pitchFamily="2" charset="2"/>
              <a:buChar char="Ø"/>
            </a:pPr>
            <a:r>
              <a:rPr lang="en-US" altLang="zh-CN" sz="2800" dirty="0" smtClean="0">
                <a:solidFill>
                  <a:schemeClr val="tx1"/>
                </a:solidFill>
                <a:latin typeface="楷体" panose="02010609060101010101" pitchFamily="49" charset="-122"/>
                <a:ea typeface="楷体" panose="02010609060101010101" pitchFamily="49" charset="-122"/>
              </a:rPr>
              <a:t> </a:t>
            </a:r>
            <a:r>
              <a:rPr lang="zh-CN" altLang="en-US" sz="2800" dirty="0" smtClean="0">
                <a:solidFill>
                  <a:schemeClr val="tx1"/>
                </a:solidFill>
                <a:latin typeface="楷体" panose="02010609060101010101" pitchFamily="49" charset="-122"/>
                <a:ea typeface="楷体" panose="02010609060101010101" pitchFamily="49" charset="-122"/>
              </a:rPr>
              <a:t>设置</a:t>
            </a:r>
            <a:r>
              <a:rPr lang="zh-CN" altLang="en-US" sz="2800" dirty="0">
                <a:solidFill>
                  <a:schemeClr val="tx1"/>
                </a:solidFill>
                <a:latin typeface="楷体" panose="02010609060101010101" pitchFamily="49" charset="-122"/>
                <a:ea typeface="楷体" panose="02010609060101010101" pitchFamily="49" charset="-122"/>
              </a:rPr>
              <a:t>两套会计</a:t>
            </a:r>
            <a:r>
              <a:rPr lang="zh-CN" altLang="en-US" sz="2800" dirty="0" smtClean="0">
                <a:solidFill>
                  <a:schemeClr val="tx1"/>
                </a:solidFill>
                <a:latin typeface="楷体" panose="02010609060101010101" pitchFamily="49" charset="-122"/>
                <a:ea typeface="楷体" panose="02010609060101010101" pitchFamily="49" charset="-122"/>
              </a:rPr>
              <a:t>科目</a:t>
            </a:r>
            <a:endParaRPr lang="zh-CN" altLang="en-US" sz="2800" dirty="0" smtClean="0">
              <a:solidFill>
                <a:schemeClr val="tx1"/>
              </a:solidFill>
              <a:latin typeface="楷体" panose="02010609060101010101" pitchFamily="49" charset="-122"/>
              <a:ea typeface="楷体" panose="02010609060101010101" pitchFamily="49" charset="-122"/>
            </a:endParaRPr>
          </a:p>
          <a:p>
            <a:pPr>
              <a:lnSpc>
                <a:spcPct val="130000"/>
              </a:lnSpc>
              <a:spcBef>
                <a:spcPts val="20"/>
              </a:spcBef>
              <a:spcAft>
                <a:spcPts val="0"/>
              </a:spcAft>
              <a:buFont typeface="Wingdings" panose="05000000000000000000" pitchFamily="2" charset="2"/>
              <a:buChar char="Ø"/>
            </a:pPr>
            <a:r>
              <a:rPr lang="zh-CN" altLang="en-US" sz="2800" dirty="0" smtClean="0">
                <a:solidFill>
                  <a:schemeClr val="tx1"/>
                </a:solidFill>
                <a:latin typeface="楷体" panose="02010609060101010101" pitchFamily="49" charset="-122"/>
                <a:ea typeface="楷体" panose="02010609060101010101" pitchFamily="49" charset="-122"/>
              </a:rPr>
              <a:t>按</a:t>
            </a:r>
            <a:r>
              <a:rPr lang="zh-CN" altLang="en-US" sz="2800" dirty="0">
                <a:solidFill>
                  <a:schemeClr val="tx1"/>
                </a:solidFill>
                <a:latin typeface="楷体" panose="02010609060101010101" pitchFamily="49" charset="-122"/>
                <a:ea typeface="楷体" panose="02010609060101010101" pitchFamily="49" charset="-122"/>
              </a:rPr>
              <a:t>不同基础平行</a:t>
            </a:r>
            <a:r>
              <a:rPr lang="zh-CN" altLang="en-US" sz="2800" dirty="0" smtClean="0">
                <a:solidFill>
                  <a:schemeClr val="tx1"/>
                </a:solidFill>
                <a:latin typeface="楷体" panose="02010609060101010101" pitchFamily="49" charset="-122"/>
                <a:ea typeface="楷体" panose="02010609060101010101" pitchFamily="49" charset="-122"/>
              </a:rPr>
              <a:t>记账</a:t>
            </a:r>
            <a:endParaRPr lang="zh-CN" altLang="en-US" sz="2800" dirty="0" smtClean="0">
              <a:solidFill>
                <a:schemeClr val="tx1"/>
              </a:solidFill>
              <a:latin typeface="楷体" panose="02010609060101010101" pitchFamily="49" charset="-122"/>
              <a:ea typeface="楷体" panose="02010609060101010101" pitchFamily="49" charset="-122"/>
            </a:endParaRPr>
          </a:p>
          <a:p>
            <a:pPr>
              <a:lnSpc>
                <a:spcPct val="130000"/>
              </a:lnSpc>
              <a:spcBef>
                <a:spcPts val="20"/>
              </a:spcBef>
              <a:spcAft>
                <a:spcPts val="0"/>
              </a:spcAft>
              <a:buFont typeface="Wingdings" panose="05000000000000000000" pitchFamily="2" charset="2"/>
              <a:buChar char="Ø"/>
            </a:pPr>
            <a:r>
              <a:rPr lang="zh-CN" altLang="en-US" sz="2800" dirty="0" smtClean="0">
                <a:solidFill>
                  <a:schemeClr val="tx1"/>
                </a:solidFill>
                <a:latin typeface="楷体" panose="02010609060101010101" pitchFamily="49" charset="-122"/>
                <a:ea typeface="楷体" panose="02010609060101010101" pitchFamily="49" charset="-122"/>
              </a:rPr>
              <a:t>分别</a:t>
            </a:r>
            <a:r>
              <a:rPr lang="zh-CN" altLang="en-US" sz="2800" dirty="0">
                <a:solidFill>
                  <a:schemeClr val="tx1"/>
                </a:solidFill>
                <a:latin typeface="楷体" panose="02010609060101010101" pitchFamily="49" charset="-122"/>
                <a:ea typeface="楷体" panose="02010609060101010101" pitchFamily="49" charset="-122"/>
              </a:rPr>
              <a:t>生成两套</a:t>
            </a:r>
            <a:r>
              <a:rPr lang="zh-CN" altLang="en-US" sz="2800" dirty="0" smtClean="0">
                <a:solidFill>
                  <a:schemeClr val="tx1"/>
                </a:solidFill>
                <a:latin typeface="楷体" panose="02010609060101010101" pitchFamily="49" charset="-122"/>
                <a:ea typeface="楷体" panose="02010609060101010101" pitchFamily="49" charset="-122"/>
              </a:rPr>
              <a:t>报告</a:t>
            </a:r>
            <a:endParaRPr lang="zh-CN" altLang="en-US" sz="2800" dirty="0" smtClean="0">
              <a:solidFill>
                <a:schemeClr val="tx1"/>
              </a:solidFill>
              <a:latin typeface="楷体" panose="02010609060101010101" pitchFamily="49" charset="-122"/>
              <a:ea typeface="楷体" panose="02010609060101010101" pitchFamily="49" charset="-122"/>
            </a:endParaRPr>
          </a:p>
          <a:p>
            <a:pPr>
              <a:lnSpc>
                <a:spcPct val="130000"/>
              </a:lnSpc>
              <a:spcBef>
                <a:spcPts val="20"/>
              </a:spcBef>
              <a:spcAft>
                <a:spcPts val="0"/>
              </a:spcAft>
            </a:pPr>
            <a:r>
              <a:rPr lang="zh-CN" altLang="en-US" sz="2800" dirty="0" smtClean="0">
                <a:solidFill>
                  <a:schemeClr val="tx1"/>
                </a:solidFill>
                <a:latin typeface="楷体" panose="02010609060101010101" pitchFamily="49" charset="-122"/>
                <a:ea typeface="楷体" panose="02010609060101010101" pitchFamily="49" charset="-122"/>
              </a:rPr>
              <a:t>如何实现</a:t>
            </a:r>
            <a:r>
              <a:rPr lang="en-US" altLang="zh-CN" sz="2800" dirty="0" smtClean="0">
                <a:solidFill>
                  <a:schemeClr val="tx1"/>
                </a:solidFill>
                <a:latin typeface="楷体" panose="02010609060101010101" pitchFamily="49" charset="-122"/>
                <a:ea typeface="楷体" panose="02010609060101010101" pitchFamily="49" charset="-122"/>
              </a:rPr>
              <a:t>?</a:t>
            </a:r>
            <a:endParaRPr lang="en-US" altLang="zh-CN" sz="2800" dirty="0" smtClean="0">
              <a:solidFill>
                <a:schemeClr val="tx1"/>
              </a:solidFill>
              <a:latin typeface="楷体" panose="02010609060101010101" pitchFamily="49" charset="-122"/>
              <a:ea typeface="楷体" panose="02010609060101010101" pitchFamily="49" charset="-122"/>
            </a:endParaRPr>
          </a:p>
          <a:p>
            <a:pPr>
              <a:lnSpc>
                <a:spcPct val="130000"/>
              </a:lnSpc>
              <a:spcBef>
                <a:spcPts val="20"/>
              </a:spcBef>
              <a:spcAft>
                <a:spcPts val="0"/>
              </a:spcAft>
            </a:pPr>
            <a:r>
              <a:rPr lang="zh-CN" altLang="en-US" sz="2800" dirty="0" smtClean="0">
                <a:solidFill>
                  <a:schemeClr val="tx1"/>
                </a:solidFill>
                <a:latin typeface="楷体" panose="02010609060101010101" pitchFamily="49" charset="-122"/>
                <a:ea typeface="楷体" panose="02010609060101010101" pitchFamily="49" charset="-122"/>
              </a:rPr>
              <a:t>会计科目和会计报表</a:t>
            </a:r>
            <a:endParaRPr lang="zh-CN" altLang="en-US" sz="2800" dirty="0" smtClean="0">
              <a:solidFill>
                <a:schemeClr val="tx1"/>
              </a:solidFill>
              <a:latin typeface="楷体" panose="02010609060101010101" pitchFamily="49" charset="-122"/>
              <a:ea typeface="楷体" panose="02010609060101010101" pitchFamily="49" charset="-122"/>
            </a:endParaRPr>
          </a:p>
          <a:p>
            <a:pPr>
              <a:lnSpc>
                <a:spcPct val="130000"/>
              </a:lnSpc>
              <a:spcBef>
                <a:spcPts val="20"/>
              </a:spcBef>
              <a:spcAft>
                <a:spcPts val="0"/>
              </a:spcAft>
            </a:pPr>
            <a:r>
              <a:rPr lang="zh-CN" altLang="en-US" sz="2800" dirty="0" smtClean="0">
                <a:solidFill>
                  <a:schemeClr val="tx1"/>
                </a:solidFill>
                <a:latin typeface="楷体" panose="02010609060101010101" pitchFamily="49" charset="-122"/>
                <a:ea typeface="楷体" panose="02010609060101010101" pitchFamily="49" charset="-122"/>
              </a:rPr>
              <a:t>信息系统</a:t>
            </a:r>
            <a:endParaRPr lang="zh-CN" altLang="en-US" sz="2800" dirty="0" smtClean="0">
              <a:solidFill>
                <a:schemeClr val="tx1"/>
              </a:solidFill>
              <a:latin typeface="楷体" panose="02010609060101010101" pitchFamily="49" charset="-122"/>
              <a:ea typeface="楷体" panose="02010609060101010101" pitchFamily="49" charset="-122"/>
            </a:endParaRPr>
          </a:p>
          <a:p>
            <a:pPr>
              <a:buFont typeface="Wingdings" panose="05000000000000000000" pitchFamily="2" charset="2"/>
              <a:buChar char="Ø"/>
            </a:pPr>
            <a:endParaRPr lang="zh-CN" altLang="en-US" sz="2800" dirty="0" smtClean="0">
              <a:solidFill>
                <a:schemeClr val="tx1"/>
              </a:solidFill>
              <a:latin typeface="楷体" panose="02010609060101010101" pitchFamily="49" charset="-122"/>
              <a:ea typeface="楷体" panose="02010609060101010101" pitchFamily="49" charset="-122"/>
            </a:endParaRPr>
          </a:p>
        </p:txBody>
      </p:sp>
      <p:sp>
        <p:nvSpPr>
          <p:cNvPr id="2" name="标题 1"/>
          <p:cNvSpPr>
            <a:spLocks noGrp="1"/>
          </p:cNvSpPr>
          <p:nvPr>
            <p:ph type="title"/>
          </p:nvPr>
        </p:nvSpPr>
        <p:spPr/>
        <p:txBody>
          <a:bodyPr>
            <a:normAutofit/>
          </a:bodyPr>
          <a:lstStyle/>
          <a:p>
            <a:r>
              <a:rPr lang="zh-CN" altLang="en-US" sz="3600" b="1" dirty="0">
                <a:latin typeface="黑体" panose="02010609060101010101" charset="-122"/>
                <a:ea typeface="黑体" panose="02010609060101010101" charset="-122"/>
              </a:rPr>
              <a:t>如何理解和实现</a:t>
            </a:r>
            <a:r>
              <a:rPr lang="en-US" altLang="zh-CN" sz="3600" b="1" dirty="0">
                <a:latin typeface="黑体" panose="02010609060101010101" charset="-122"/>
                <a:ea typeface="黑体" panose="02010609060101010101" charset="-122"/>
              </a:rPr>
              <a:t>?</a:t>
            </a:r>
            <a:endParaRPr lang="zh-CN" altLang="en-US" sz="3600" b="1" dirty="0">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1315" y="2463165"/>
            <a:ext cx="8474075" cy="3705860"/>
          </a:xfrm>
        </p:spPr>
        <p:txBody>
          <a:bodyPr>
            <a:noAutofit/>
          </a:bodyPr>
          <a:lstStyle/>
          <a:p>
            <a:pPr marL="0" indent="0">
              <a:buNone/>
            </a:pPr>
            <a:r>
              <a:rPr lang="zh-CN" altLang="en-US" sz="2800" b="1" dirty="0" smtClean="0">
                <a:solidFill>
                  <a:schemeClr val="tx1"/>
                </a:solidFill>
                <a:latin typeface="楷体" panose="02010609060101010101" pitchFamily="49" charset="-122"/>
                <a:ea typeface="楷体" panose="02010609060101010101" pitchFamily="49" charset="-122"/>
              </a:rPr>
              <a:t>一、为什么要推进政府会计改革</a:t>
            </a:r>
            <a:endParaRPr lang="en-US" altLang="zh-CN" sz="2800" b="1" dirty="0" smtClean="0">
              <a:solidFill>
                <a:schemeClr val="tx1"/>
              </a:solidFill>
              <a:latin typeface="楷体" panose="02010609060101010101" pitchFamily="49" charset="-122"/>
              <a:ea typeface="楷体" panose="02010609060101010101" pitchFamily="49" charset="-122"/>
            </a:endParaRPr>
          </a:p>
          <a:p>
            <a:pPr marL="0" indent="0">
              <a:buNone/>
            </a:pPr>
            <a:r>
              <a:rPr lang="zh-CN" altLang="en-US" sz="2800" b="1" dirty="0" smtClean="0">
                <a:solidFill>
                  <a:schemeClr val="tx1"/>
                </a:solidFill>
                <a:latin typeface="楷体" panose="02010609060101010101" pitchFamily="49" charset="-122"/>
                <a:ea typeface="楷体" panose="02010609060101010101" pitchFamily="49" charset="-122"/>
              </a:rPr>
              <a:t>二、关于权责发生制政府综合财务报告</a:t>
            </a:r>
            <a:endParaRPr lang="en-US" altLang="zh-CN" sz="2800" b="1" dirty="0" smtClean="0">
              <a:solidFill>
                <a:schemeClr val="tx1"/>
              </a:solidFill>
              <a:latin typeface="楷体" panose="02010609060101010101" pitchFamily="49" charset="-122"/>
              <a:ea typeface="楷体" panose="02010609060101010101" pitchFamily="49" charset="-122"/>
            </a:endParaRPr>
          </a:p>
          <a:p>
            <a:pPr marL="0" indent="0">
              <a:buNone/>
            </a:pPr>
            <a:r>
              <a:rPr lang="zh-CN" altLang="en-US" sz="2800" b="1" dirty="0" smtClean="0">
                <a:solidFill>
                  <a:schemeClr val="tx1"/>
                </a:solidFill>
                <a:latin typeface="楷体" panose="02010609060101010101" pitchFamily="49" charset="-122"/>
                <a:ea typeface="楷体" panose="02010609060101010101" pitchFamily="49" charset="-122"/>
              </a:rPr>
              <a:t>三、关于“双功能／双基础／双报告”会计核算模式</a:t>
            </a:r>
            <a:endParaRPr lang="en-US" altLang="zh-CN" sz="2800" b="1" dirty="0" smtClean="0">
              <a:solidFill>
                <a:schemeClr val="tx1"/>
              </a:solidFill>
              <a:latin typeface="楷体" panose="02010609060101010101" pitchFamily="49" charset="-122"/>
              <a:ea typeface="楷体" panose="02010609060101010101" pitchFamily="49" charset="-122"/>
            </a:endParaRPr>
          </a:p>
          <a:p>
            <a:pPr marL="0" indent="0">
              <a:buNone/>
            </a:pPr>
            <a:r>
              <a:rPr lang="zh-CN" altLang="en-US" sz="2800" b="1" dirty="0" smtClean="0">
                <a:solidFill>
                  <a:schemeClr val="tx1"/>
                </a:solidFill>
                <a:latin typeface="楷体" panose="02010609060101010101" pitchFamily="49" charset="-122"/>
                <a:ea typeface="楷体" panose="02010609060101010101" pitchFamily="49" charset="-122"/>
              </a:rPr>
              <a:t>四、关于政府会计准则制度体系建设及实施思路</a:t>
            </a:r>
            <a:endParaRPr lang="en-US" altLang="zh-CN" sz="2800" b="1" dirty="0" smtClean="0">
              <a:solidFill>
                <a:schemeClr val="tx1"/>
              </a:solidFill>
              <a:latin typeface="楷体" panose="02010609060101010101" pitchFamily="49" charset="-122"/>
              <a:ea typeface="楷体" panose="02010609060101010101" pitchFamily="49" charset="-122"/>
            </a:endParaRPr>
          </a:p>
          <a:p>
            <a:pPr marL="0" indent="0">
              <a:buNone/>
            </a:pPr>
            <a:r>
              <a:rPr lang="zh-CN" altLang="en-US" sz="2800" b="1" dirty="0" smtClean="0">
                <a:solidFill>
                  <a:schemeClr val="tx1"/>
                </a:solidFill>
                <a:latin typeface="楷体" panose="02010609060101010101" pitchFamily="49" charset="-122"/>
                <a:ea typeface="楷体" panose="02010609060101010101" pitchFamily="49" charset="-122"/>
              </a:rPr>
              <a:t>五、关于几个关系的说明</a:t>
            </a:r>
            <a:endParaRPr lang="zh-CN" altLang="en-US" sz="2800" b="1" dirty="0" smtClean="0">
              <a:solidFill>
                <a:schemeClr val="tx1"/>
              </a:solidFill>
              <a:latin typeface="楷体" panose="02010609060101010101" pitchFamily="49" charset="-122"/>
              <a:ea typeface="楷体" panose="02010609060101010101" pitchFamily="49" charset="-122"/>
            </a:endParaRPr>
          </a:p>
          <a:p>
            <a:pPr marL="0" indent="0">
              <a:buNone/>
            </a:pP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2" name="标题 1"/>
          <p:cNvSpPr>
            <a:spLocks noGrp="1"/>
          </p:cNvSpPr>
          <p:nvPr>
            <p:ph type="title"/>
          </p:nvPr>
        </p:nvSpPr>
        <p:spPr/>
        <p:txBody>
          <a:bodyPr/>
          <a:lstStyle/>
          <a:p>
            <a:r>
              <a:rPr lang="zh-CN" altLang="en-US" b="1" dirty="0" smtClean="0">
                <a:solidFill>
                  <a:srgbClr val="4D4D4D"/>
                </a:solidFill>
                <a:latin typeface="黑体" panose="02010609060101010101" charset="-122"/>
                <a:ea typeface="黑体" panose="02010609060101010101" charset="-122"/>
              </a:rPr>
              <a:t>问 题 概 览</a:t>
            </a:r>
            <a:endParaRPr lang="zh-CN" altLang="en-US" b="1" dirty="0" smtClean="0">
              <a:solidFill>
                <a:srgbClr val="4D4D4D"/>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19075" y="1819910"/>
            <a:ext cx="8738870" cy="4507230"/>
          </a:xfrm>
        </p:spPr>
        <p:txBody>
          <a:bodyPr>
            <a:normAutofit/>
          </a:bodyPr>
          <a:lstStyle/>
          <a:p>
            <a:pPr>
              <a:buSzPct val="94000"/>
              <a:buFont typeface="Wingdings" panose="05000000000000000000" pitchFamily="2" charset="2"/>
              <a:buChar char="n"/>
            </a:pPr>
            <a:r>
              <a:rPr lang="zh-CN" altLang="en-US" sz="2800" dirty="0">
                <a:latin typeface="楷体" panose="02010609060101010101" pitchFamily="49" charset="-122"/>
                <a:ea typeface="楷体" panose="02010609060101010101" pitchFamily="49" charset="-122"/>
              </a:rPr>
              <a:t>“</a:t>
            </a:r>
            <a:r>
              <a:rPr lang="en-US" altLang="zh-CN" sz="2800" dirty="0">
                <a:solidFill>
                  <a:schemeClr val="tx1"/>
                </a:solidFill>
                <a:latin typeface="楷体" panose="02010609060101010101" pitchFamily="49" charset="-122"/>
                <a:ea typeface="楷体" panose="02010609060101010101" pitchFamily="49" charset="-122"/>
              </a:rPr>
              <a:t>3+5”</a:t>
            </a:r>
            <a:r>
              <a:rPr lang="zh-CN" altLang="en-US" sz="2800" dirty="0">
                <a:solidFill>
                  <a:schemeClr val="tx1"/>
                </a:solidFill>
                <a:latin typeface="楷体" panose="02010609060101010101" pitchFamily="49" charset="-122"/>
                <a:ea typeface="楷体" panose="02010609060101010101" pitchFamily="49" charset="-122"/>
              </a:rPr>
              <a:t>要素相互</a:t>
            </a:r>
            <a:r>
              <a:rPr lang="zh-CN" altLang="en-US" sz="2800" dirty="0" smtClean="0">
                <a:solidFill>
                  <a:schemeClr val="tx1"/>
                </a:solidFill>
                <a:latin typeface="楷体" panose="02010609060101010101" pitchFamily="49" charset="-122"/>
                <a:ea typeface="楷体" panose="02010609060101010101" pitchFamily="49" charset="-122"/>
              </a:rPr>
              <a:t>协调</a:t>
            </a:r>
            <a:endParaRPr lang="en-US" altLang="zh-CN" sz="2800" dirty="0">
              <a:solidFill>
                <a:schemeClr val="tx1"/>
              </a:solidFill>
              <a:latin typeface="楷体" panose="02010609060101010101" pitchFamily="49" charset="-122"/>
              <a:ea typeface="楷体" panose="02010609060101010101" pitchFamily="49" charset="-122"/>
            </a:endParaRPr>
          </a:p>
          <a:p>
            <a:pPr>
              <a:buSzPct val="94000"/>
              <a:buFont typeface="Wingdings" panose="05000000000000000000" pitchFamily="2" charset="2"/>
              <a:buChar char="n"/>
            </a:pPr>
            <a:r>
              <a:rPr lang="zh-CN" altLang="en-US" sz="2800" dirty="0" smtClean="0">
                <a:solidFill>
                  <a:schemeClr val="tx1"/>
                </a:solidFill>
                <a:latin typeface="楷体" panose="02010609060101010101" pitchFamily="49" charset="-122"/>
                <a:ea typeface="楷体" panose="02010609060101010101" pitchFamily="49" charset="-122"/>
              </a:rPr>
              <a:t>对</a:t>
            </a:r>
            <a:r>
              <a:rPr lang="zh-CN" altLang="en-US" sz="2800" dirty="0">
                <a:solidFill>
                  <a:schemeClr val="tx1"/>
                </a:solidFill>
                <a:latin typeface="楷体" panose="02010609060101010101" pitchFamily="49" charset="-122"/>
                <a:ea typeface="楷体" panose="02010609060101010101" pitchFamily="49" charset="-122"/>
              </a:rPr>
              <a:t>纳入部门预算管理的现金收支进行</a:t>
            </a:r>
            <a:r>
              <a:rPr lang="zh-CN" altLang="en-US" sz="2800" dirty="0" smtClean="0">
                <a:solidFill>
                  <a:schemeClr val="tx1"/>
                </a:solidFill>
                <a:latin typeface="楷体" panose="02010609060101010101" pitchFamily="49" charset="-122"/>
                <a:ea typeface="楷体" panose="02010609060101010101" pitchFamily="49" charset="-122"/>
              </a:rPr>
              <a:t>“平行记账”</a:t>
            </a:r>
            <a:endParaRPr lang="zh-CN" altLang="en-US" sz="2800" dirty="0">
              <a:solidFill>
                <a:schemeClr val="tx1"/>
              </a:solidFill>
              <a:latin typeface="楷体" panose="02010609060101010101" pitchFamily="49" charset="-122"/>
              <a:ea typeface="楷体" panose="02010609060101010101" pitchFamily="49" charset="-122"/>
            </a:endParaRPr>
          </a:p>
          <a:p>
            <a:pPr lvl="2">
              <a:buSzPct val="70000"/>
              <a:buFont typeface="Wingdings" panose="05000000000000000000" pitchFamily="2" charset="2"/>
              <a:buChar char="n"/>
            </a:pPr>
            <a:r>
              <a:rPr lang="zh-CN" altLang="en-US" sz="2800" dirty="0" smtClean="0">
                <a:solidFill>
                  <a:schemeClr val="tx1"/>
                </a:solidFill>
                <a:latin typeface="楷体" panose="02010609060101010101" pitchFamily="49" charset="-122"/>
                <a:ea typeface="楷体" panose="02010609060101010101" pitchFamily="49" charset="-122"/>
              </a:rPr>
              <a:t>财政拨款</a:t>
            </a:r>
            <a:endParaRPr lang="en-US" altLang="zh-CN" sz="2800" dirty="0" smtClean="0">
              <a:solidFill>
                <a:schemeClr val="tx1"/>
              </a:solidFill>
              <a:latin typeface="楷体" panose="02010609060101010101" pitchFamily="49" charset="-122"/>
              <a:ea typeface="楷体" panose="02010609060101010101" pitchFamily="49" charset="-122"/>
            </a:endParaRPr>
          </a:p>
          <a:p>
            <a:pPr lvl="2">
              <a:buSzPct val="70000"/>
              <a:buFont typeface="Wingdings" panose="05000000000000000000" pitchFamily="2" charset="2"/>
              <a:buChar char="n"/>
            </a:pPr>
            <a:r>
              <a:rPr lang="zh-CN" altLang="en-US" sz="2800" dirty="0">
                <a:solidFill>
                  <a:schemeClr val="tx1"/>
                </a:solidFill>
                <a:latin typeface="楷体" panose="02010609060101010101" pitchFamily="49" charset="-122"/>
                <a:ea typeface="楷体" panose="02010609060101010101" pitchFamily="49" charset="-122"/>
              </a:rPr>
              <a:t>银行存款</a:t>
            </a:r>
            <a:endParaRPr lang="en-US" altLang="zh-CN" sz="2800" dirty="0">
              <a:solidFill>
                <a:schemeClr val="tx1"/>
              </a:solidFill>
              <a:latin typeface="楷体" panose="02010609060101010101" pitchFamily="49" charset="-122"/>
              <a:ea typeface="楷体" panose="02010609060101010101" pitchFamily="49" charset="-122"/>
            </a:endParaRPr>
          </a:p>
          <a:p>
            <a:pPr lvl="2">
              <a:buSzPct val="70000"/>
              <a:buFont typeface="Wingdings" panose="05000000000000000000" pitchFamily="2" charset="2"/>
              <a:buChar char="n"/>
            </a:pPr>
            <a:r>
              <a:rPr lang="zh-CN" altLang="en-US" sz="2800" dirty="0">
                <a:solidFill>
                  <a:schemeClr val="tx1"/>
                </a:solidFill>
                <a:latin typeface="楷体" panose="02010609060101010101" pitchFamily="49" charset="-122"/>
                <a:ea typeface="楷体" panose="02010609060101010101" pitchFamily="49" charset="-122"/>
              </a:rPr>
              <a:t>库存现金</a:t>
            </a:r>
            <a:endParaRPr lang="zh-CN" altLang="en-US" sz="2800" dirty="0">
              <a:solidFill>
                <a:schemeClr val="tx1"/>
              </a:solidFill>
              <a:latin typeface="楷体" panose="02010609060101010101" pitchFamily="49" charset="-122"/>
              <a:ea typeface="楷体" panose="02010609060101010101" pitchFamily="49" charset="-122"/>
            </a:endParaRPr>
          </a:p>
          <a:p>
            <a:pPr>
              <a:buFont typeface="Wingdings" panose="05000000000000000000" pitchFamily="2" charset="2"/>
              <a:buChar char="n"/>
            </a:pPr>
            <a:r>
              <a:rPr lang="zh-CN" altLang="en-US" sz="2800" dirty="0">
                <a:solidFill>
                  <a:schemeClr val="tx1"/>
                </a:solidFill>
                <a:latin typeface="楷体" panose="02010609060101010101" pitchFamily="49" charset="-122"/>
                <a:ea typeface="楷体" panose="02010609060101010101" pitchFamily="49" charset="-122"/>
              </a:rPr>
              <a:t>平行记账</a:t>
            </a:r>
            <a:r>
              <a:rPr lang="en-US" altLang="zh-CN" sz="2800" dirty="0">
                <a:solidFill>
                  <a:schemeClr val="tx1"/>
                </a:solidFill>
                <a:latin typeface="楷体" panose="02010609060101010101" pitchFamily="49" charset="-122"/>
                <a:ea typeface="楷体" panose="02010609060101010101" pitchFamily="49" charset="-122"/>
              </a:rPr>
              <a:t>: </a:t>
            </a:r>
            <a:r>
              <a:rPr lang="zh-CN" altLang="en-US" sz="2800" dirty="0">
                <a:solidFill>
                  <a:schemeClr val="tx1"/>
                </a:solidFill>
                <a:latin typeface="楷体" panose="02010609060101010101" pitchFamily="49" charset="-122"/>
                <a:ea typeface="楷体" panose="02010609060101010101" pitchFamily="49" charset="-122"/>
              </a:rPr>
              <a:t>在预算会计核算的同时进行财务</a:t>
            </a:r>
            <a:r>
              <a:rPr lang="zh-CN" altLang="en-US" sz="2800" dirty="0" smtClean="0">
                <a:solidFill>
                  <a:schemeClr val="tx1"/>
                </a:solidFill>
                <a:latin typeface="楷体" panose="02010609060101010101" pitchFamily="49" charset="-122"/>
                <a:ea typeface="楷体" panose="02010609060101010101" pitchFamily="49" charset="-122"/>
              </a:rPr>
              <a:t>会计核算</a:t>
            </a:r>
            <a:endParaRPr lang="en-US" altLang="zh-CN" sz="2800" dirty="0" smtClean="0">
              <a:solidFill>
                <a:schemeClr val="tx1"/>
              </a:solidFill>
              <a:latin typeface="楷体" panose="02010609060101010101" pitchFamily="49" charset="-122"/>
              <a:ea typeface="楷体" panose="02010609060101010101" pitchFamily="49" charset="-122"/>
            </a:endParaRPr>
          </a:p>
          <a:p>
            <a:pPr>
              <a:buFont typeface="Wingdings" panose="05000000000000000000" pitchFamily="2" charset="2"/>
              <a:buChar char="n"/>
            </a:pPr>
            <a:r>
              <a:rPr lang="zh-CN" altLang="en-US" sz="2800" dirty="0" smtClean="0">
                <a:solidFill>
                  <a:schemeClr val="tx1"/>
                </a:solidFill>
                <a:latin typeface="楷体" panose="02010609060101010101" pitchFamily="49" charset="-122"/>
                <a:ea typeface="楷体" panose="02010609060101010101" pitchFamily="49" charset="-122"/>
              </a:rPr>
              <a:t>举例</a:t>
            </a:r>
            <a:r>
              <a:rPr lang="en-US" altLang="zh-CN" sz="2800" dirty="0">
                <a:solidFill>
                  <a:schemeClr val="tx1"/>
                </a:solidFill>
                <a:latin typeface="楷体" panose="02010609060101010101" pitchFamily="49" charset="-122"/>
                <a:ea typeface="楷体" panose="02010609060101010101" pitchFamily="49" charset="-122"/>
              </a:rPr>
              <a:t>:</a:t>
            </a:r>
            <a:endParaRPr lang="en-US" altLang="zh-CN" sz="2800" dirty="0">
              <a:solidFill>
                <a:schemeClr val="tx1"/>
              </a:solidFill>
              <a:latin typeface="楷体" panose="02010609060101010101" pitchFamily="49" charset="-122"/>
              <a:ea typeface="楷体" panose="02010609060101010101" pitchFamily="49" charset="-122"/>
            </a:endParaRPr>
          </a:p>
        </p:txBody>
      </p:sp>
      <p:sp>
        <p:nvSpPr>
          <p:cNvPr id="2" name="标题 1"/>
          <p:cNvSpPr>
            <a:spLocks noGrp="1"/>
          </p:cNvSpPr>
          <p:nvPr>
            <p:ph type="title"/>
          </p:nvPr>
        </p:nvSpPr>
        <p:spPr>
          <a:xfrm>
            <a:off x="461645" y="382143"/>
            <a:ext cx="8229600" cy="1252728"/>
          </a:xfrm>
        </p:spPr>
        <p:txBody>
          <a:bodyPr>
            <a:normAutofit/>
          </a:bodyPr>
          <a:lstStyle/>
          <a:p>
            <a:r>
              <a:rPr lang="zh-CN" altLang="en-US" sz="3600" b="1" dirty="0">
                <a:latin typeface="黑体" panose="02010609060101010101" charset="-122"/>
                <a:ea typeface="黑体" panose="02010609060101010101" charset="-122"/>
              </a:rPr>
              <a:t>所谓“相互衔接”</a:t>
            </a:r>
            <a:r>
              <a:rPr lang="en-US" altLang="zh-CN" sz="3600" b="1" dirty="0">
                <a:latin typeface="黑体" panose="02010609060101010101" charset="-122"/>
                <a:ea typeface="黑体" panose="02010609060101010101" charset="-122"/>
              </a:rPr>
              <a:t>:</a:t>
            </a:r>
            <a:br>
              <a:rPr lang="en-US" altLang="zh-CN" sz="3600" b="1" dirty="0">
                <a:latin typeface="黑体" panose="02010609060101010101" charset="-122"/>
                <a:ea typeface="黑体" panose="02010609060101010101" charset="-122"/>
              </a:rPr>
            </a:br>
            <a:endParaRPr lang="zh-CN" altLang="en-US" sz="3600" b="1" dirty="0">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3"/>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5" name="下箭头 4"/>
          <p:cNvSpPr/>
          <p:nvPr/>
        </p:nvSpPr>
        <p:spPr>
          <a:xfrm>
            <a:off x="1259632" y="2780928"/>
            <a:ext cx="1741500" cy="16561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权责发生制</a:t>
            </a:r>
            <a:endParaRPr lang="zh-CN" altLang="en-US" dirty="0"/>
          </a:p>
        </p:txBody>
      </p:sp>
      <p:sp>
        <p:nvSpPr>
          <p:cNvPr id="6" name="下箭头 5"/>
          <p:cNvSpPr/>
          <p:nvPr/>
        </p:nvSpPr>
        <p:spPr>
          <a:xfrm>
            <a:off x="4067944" y="2636912"/>
            <a:ext cx="1728192" cy="19442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收付实现制</a:t>
            </a:r>
            <a:endParaRPr lang="zh-CN"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27965" y="2137410"/>
            <a:ext cx="8281035" cy="3943985"/>
          </a:xfrm>
        </p:spPr>
        <p:txBody>
          <a:bodyPr/>
          <a:lstStyle/>
          <a:p>
            <a:pPr>
              <a:lnSpc>
                <a:spcPct val="130000"/>
              </a:lnSpc>
              <a:spcBef>
                <a:spcPts val="20"/>
              </a:spcBef>
              <a:spcAft>
                <a:spcPts val="0"/>
              </a:spcAft>
              <a:buFont typeface="Wingdings" panose="05000000000000000000" pitchFamily="2" charset="2"/>
              <a:buChar char="n"/>
            </a:pPr>
            <a:r>
              <a:rPr lang="zh-CN" altLang="en-US" sz="2800" dirty="0">
                <a:solidFill>
                  <a:schemeClr val="tx1"/>
                </a:solidFill>
                <a:latin typeface="楷体" panose="02010609060101010101" pitchFamily="49" charset="-122"/>
                <a:ea typeface="楷体" panose="02010609060101010101" pitchFamily="49" charset="-122"/>
              </a:rPr>
              <a:t>体系设计</a:t>
            </a:r>
            <a:endParaRPr lang="zh-CN" altLang="en-US" sz="2800" dirty="0">
              <a:solidFill>
                <a:schemeClr val="tx1"/>
              </a:solidFill>
              <a:latin typeface="楷体" panose="02010609060101010101" pitchFamily="49" charset="-122"/>
              <a:ea typeface="楷体" panose="02010609060101010101" pitchFamily="49" charset="-122"/>
            </a:endParaRPr>
          </a:p>
          <a:p>
            <a:pPr marL="0" indent="0">
              <a:lnSpc>
                <a:spcPct val="130000"/>
              </a:lnSpc>
              <a:spcBef>
                <a:spcPts val="20"/>
              </a:spcBef>
              <a:spcAft>
                <a:spcPts val="0"/>
              </a:spcAft>
              <a:buNone/>
            </a:pPr>
            <a:r>
              <a:rPr lang="en-US" altLang="zh-CN" sz="2800" dirty="0">
                <a:solidFill>
                  <a:schemeClr val="tx1"/>
                </a:solidFill>
                <a:latin typeface="楷体" panose="02010609060101010101" pitchFamily="49" charset="-122"/>
                <a:ea typeface="楷体" panose="02010609060101010101" pitchFamily="49" charset="-122"/>
              </a:rPr>
              <a:t>——</a:t>
            </a:r>
            <a:r>
              <a:rPr lang="zh-CN" altLang="en-US" sz="2800" dirty="0" smtClean="0">
                <a:solidFill>
                  <a:schemeClr val="tx1"/>
                </a:solidFill>
                <a:latin typeface="楷体" panose="02010609060101010101" pitchFamily="49" charset="-122"/>
                <a:ea typeface="楷体" panose="02010609060101010101" pitchFamily="49" charset="-122"/>
              </a:rPr>
              <a:t>基本</a:t>
            </a:r>
            <a:r>
              <a:rPr lang="zh-CN" altLang="en-US" sz="2800" dirty="0">
                <a:solidFill>
                  <a:schemeClr val="tx1"/>
                </a:solidFill>
                <a:latin typeface="楷体" panose="02010609060101010101" pitchFamily="49" charset="-122"/>
                <a:ea typeface="楷体" panose="02010609060101010101" pitchFamily="49" charset="-122"/>
              </a:rPr>
              <a:t>准则</a:t>
            </a:r>
            <a:r>
              <a:rPr lang="en-US" altLang="zh-CN" sz="2800" dirty="0">
                <a:solidFill>
                  <a:schemeClr val="tx1"/>
                </a:solidFill>
                <a:latin typeface="楷体" panose="02010609060101010101" pitchFamily="49" charset="-122"/>
                <a:ea typeface="楷体" panose="02010609060101010101" pitchFamily="49" charset="-122"/>
              </a:rPr>
              <a:t>+</a:t>
            </a:r>
            <a:r>
              <a:rPr lang="zh-CN" altLang="en-US" sz="2800" dirty="0">
                <a:solidFill>
                  <a:schemeClr val="tx1"/>
                </a:solidFill>
                <a:latin typeface="楷体" panose="02010609060101010101" pitchFamily="49" charset="-122"/>
                <a:ea typeface="楷体" panose="02010609060101010101" pitchFamily="49" charset="-122"/>
              </a:rPr>
              <a:t>具体准则及应用指南</a:t>
            </a:r>
            <a:r>
              <a:rPr lang="en-US" altLang="zh-CN" sz="2800" dirty="0">
                <a:solidFill>
                  <a:schemeClr val="tx1"/>
                </a:solidFill>
                <a:latin typeface="楷体" panose="02010609060101010101" pitchFamily="49" charset="-122"/>
                <a:ea typeface="楷体" panose="02010609060101010101" pitchFamily="49" charset="-122"/>
              </a:rPr>
              <a:t>+</a:t>
            </a:r>
            <a:r>
              <a:rPr lang="zh-CN" altLang="en-US" sz="2800" dirty="0" smtClean="0">
                <a:solidFill>
                  <a:schemeClr val="tx1"/>
                </a:solidFill>
                <a:latin typeface="楷体" panose="02010609060101010101" pitchFamily="49" charset="-122"/>
                <a:ea typeface="楷体" panose="02010609060101010101" pitchFamily="49" charset="-122"/>
              </a:rPr>
              <a:t>会计制度</a:t>
            </a:r>
            <a:r>
              <a:rPr lang="en-US" altLang="zh-CN" sz="2800" dirty="0" smtClean="0">
                <a:solidFill>
                  <a:schemeClr val="tx1"/>
                </a:solidFill>
                <a:latin typeface="楷体" panose="02010609060101010101" pitchFamily="49" charset="-122"/>
                <a:ea typeface="楷体" panose="02010609060101010101" pitchFamily="49" charset="-122"/>
              </a:rPr>
              <a:t>(</a:t>
            </a:r>
            <a:r>
              <a:rPr lang="zh-CN" altLang="en-US" sz="2800" dirty="0">
                <a:solidFill>
                  <a:schemeClr val="tx1"/>
                </a:solidFill>
                <a:latin typeface="楷体" panose="02010609060101010101" pitchFamily="49" charset="-122"/>
                <a:ea typeface="楷体" panose="02010609060101010101" pitchFamily="49" charset="-122"/>
              </a:rPr>
              <a:t>财政总预算</a:t>
            </a:r>
            <a:r>
              <a:rPr lang="en-US" altLang="zh-CN" sz="2800" dirty="0">
                <a:solidFill>
                  <a:schemeClr val="tx1"/>
                </a:solidFill>
                <a:latin typeface="楷体" panose="02010609060101010101" pitchFamily="49" charset="-122"/>
                <a:ea typeface="楷体" panose="02010609060101010101" pitchFamily="49" charset="-122"/>
              </a:rPr>
              <a:t>+</a:t>
            </a:r>
            <a:r>
              <a:rPr lang="zh-CN" altLang="en-US" sz="2800" dirty="0">
                <a:solidFill>
                  <a:schemeClr val="tx1"/>
                </a:solidFill>
                <a:latin typeface="楷体" panose="02010609060101010101" pitchFamily="49" charset="-122"/>
                <a:ea typeface="楷体" panose="02010609060101010101" pitchFamily="49" charset="-122"/>
              </a:rPr>
              <a:t>行政事业单位</a:t>
            </a:r>
            <a:r>
              <a:rPr lang="en-US" altLang="zh-CN" sz="2800" dirty="0">
                <a:solidFill>
                  <a:schemeClr val="tx1"/>
                </a:solidFill>
                <a:latin typeface="楷体" panose="02010609060101010101" pitchFamily="49" charset="-122"/>
                <a:ea typeface="楷体" panose="02010609060101010101" pitchFamily="49" charset="-122"/>
              </a:rPr>
              <a:t>)</a:t>
            </a:r>
            <a:endParaRPr lang="en-US" altLang="zh-CN" sz="2800" dirty="0">
              <a:solidFill>
                <a:schemeClr val="tx1"/>
              </a:solidFill>
              <a:latin typeface="楷体" panose="02010609060101010101" pitchFamily="49" charset="-122"/>
              <a:ea typeface="楷体" panose="02010609060101010101" pitchFamily="49" charset="-122"/>
            </a:endParaRPr>
          </a:p>
          <a:p>
            <a:pPr marL="0" indent="0">
              <a:lnSpc>
                <a:spcPct val="130000"/>
              </a:lnSpc>
              <a:spcBef>
                <a:spcPts val="20"/>
              </a:spcBef>
              <a:spcAft>
                <a:spcPts val="0"/>
              </a:spcAft>
              <a:buNone/>
            </a:pPr>
            <a:r>
              <a:rPr lang="en-US" altLang="zh-CN" sz="2800" dirty="0" smtClean="0">
                <a:solidFill>
                  <a:schemeClr val="tx1"/>
                </a:solidFill>
                <a:latin typeface="楷体" panose="02010609060101010101" pitchFamily="49" charset="-122"/>
                <a:ea typeface="楷体" panose="02010609060101010101" pitchFamily="49" charset="-122"/>
              </a:rPr>
              <a:t>——</a:t>
            </a:r>
            <a:r>
              <a:rPr lang="zh-CN" altLang="en-US" sz="2800" dirty="0" smtClean="0">
                <a:solidFill>
                  <a:schemeClr val="tx1"/>
                </a:solidFill>
                <a:latin typeface="楷体" panose="02010609060101010101" pitchFamily="49" charset="-122"/>
                <a:ea typeface="楷体" panose="02010609060101010101" pitchFamily="49" charset="-122"/>
              </a:rPr>
              <a:t>条件</a:t>
            </a:r>
            <a:r>
              <a:rPr lang="zh-CN" altLang="en-US" sz="2800" dirty="0">
                <a:solidFill>
                  <a:schemeClr val="tx1"/>
                </a:solidFill>
                <a:latin typeface="楷体" panose="02010609060101010101" pitchFamily="49" charset="-122"/>
                <a:ea typeface="楷体" panose="02010609060101010101" pitchFamily="49" charset="-122"/>
              </a:rPr>
              <a:t>成熟时，推行政府成本会计，规定</a:t>
            </a:r>
            <a:r>
              <a:rPr lang="zh-CN" altLang="en-US" sz="2800" dirty="0" smtClean="0">
                <a:solidFill>
                  <a:schemeClr val="tx1"/>
                </a:solidFill>
                <a:latin typeface="楷体" panose="02010609060101010101" pitchFamily="49" charset="-122"/>
                <a:ea typeface="楷体" panose="02010609060101010101" pitchFamily="49" charset="-122"/>
              </a:rPr>
              <a:t>政府运行成本</a:t>
            </a:r>
            <a:r>
              <a:rPr lang="zh-CN" altLang="en-US" sz="2800" dirty="0">
                <a:solidFill>
                  <a:schemeClr val="tx1"/>
                </a:solidFill>
                <a:latin typeface="楷体" panose="02010609060101010101" pitchFamily="49" charset="-122"/>
                <a:ea typeface="楷体" panose="02010609060101010101" pitchFamily="49" charset="-122"/>
              </a:rPr>
              <a:t>归集和分摊方法等</a:t>
            </a:r>
            <a:endParaRPr lang="zh-CN" altLang="en-US" sz="2800" dirty="0">
              <a:solidFill>
                <a:schemeClr val="tx1"/>
              </a:solidFill>
              <a:latin typeface="楷体" panose="02010609060101010101" pitchFamily="49" charset="-122"/>
              <a:ea typeface="楷体" panose="02010609060101010101" pitchFamily="49" charset="-122"/>
            </a:endParaRPr>
          </a:p>
          <a:p>
            <a:pPr marL="0" indent="0">
              <a:buNone/>
            </a:pPr>
            <a:endParaRPr lang="zh-CN" altLang="en-US" sz="2800" dirty="0">
              <a:solidFill>
                <a:schemeClr val="tx1"/>
              </a:solidFill>
              <a:latin typeface="楷体" panose="02010609060101010101" pitchFamily="49" charset="-122"/>
              <a:ea typeface="楷体" panose="02010609060101010101" pitchFamily="49" charset="-122"/>
            </a:endParaRPr>
          </a:p>
        </p:txBody>
      </p:sp>
      <p:sp>
        <p:nvSpPr>
          <p:cNvPr id="2" name="标题 1"/>
          <p:cNvSpPr>
            <a:spLocks noGrp="1"/>
          </p:cNvSpPr>
          <p:nvPr>
            <p:ph type="title"/>
          </p:nvPr>
        </p:nvSpPr>
        <p:spPr>
          <a:xfrm>
            <a:off x="457200" y="258953"/>
            <a:ext cx="8229600" cy="1794528"/>
          </a:xfrm>
        </p:spPr>
        <p:txBody>
          <a:bodyPr>
            <a:normAutofit/>
          </a:bodyPr>
          <a:lstStyle/>
          <a:p>
            <a:r>
              <a:rPr lang="zh-CN" altLang="en-US" sz="3600" b="1" dirty="0">
                <a:latin typeface="黑体" panose="02010609060101010101" charset="-122"/>
                <a:ea typeface="黑体" panose="02010609060101010101" charset="-122"/>
              </a:rPr>
              <a:t>四、关于政府会计准则制度体系</a:t>
            </a:r>
            <a:br>
              <a:rPr lang="zh-CN" altLang="en-US" sz="3600" b="1" dirty="0">
                <a:latin typeface="黑体" panose="02010609060101010101" charset="-122"/>
                <a:ea typeface="黑体" panose="02010609060101010101" charset="-122"/>
              </a:rPr>
            </a:br>
            <a:r>
              <a:rPr lang="zh-CN" altLang="en-US" sz="3600" b="1" dirty="0">
                <a:latin typeface="黑体" panose="02010609060101010101" charset="-122"/>
                <a:ea typeface="黑体" panose="02010609060101010101" charset="-122"/>
              </a:rPr>
              <a:t>建设及实施思路</a:t>
            </a:r>
            <a:endParaRPr lang="zh-CN" altLang="en-US" sz="3600" b="1" dirty="0">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a:xfrm>
            <a:off x="360680" y="2058670"/>
            <a:ext cx="8633460" cy="2806700"/>
          </a:xfrm>
        </p:spPr>
        <p:txBody>
          <a:bodyPr>
            <a:normAutofit fontScale="80000"/>
          </a:bodyPr>
          <a:p>
            <a:r>
              <a:rPr lang="zh-CN" altLang="en-US">
                <a:latin typeface="楷体" panose="02010609060101010101" pitchFamily="49" charset="-122"/>
                <a:ea typeface="楷体" panose="02010609060101010101" pitchFamily="49" charset="-122"/>
              </a:rPr>
              <a:t>国务院关于批转财政部权责发生制政府综合财务报告制度改革方案的通知（国发〔2014〕63号）</a:t>
            </a:r>
            <a:endParaRPr lang="zh-CN" altLang="en-US">
              <a:latin typeface="楷体" panose="02010609060101010101" pitchFamily="49" charset="-122"/>
              <a:ea typeface="楷体" panose="02010609060101010101" pitchFamily="49" charset="-122"/>
            </a:endParaRPr>
          </a:p>
          <a:p>
            <a:r>
              <a:rPr lang="zh-CN" altLang="en-US">
                <a:latin typeface="楷体" panose="02010609060101010101" pitchFamily="49" charset="-122"/>
                <a:ea typeface="楷体" panose="02010609060101010101" pitchFamily="49" charset="-122"/>
              </a:rPr>
              <a:t>一、建立权责发生制政府综合财务报告制度的重要意义</a:t>
            </a:r>
            <a:endParaRPr lang="zh-CN" altLang="en-US">
              <a:latin typeface="楷体" panose="02010609060101010101" pitchFamily="49" charset="-122"/>
              <a:ea typeface="楷体" panose="02010609060101010101" pitchFamily="49" charset="-122"/>
            </a:endParaRPr>
          </a:p>
          <a:p>
            <a:r>
              <a:rPr lang="zh-CN" altLang="en-US">
                <a:latin typeface="楷体" panose="02010609060101010101" pitchFamily="49" charset="-122"/>
                <a:ea typeface="楷体" panose="02010609060101010101" pitchFamily="49" charset="-122"/>
              </a:rPr>
              <a:t>二、指导思想、总体目标和基本原则</a:t>
            </a:r>
            <a:endParaRPr lang="zh-CN" altLang="en-US">
              <a:latin typeface="楷体" panose="02010609060101010101" pitchFamily="49" charset="-122"/>
              <a:ea typeface="楷体" panose="02010609060101010101" pitchFamily="49" charset="-122"/>
            </a:endParaRPr>
          </a:p>
          <a:p>
            <a:r>
              <a:rPr lang="zh-CN" altLang="en-US">
                <a:latin typeface="楷体" panose="02010609060101010101" pitchFamily="49" charset="-122"/>
                <a:ea typeface="楷体" panose="02010609060101010101" pitchFamily="49" charset="-122"/>
              </a:rPr>
              <a:t>三、主要任务</a:t>
            </a:r>
            <a:endParaRPr lang="zh-CN" altLang="en-US">
              <a:latin typeface="楷体" panose="02010609060101010101" pitchFamily="49" charset="-122"/>
              <a:ea typeface="楷体" panose="02010609060101010101" pitchFamily="49" charset="-122"/>
            </a:endParaRPr>
          </a:p>
          <a:p>
            <a:r>
              <a:rPr lang="zh-CN" altLang="en-US">
                <a:latin typeface="楷体" panose="02010609060101010101" pitchFamily="49" charset="-122"/>
                <a:ea typeface="楷体" panose="02010609060101010101" pitchFamily="49" charset="-122"/>
              </a:rPr>
              <a:t>四、具体内容</a:t>
            </a:r>
            <a:endParaRPr lang="zh-CN" altLang="en-US">
              <a:latin typeface="楷体" panose="02010609060101010101" pitchFamily="49" charset="-122"/>
              <a:ea typeface="楷体" panose="02010609060101010101" pitchFamily="49" charset="-122"/>
            </a:endParaRPr>
          </a:p>
          <a:p>
            <a:r>
              <a:rPr lang="zh-CN" altLang="en-US">
                <a:latin typeface="楷体" panose="02010609060101010101" pitchFamily="49" charset="-122"/>
                <a:ea typeface="楷体" panose="02010609060101010101" pitchFamily="49" charset="-122"/>
              </a:rPr>
              <a:t>五、配套措施</a:t>
            </a:r>
            <a:endParaRPr lang="zh-CN" altLang="en-US">
              <a:latin typeface="楷体" panose="02010609060101010101" pitchFamily="49" charset="-122"/>
              <a:ea typeface="楷体" panose="02010609060101010101" pitchFamily="49" charset="-122"/>
            </a:endParaRPr>
          </a:p>
          <a:p>
            <a:r>
              <a:rPr lang="zh-CN" altLang="en-US">
                <a:latin typeface="楷体" panose="02010609060101010101" pitchFamily="49" charset="-122"/>
                <a:ea typeface="楷体" panose="02010609060101010101" pitchFamily="49" charset="-122"/>
              </a:rPr>
              <a:t>六、实施步骤</a:t>
            </a:r>
            <a:endParaRPr lang="zh-CN" altLang="en-US">
              <a:latin typeface="楷体" panose="02010609060101010101" pitchFamily="49" charset="-122"/>
              <a:ea typeface="楷体" panose="02010609060101010101" pitchFamily="49" charset="-122"/>
            </a:endParaRPr>
          </a:p>
        </p:txBody>
      </p:sp>
      <p:sp>
        <p:nvSpPr>
          <p:cNvPr id="3" name="标题 2"/>
          <p:cNvSpPr>
            <a:spLocks noGrp="1"/>
          </p:cNvSpPr>
          <p:nvPr>
            <p:ph type="title"/>
          </p:nvPr>
        </p:nvSpPr>
        <p:spPr/>
        <p:txBody>
          <a:bodyPr/>
          <a:p>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800" y="143510"/>
            <a:ext cx="8930005" cy="6264275"/>
          </a:xfrm>
          <a:solidFill>
            <a:schemeClr val="bg1"/>
          </a:solidFill>
        </p:spPr>
        <p:txBody>
          <a:bodyPr>
            <a:noAutofit/>
          </a:bodyPr>
          <a:lstStyle/>
          <a:p>
            <a:pPr>
              <a:buFont typeface="Wingdings" panose="05000000000000000000" pitchFamily="2" charset="2"/>
              <a:buChar char="n"/>
            </a:pPr>
            <a:r>
              <a:rPr lang="zh-CN" altLang="en-US" sz="3200" b="1" dirty="0" smtClean="0">
                <a:solidFill>
                  <a:srgbClr val="C00000"/>
                </a:solidFill>
                <a:latin typeface="楷体" panose="02010609060101010101" pitchFamily="49" charset="-122"/>
                <a:ea typeface="楷体" panose="02010609060101010101" pitchFamily="49" charset="-122"/>
              </a:rPr>
              <a:t>建设进程</a:t>
            </a:r>
            <a:endParaRPr lang="zh-CN" altLang="en-US" sz="3200" b="1" dirty="0" smtClean="0">
              <a:solidFill>
                <a:srgbClr val="C00000"/>
              </a:solidFill>
              <a:latin typeface="楷体" panose="02010609060101010101" pitchFamily="49" charset="-122"/>
              <a:ea typeface="楷体" panose="02010609060101010101" pitchFamily="49" charset="-122"/>
            </a:endParaRPr>
          </a:p>
          <a:p>
            <a:pPr>
              <a:buFont typeface="Wingdings" panose="05000000000000000000" pitchFamily="2" charset="2"/>
              <a:buChar char="Ø"/>
            </a:pPr>
            <a:r>
              <a:rPr lang="zh-CN" altLang="en-US" sz="2800" dirty="0" smtClean="0">
                <a:solidFill>
                  <a:schemeClr val="tx1"/>
                </a:solidFill>
                <a:latin typeface="楷体" panose="02010609060101010101" pitchFamily="49" charset="-122"/>
                <a:ea typeface="楷体" panose="02010609060101010101" pitchFamily="49" charset="-122"/>
              </a:rPr>
              <a:t> </a:t>
            </a:r>
            <a:r>
              <a:rPr lang="en-US" altLang="zh-CN" sz="2800" dirty="0">
                <a:solidFill>
                  <a:schemeClr val="tx1"/>
                </a:solidFill>
                <a:latin typeface="楷体" panose="02010609060101010101" pitchFamily="49" charset="-122"/>
                <a:ea typeface="楷体" panose="02010609060101010101" pitchFamily="49" charset="-122"/>
              </a:rPr>
              <a:t>2015</a:t>
            </a:r>
            <a:r>
              <a:rPr lang="zh-CN" altLang="en-US" sz="2800" dirty="0">
                <a:solidFill>
                  <a:schemeClr val="tx1"/>
                </a:solidFill>
                <a:latin typeface="楷体" panose="02010609060101010101" pitchFamily="49" charset="-122"/>
                <a:ea typeface="楷体" panose="02010609060101010101" pitchFamily="49" charset="-122"/>
              </a:rPr>
              <a:t>年成立政府会计准则</a:t>
            </a:r>
            <a:r>
              <a:rPr lang="zh-CN" altLang="en-US" sz="2800" dirty="0" smtClean="0">
                <a:solidFill>
                  <a:schemeClr val="tx1"/>
                </a:solidFill>
                <a:latin typeface="楷体" panose="02010609060101010101" pitchFamily="49" charset="-122"/>
                <a:ea typeface="楷体" panose="02010609060101010101" pitchFamily="49" charset="-122"/>
              </a:rPr>
              <a:t>委员会</a:t>
            </a:r>
            <a:endParaRPr lang="zh-CN" altLang="en-US" sz="2800" dirty="0" smtClean="0">
              <a:solidFill>
                <a:schemeClr val="tx1"/>
              </a:solidFill>
              <a:latin typeface="楷体" panose="02010609060101010101" pitchFamily="49" charset="-122"/>
              <a:ea typeface="楷体" panose="02010609060101010101" pitchFamily="49" charset="-122"/>
            </a:endParaRPr>
          </a:p>
          <a:p>
            <a:pPr>
              <a:buFont typeface="Wingdings" panose="05000000000000000000" pitchFamily="2" charset="2"/>
              <a:buChar char="Ø"/>
            </a:pPr>
            <a:r>
              <a:rPr lang="en-US" altLang="zh-CN" sz="2800" dirty="0" smtClean="0">
                <a:solidFill>
                  <a:schemeClr val="tx1"/>
                </a:solidFill>
                <a:latin typeface="楷体" panose="02010609060101010101" pitchFamily="49" charset="-122"/>
                <a:ea typeface="楷体" panose="02010609060101010101" pitchFamily="49" charset="-122"/>
              </a:rPr>
              <a:t>2016</a:t>
            </a:r>
            <a:r>
              <a:rPr lang="zh-CN" altLang="en-US" sz="2800" dirty="0" smtClean="0">
                <a:solidFill>
                  <a:schemeClr val="tx1"/>
                </a:solidFill>
                <a:latin typeface="楷体" panose="02010609060101010101" pitchFamily="49" charset="-122"/>
                <a:ea typeface="楷体" panose="02010609060101010101" pitchFamily="49" charset="-122"/>
              </a:rPr>
              <a:t>年选聘第一届政府会计咨询专家</a:t>
            </a:r>
            <a:endParaRPr lang="zh-CN" altLang="en-US" sz="2800" dirty="0" smtClean="0">
              <a:solidFill>
                <a:schemeClr val="tx1"/>
              </a:solidFill>
              <a:latin typeface="楷体" panose="02010609060101010101" pitchFamily="49" charset="-122"/>
              <a:ea typeface="楷体" panose="02010609060101010101" pitchFamily="49" charset="-122"/>
            </a:endParaRPr>
          </a:p>
          <a:p>
            <a:pPr>
              <a:buFont typeface="Wingdings" panose="05000000000000000000" pitchFamily="2" charset="2"/>
              <a:buChar char="Ø"/>
            </a:pPr>
            <a:r>
              <a:rPr lang="zh-CN" altLang="en-US" sz="2800" dirty="0" smtClean="0">
                <a:solidFill>
                  <a:schemeClr val="tx1"/>
                </a:solidFill>
                <a:latin typeface="楷体" panose="02010609060101010101" pitchFamily="49" charset="-122"/>
                <a:ea typeface="楷体" panose="02010609060101010101" pitchFamily="49" charset="-122"/>
              </a:rPr>
              <a:t>已经</a:t>
            </a:r>
            <a:r>
              <a:rPr lang="zh-CN" altLang="en-US" sz="2800" dirty="0">
                <a:solidFill>
                  <a:schemeClr val="tx1"/>
                </a:solidFill>
                <a:latin typeface="楷体" panose="02010609060101010101" pitchFamily="49" charset="-122"/>
                <a:ea typeface="楷体" panose="02010609060101010101" pitchFamily="49" charset="-122"/>
              </a:rPr>
              <a:t>发布的准则</a:t>
            </a:r>
            <a:r>
              <a:rPr lang="en-US" altLang="zh-CN" sz="2800" dirty="0" smtClean="0">
                <a:solidFill>
                  <a:schemeClr val="tx1"/>
                </a:solidFill>
                <a:latin typeface="楷体" panose="02010609060101010101" pitchFamily="49" charset="-122"/>
                <a:ea typeface="楷体" panose="02010609060101010101" pitchFamily="49" charset="-122"/>
              </a:rPr>
              <a:t>:</a:t>
            </a:r>
            <a:endParaRPr lang="en-US" altLang="zh-CN" sz="2800" dirty="0" smtClean="0">
              <a:solidFill>
                <a:schemeClr val="tx1"/>
              </a:solidFill>
              <a:latin typeface="楷体" panose="02010609060101010101" pitchFamily="49" charset="-122"/>
              <a:ea typeface="楷体" panose="02010609060101010101" pitchFamily="49" charset="-122"/>
            </a:endParaRPr>
          </a:p>
          <a:p>
            <a:pPr lvl="2">
              <a:buFont typeface="Wingdings" panose="05000000000000000000" pitchFamily="2" charset="2"/>
              <a:buChar char="Ø"/>
            </a:pPr>
            <a:r>
              <a:rPr lang="en-US" altLang="zh-CN" sz="2400" dirty="0" smtClean="0">
                <a:solidFill>
                  <a:schemeClr val="tx1"/>
                </a:solidFill>
                <a:latin typeface="楷体" panose="02010609060101010101" pitchFamily="49" charset="-122"/>
                <a:ea typeface="楷体" panose="02010609060101010101" pitchFamily="49" charset="-122"/>
              </a:rPr>
              <a:t>《</a:t>
            </a:r>
            <a:r>
              <a:rPr lang="zh-CN" altLang="en-US" sz="2400" dirty="0">
                <a:solidFill>
                  <a:schemeClr val="tx1"/>
                </a:solidFill>
                <a:latin typeface="楷体" panose="02010609060101010101" pitchFamily="49" charset="-122"/>
                <a:ea typeface="楷体" panose="02010609060101010101" pitchFamily="49" charset="-122"/>
              </a:rPr>
              <a:t>政府会计准则一基本准则</a:t>
            </a:r>
            <a:r>
              <a:rPr lang="en-US" altLang="zh-CN" sz="2400" dirty="0" smtClean="0">
                <a:solidFill>
                  <a:schemeClr val="tx1"/>
                </a:solidFill>
                <a:latin typeface="楷体" panose="02010609060101010101" pitchFamily="49" charset="-122"/>
                <a:ea typeface="楷体" panose="02010609060101010101" pitchFamily="49" charset="-122"/>
              </a:rPr>
              <a:t>》(</a:t>
            </a:r>
            <a:r>
              <a:rPr lang="zh-CN" altLang="en-US" sz="2400" dirty="0">
                <a:solidFill>
                  <a:schemeClr val="tx1"/>
                </a:solidFill>
                <a:latin typeface="楷体" panose="02010609060101010101" pitchFamily="49" charset="-122"/>
                <a:ea typeface="楷体" panose="02010609060101010101" pitchFamily="49" charset="-122"/>
              </a:rPr>
              <a:t>财政部令第</a:t>
            </a:r>
            <a:r>
              <a:rPr lang="en-US" altLang="zh-CN" sz="2400" dirty="0">
                <a:solidFill>
                  <a:schemeClr val="tx1"/>
                </a:solidFill>
                <a:latin typeface="楷体" panose="02010609060101010101" pitchFamily="49" charset="-122"/>
                <a:ea typeface="楷体" panose="02010609060101010101" pitchFamily="49" charset="-122"/>
              </a:rPr>
              <a:t>78</a:t>
            </a:r>
            <a:r>
              <a:rPr lang="zh-CN" altLang="en-US" sz="2400" dirty="0" smtClean="0">
                <a:solidFill>
                  <a:schemeClr val="tx1"/>
                </a:solidFill>
                <a:latin typeface="楷体" panose="02010609060101010101" pitchFamily="49" charset="-122"/>
                <a:ea typeface="楷体" panose="02010609060101010101" pitchFamily="49" charset="-122"/>
              </a:rPr>
              <a:t>号</a:t>
            </a:r>
            <a:r>
              <a:rPr lang="zh-CN" altLang="en-US" sz="2400" dirty="0">
                <a:solidFill>
                  <a:schemeClr val="tx1"/>
                </a:solidFill>
                <a:latin typeface="楷体" panose="02010609060101010101" pitchFamily="49" charset="-122"/>
                <a:ea typeface="楷体" panose="02010609060101010101" pitchFamily="49" charset="-122"/>
              </a:rPr>
              <a:t>，</a:t>
            </a:r>
            <a:r>
              <a:rPr lang="en-US" altLang="zh-CN" sz="2400" dirty="0" smtClean="0">
                <a:solidFill>
                  <a:schemeClr val="tx1"/>
                </a:solidFill>
                <a:latin typeface="楷体" panose="02010609060101010101" pitchFamily="49" charset="-122"/>
                <a:ea typeface="楷体" panose="02010609060101010101" pitchFamily="49" charset="-122"/>
              </a:rPr>
              <a:t>2015.10</a:t>
            </a:r>
            <a:r>
              <a:rPr lang="en-US" altLang="zh-CN" sz="2400" dirty="0">
                <a:solidFill>
                  <a:schemeClr val="tx1"/>
                </a:solidFill>
                <a:latin typeface="楷体" panose="02010609060101010101" pitchFamily="49" charset="-122"/>
                <a:ea typeface="楷体" panose="02010609060101010101" pitchFamily="49" charset="-122"/>
              </a:rPr>
              <a:t>)</a:t>
            </a:r>
            <a:endParaRPr lang="en-US" altLang="zh-CN" sz="2400" dirty="0">
              <a:solidFill>
                <a:schemeClr val="tx1"/>
              </a:solidFill>
              <a:latin typeface="楷体" panose="02010609060101010101" pitchFamily="49" charset="-122"/>
              <a:ea typeface="楷体" panose="02010609060101010101" pitchFamily="49" charset="-122"/>
            </a:endParaRPr>
          </a:p>
          <a:p>
            <a:pPr lvl="2">
              <a:buFont typeface="Wingdings" panose="05000000000000000000" pitchFamily="2" charset="2"/>
              <a:buChar char="Ø"/>
            </a:pPr>
            <a:r>
              <a:rPr lang="en-US" altLang="zh-CN" sz="2400" dirty="0">
                <a:solidFill>
                  <a:schemeClr val="tx1"/>
                </a:solidFill>
                <a:latin typeface="楷体" panose="02010609060101010101" pitchFamily="49" charset="-122"/>
                <a:ea typeface="楷体" panose="02010609060101010101" pitchFamily="49" charset="-122"/>
              </a:rPr>
              <a:t> </a:t>
            </a:r>
            <a:r>
              <a:rPr lang="zh-CN" altLang="en-US" sz="2400" dirty="0">
                <a:solidFill>
                  <a:schemeClr val="tx1"/>
                </a:solidFill>
                <a:latin typeface="楷体" panose="02010609060101010101" pitchFamily="49" charset="-122"/>
                <a:ea typeface="楷体" panose="02010609060101010101" pitchFamily="49" charset="-122"/>
              </a:rPr>
              <a:t>政府会计准则第</a:t>
            </a:r>
            <a:r>
              <a:rPr lang="en-US" altLang="zh-CN" sz="2400" dirty="0">
                <a:solidFill>
                  <a:schemeClr val="tx1"/>
                </a:solidFill>
                <a:latin typeface="楷体" panose="02010609060101010101" pitchFamily="49" charset="-122"/>
                <a:ea typeface="楷体" panose="02010609060101010101" pitchFamily="49" charset="-122"/>
              </a:rPr>
              <a:t>1</a:t>
            </a:r>
            <a:r>
              <a:rPr lang="zh-CN" altLang="en-US" sz="2400" dirty="0">
                <a:solidFill>
                  <a:schemeClr val="tx1"/>
                </a:solidFill>
                <a:latin typeface="楷体" panose="02010609060101010101" pitchFamily="49" charset="-122"/>
                <a:ea typeface="楷体" panose="02010609060101010101" pitchFamily="49" charset="-122"/>
              </a:rPr>
              <a:t>一</a:t>
            </a:r>
            <a:r>
              <a:rPr lang="en-US" altLang="zh-CN" sz="2400" dirty="0">
                <a:solidFill>
                  <a:schemeClr val="tx1"/>
                </a:solidFill>
                <a:latin typeface="楷体" panose="02010609060101010101" pitchFamily="49" charset="-122"/>
                <a:ea typeface="楷体" panose="02010609060101010101" pitchFamily="49" charset="-122"/>
              </a:rPr>
              <a:t>4</a:t>
            </a:r>
            <a:r>
              <a:rPr lang="zh-CN" altLang="en-US" sz="2400" dirty="0">
                <a:solidFill>
                  <a:schemeClr val="tx1"/>
                </a:solidFill>
                <a:latin typeface="楷体" panose="02010609060101010101" pitchFamily="49" charset="-122"/>
                <a:ea typeface="楷体" panose="02010609060101010101" pitchFamily="49" charset="-122"/>
              </a:rPr>
              <a:t>号存货、投资、固定资产、无形资产</a:t>
            </a:r>
            <a:r>
              <a:rPr lang="en-US" altLang="zh-CN" sz="2400" dirty="0">
                <a:solidFill>
                  <a:schemeClr val="tx1"/>
                </a:solidFill>
                <a:latin typeface="楷体" panose="02010609060101010101" pitchFamily="49" charset="-122"/>
                <a:ea typeface="楷体" panose="02010609060101010101" pitchFamily="49" charset="-122"/>
              </a:rPr>
              <a:t>(</a:t>
            </a:r>
            <a:r>
              <a:rPr lang="zh-CN" altLang="en-US" sz="2400" dirty="0">
                <a:solidFill>
                  <a:schemeClr val="tx1"/>
                </a:solidFill>
                <a:latin typeface="楷体" panose="02010609060101010101" pitchFamily="49" charset="-122"/>
                <a:ea typeface="楷体" panose="02010609060101010101" pitchFamily="49" charset="-122"/>
              </a:rPr>
              <a:t>财会</a:t>
            </a:r>
            <a:r>
              <a:rPr lang="en-US" altLang="zh-CN" sz="2400" dirty="0">
                <a:solidFill>
                  <a:schemeClr val="tx1"/>
                </a:solidFill>
                <a:latin typeface="楷体" panose="02010609060101010101" pitchFamily="49" charset="-122"/>
                <a:ea typeface="楷体" panose="02010609060101010101" pitchFamily="49" charset="-122"/>
              </a:rPr>
              <a:t>(2016) 12</a:t>
            </a:r>
            <a:r>
              <a:rPr lang="zh-CN" altLang="en-US" sz="2400" dirty="0">
                <a:solidFill>
                  <a:schemeClr val="tx1"/>
                </a:solidFill>
                <a:latin typeface="楷体" panose="02010609060101010101" pitchFamily="49" charset="-122"/>
                <a:ea typeface="楷体" panose="02010609060101010101" pitchFamily="49" charset="-122"/>
              </a:rPr>
              <a:t>号，</a:t>
            </a:r>
            <a:r>
              <a:rPr lang="en-US" altLang="zh-CN" sz="2400" dirty="0">
                <a:solidFill>
                  <a:schemeClr val="tx1"/>
                </a:solidFill>
                <a:latin typeface="楷体" panose="02010609060101010101" pitchFamily="49" charset="-122"/>
                <a:ea typeface="楷体" panose="02010609060101010101" pitchFamily="49" charset="-122"/>
              </a:rPr>
              <a:t>2016.7)</a:t>
            </a:r>
            <a:endParaRPr lang="en-US" altLang="zh-CN" sz="2400" dirty="0">
              <a:solidFill>
                <a:schemeClr val="tx1"/>
              </a:solidFill>
              <a:latin typeface="楷体" panose="02010609060101010101" pitchFamily="49" charset="-122"/>
              <a:ea typeface="楷体" panose="02010609060101010101" pitchFamily="49" charset="-122"/>
            </a:endParaRPr>
          </a:p>
          <a:p>
            <a:pPr lvl="2">
              <a:buFont typeface="Wingdings" panose="05000000000000000000" pitchFamily="2" charset="2"/>
              <a:buChar char="Ø"/>
            </a:pPr>
            <a:r>
              <a:rPr lang="zh-CN" altLang="en-US" sz="2400" dirty="0">
                <a:solidFill>
                  <a:schemeClr val="tx1"/>
                </a:solidFill>
                <a:latin typeface="楷体" panose="02010609060101010101" pitchFamily="49" charset="-122"/>
                <a:ea typeface="楷体" panose="02010609060101010101" pitchFamily="49" charset="-122"/>
              </a:rPr>
              <a:t>固定资产准则应用指南</a:t>
            </a:r>
            <a:r>
              <a:rPr lang="en-US" altLang="zh-CN" sz="2400" dirty="0">
                <a:solidFill>
                  <a:schemeClr val="tx1"/>
                </a:solidFill>
                <a:latin typeface="楷体" panose="02010609060101010101" pitchFamily="49" charset="-122"/>
                <a:ea typeface="楷体" panose="02010609060101010101" pitchFamily="49" charset="-122"/>
              </a:rPr>
              <a:t>(</a:t>
            </a:r>
            <a:r>
              <a:rPr lang="zh-CN" altLang="en-US" sz="2400" dirty="0">
                <a:solidFill>
                  <a:schemeClr val="tx1"/>
                </a:solidFill>
                <a:latin typeface="楷体" panose="02010609060101010101" pitchFamily="49" charset="-122"/>
                <a:ea typeface="楷体" panose="02010609060101010101" pitchFamily="49" charset="-122"/>
              </a:rPr>
              <a:t>财会</a:t>
            </a:r>
            <a:r>
              <a:rPr lang="en-US" altLang="zh-CN" sz="2400" dirty="0">
                <a:solidFill>
                  <a:schemeClr val="tx1"/>
                </a:solidFill>
                <a:latin typeface="楷体" panose="02010609060101010101" pitchFamily="49" charset="-122"/>
                <a:ea typeface="楷体" panose="02010609060101010101" pitchFamily="49" charset="-122"/>
              </a:rPr>
              <a:t>(2017) 4</a:t>
            </a:r>
            <a:r>
              <a:rPr lang="zh-CN" altLang="en-US" sz="2400" dirty="0">
                <a:solidFill>
                  <a:schemeClr val="tx1"/>
                </a:solidFill>
                <a:latin typeface="楷体" panose="02010609060101010101" pitchFamily="49" charset="-122"/>
                <a:ea typeface="楷体" panose="02010609060101010101" pitchFamily="49" charset="-122"/>
              </a:rPr>
              <a:t>号，</a:t>
            </a:r>
            <a:r>
              <a:rPr lang="en-US" altLang="zh-CN" sz="2400" dirty="0" smtClean="0">
                <a:solidFill>
                  <a:schemeClr val="tx1"/>
                </a:solidFill>
                <a:latin typeface="楷体" panose="02010609060101010101" pitchFamily="49" charset="-122"/>
                <a:ea typeface="楷体" panose="02010609060101010101" pitchFamily="49" charset="-122"/>
              </a:rPr>
              <a:t>2017.2</a:t>
            </a:r>
            <a:r>
              <a:rPr lang="zh-CN" altLang="en-US" sz="2400" dirty="0" smtClean="0">
                <a:solidFill>
                  <a:schemeClr val="tx1"/>
                </a:solidFill>
                <a:latin typeface="楷体" panose="02010609060101010101" pitchFamily="49" charset="-122"/>
                <a:ea typeface="楷体" panose="02010609060101010101" pitchFamily="49" charset="-122"/>
              </a:rPr>
              <a:t>）</a:t>
            </a:r>
            <a:endParaRPr lang="zh-CN" altLang="en-US" sz="2400" dirty="0" smtClean="0">
              <a:solidFill>
                <a:schemeClr val="tx1"/>
              </a:solidFill>
              <a:latin typeface="楷体" panose="02010609060101010101" pitchFamily="49" charset="-122"/>
              <a:ea typeface="楷体" panose="02010609060101010101" pitchFamily="49" charset="-122"/>
            </a:endParaRPr>
          </a:p>
          <a:p>
            <a:pPr lvl="2">
              <a:buFont typeface="Wingdings" panose="05000000000000000000" pitchFamily="2" charset="2"/>
              <a:buChar char="Ø"/>
            </a:pPr>
            <a:r>
              <a:rPr lang="en-US" altLang="zh-CN" sz="2400" dirty="0">
                <a:solidFill>
                  <a:schemeClr val="tx1"/>
                </a:solidFill>
                <a:latin typeface="楷体" panose="02010609060101010101" pitchFamily="49" charset="-122"/>
                <a:ea typeface="楷体" panose="02010609060101010101" pitchFamily="49" charset="-122"/>
              </a:rPr>
              <a:t>《</a:t>
            </a:r>
            <a:r>
              <a:rPr lang="zh-CN" altLang="en-US" sz="2400" dirty="0">
                <a:solidFill>
                  <a:schemeClr val="tx1"/>
                </a:solidFill>
                <a:latin typeface="楷体" panose="02010609060101010101" pitchFamily="49" charset="-122"/>
                <a:ea typeface="楷体" panose="02010609060101010101" pitchFamily="49" charset="-122"/>
              </a:rPr>
              <a:t>政府会计准则第</a:t>
            </a:r>
            <a:r>
              <a:rPr lang="en-US" altLang="zh-CN" sz="2400" dirty="0">
                <a:solidFill>
                  <a:schemeClr val="tx1"/>
                </a:solidFill>
                <a:latin typeface="楷体" panose="02010609060101010101" pitchFamily="49" charset="-122"/>
                <a:ea typeface="楷体" panose="02010609060101010101" pitchFamily="49" charset="-122"/>
              </a:rPr>
              <a:t>5</a:t>
            </a:r>
            <a:r>
              <a:rPr lang="zh-CN" altLang="en-US" sz="2400" dirty="0">
                <a:solidFill>
                  <a:schemeClr val="tx1"/>
                </a:solidFill>
                <a:latin typeface="楷体" panose="02010609060101010101" pitchFamily="49" charset="-122"/>
                <a:ea typeface="楷体" panose="02010609060101010101" pitchFamily="49" charset="-122"/>
              </a:rPr>
              <a:t>号一一公共基础设施</a:t>
            </a:r>
            <a:r>
              <a:rPr lang="en-US" altLang="zh-CN" sz="2400" dirty="0">
                <a:solidFill>
                  <a:schemeClr val="tx1"/>
                </a:solidFill>
                <a:latin typeface="楷体" panose="02010609060101010101" pitchFamily="49" charset="-122"/>
                <a:ea typeface="楷体" panose="02010609060101010101" pitchFamily="49" charset="-122"/>
              </a:rPr>
              <a:t>》(</a:t>
            </a:r>
            <a:r>
              <a:rPr lang="zh-CN" altLang="en-US" sz="2400" dirty="0">
                <a:solidFill>
                  <a:schemeClr val="tx1"/>
                </a:solidFill>
                <a:latin typeface="楷体" panose="02010609060101010101" pitchFamily="49" charset="-122"/>
                <a:ea typeface="楷体" panose="02010609060101010101" pitchFamily="49" charset="-122"/>
              </a:rPr>
              <a:t>财会</a:t>
            </a:r>
            <a:r>
              <a:rPr lang="en-US" altLang="zh-CN" sz="2400" dirty="0">
                <a:solidFill>
                  <a:schemeClr val="tx1"/>
                </a:solidFill>
                <a:latin typeface="楷体" panose="02010609060101010101" pitchFamily="49" charset="-122"/>
                <a:ea typeface="楷体" panose="02010609060101010101" pitchFamily="49" charset="-122"/>
              </a:rPr>
              <a:t>[2017]11</a:t>
            </a:r>
            <a:r>
              <a:rPr lang="zh-CN" altLang="en-US" sz="2400" dirty="0">
                <a:solidFill>
                  <a:schemeClr val="tx1"/>
                </a:solidFill>
                <a:latin typeface="楷体" panose="02010609060101010101" pitchFamily="49" charset="-122"/>
                <a:ea typeface="楷体" panose="02010609060101010101" pitchFamily="49" charset="-122"/>
              </a:rPr>
              <a:t>号，</a:t>
            </a:r>
            <a:r>
              <a:rPr lang="en-US" altLang="zh-CN" sz="2400" dirty="0">
                <a:solidFill>
                  <a:schemeClr val="tx1"/>
                </a:solidFill>
                <a:latin typeface="楷体" panose="02010609060101010101" pitchFamily="49" charset="-122"/>
                <a:ea typeface="楷体" panose="02010609060101010101" pitchFamily="49" charset="-122"/>
              </a:rPr>
              <a:t>2017.4.17)</a:t>
            </a:r>
            <a:endParaRPr lang="en-US" altLang="zh-CN" sz="2400" dirty="0">
              <a:solidFill>
                <a:schemeClr val="tx1"/>
              </a:solidFill>
              <a:latin typeface="楷体" panose="02010609060101010101" pitchFamily="49" charset="-122"/>
              <a:ea typeface="楷体" panose="02010609060101010101" pitchFamily="49" charset="-122"/>
            </a:endParaRPr>
          </a:p>
          <a:p>
            <a:pPr lvl="2" algn="l">
              <a:buFont typeface="Wingdings" panose="05000000000000000000" pitchFamily="2" charset="2"/>
              <a:buChar char="Ø"/>
            </a:pPr>
            <a:r>
              <a:rPr lang="en-US" altLang="zh-CN" sz="2400" dirty="0" smtClean="0">
                <a:solidFill>
                  <a:schemeClr val="tx1"/>
                </a:solidFill>
                <a:latin typeface="楷体" panose="02010609060101010101" pitchFamily="49" charset="-122"/>
                <a:ea typeface="楷体" panose="02010609060101010101" pitchFamily="49" charset="-122"/>
              </a:rPr>
              <a:t>《政府会计准则第6号一一政府储备物资》(财会</a:t>
            </a:r>
            <a:endParaRPr lang="en-US" altLang="zh-CN" sz="2400" dirty="0" smtClean="0">
              <a:solidFill>
                <a:schemeClr val="tx1"/>
              </a:solidFill>
              <a:latin typeface="楷体" panose="02010609060101010101" pitchFamily="49" charset="-122"/>
              <a:ea typeface="楷体" panose="02010609060101010101" pitchFamily="49" charset="-122"/>
            </a:endParaRPr>
          </a:p>
          <a:p>
            <a:pPr marL="627380" lvl="2" indent="0" algn="l">
              <a:buFont typeface="Wingdings" panose="05000000000000000000" pitchFamily="2" charset="2"/>
              <a:buNone/>
            </a:pPr>
            <a:r>
              <a:rPr lang="en-US" altLang="zh-CN" sz="2400" dirty="0" smtClean="0">
                <a:solidFill>
                  <a:schemeClr val="tx1"/>
                </a:solidFill>
                <a:latin typeface="楷体" panose="02010609060101010101" pitchFamily="49" charset="-122"/>
                <a:ea typeface="楷体" panose="02010609060101010101" pitchFamily="49" charset="-122"/>
              </a:rPr>
              <a:t> (2017) 23号，2017.7.28)</a:t>
            </a:r>
            <a:endParaRPr lang="en-US" altLang="zh-CN" sz="2400" dirty="0" smtClean="0">
              <a:solidFill>
                <a:schemeClr val="tx1"/>
              </a:solidFill>
              <a:latin typeface="楷体" panose="02010609060101010101" pitchFamily="49" charset="-122"/>
              <a:ea typeface="楷体" panose="02010609060101010101" pitchFamily="49" charset="-122"/>
            </a:endParaRPr>
          </a:p>
          <a:p>
            <a:pPr lvl="2" algn="l">
              <a:buFont typeface="Wingdings" panose="05000000000000000000" pitchFamily="2" charset="2"/>
              <a:buChar char="Ø"/>
            </a:pPr>
            <a:r>
              <a:rPr lang="en-US" altLang="zh-CN" sz="2400" b="1" dirty="0" smtClean="0">
                <a:solidFill>
                  <a:srgbClr val="C00000"/>
                </a:solidFill>
                <a:latin typeface="楷体" panose="02010609060101010101" pitchFamily="49" charset="-122"/>
                <a:ea typeface="楷体" panose="02010609060101010101" pitchFamily="49" charset="-122"/>
                <a:sym typeface="+mn-ea"/>
              </a:rPr>
              <a:t>11.9</a:t>
            </a:r>
            <a:r>
              <a:rPr lang="zh-CN" altLang="en-US" sz="2400" b="1" dirty="0" smtClean="0">
                <a:solidFill>
                  <a:srgbClr val="C00000"/>
                </a:solidFill>
                <a:latin typeface="楷体" panose="02010609060101010101" pitchFamily="49" charset="-122"/>
                <a:ea typeface="楷体" panose="02010609060101010101" pitchFamily="49" charset="-122"/>
                <a:sym typeface="+mn-ea"/>
              </a:rPr>
              <a:t>新鲜出炉：</a:t>
            </a:r>
            <a:r>
              <a:rPr lang="en-US" altLang="zh-CN" sz="2400" b="1" dirty="0" smtClean="0">
                <a:solidFill>
                  <a:srgbClr val="C00000"/>
                </a:solidFill>
                <a:latin typeface="楷体" panose="02010609060101010101" pitchFamily="49" charset="-122"/>
                <a:ea typeface="楷体" panose="02010609060101010101" pitchFamily="49" charset="-122"/>
                <a:sym typeface="+mn-ea"/>
              </a:rPr>
              <a:t>政府会计制度----行政事业单位会计科目和会计报表</a:t>
            </a:r>
            <a:r>
              <a:rPr lang="zh-CN" altLang="en-US" sz="2400" b="1" dirty="0" smtClean="0">
                <a:solidFill>
                  <a:srgbClr val="C00000"/>
                </a:solidFill>
                <a:latin typeface="楷体" panose="02010609060101010101" pitchFamily="49" charset="-122"/>
                <a:ea typeface="楷体" panose="02010609060101010101" pitchFamily="49" charset="-122"/>
                <a:sym typeface="+mn-ea"/>
              </a:rPr>
              <a:t>（</a:t>
            </a:r>
            <a:r>
              <a:rPr lang="en-US" altLang="zh-CN" sz="2400" b="1" dirty="0" smtClean="0">
                <a:solidFill>
                  <a:srgbClr val="C00000"/>
                </a:solidFill>
                <a:latin typeface="楷体" panose="02010609060101010101" pitchFamily="49" charset="-122"/>
                <a:ea typeface="楷体" panose="02010609060101010101" pitchFamily="49" charset="-122"/>
                <a:sym typeface="+mn-ea"/>
              </a:rPr>
              <a:t>财会[2017]25号</a:t>
            </a:r>
            <a:r>
              <a:rPr lang="zh-CN" altLang="en-US" sz="2400" b="1" dirty="0" smtClean="0">
                <a:solidFill>
                  <a:srgbClr val="C00000"/>
                </a:solidFill>
                <a:latin typeface="楷体" panose="02010609060101010101" pitchFamily="49" charset="-122"/>
                <a:ea typeface="楷体" panose="02010609060101010101" pitchFamily="49" charset="-122"/>
                <a:sym typeface="+mn-ea"/>
              </a:rPr>
              <a:t>）</a:t>
            </a:r>
            <a:r>
              <a:rPr lang="en-US" altLang="zh-CN" sz="2400" b="1" dirty="0" smtClean="0">
                <a:solidFill>
                  <a:srgbClr val="C00000"/>
                </a:solidFill>
                <a:latin typeface="楷体" panose="02010609060101010101" pitchFamily="49" charset="-122"/>
                <a:ea typeface="楷体" panose="02010609060101010101" pitchFamily="49" charset="-122"/>
                <a:sym typeface="+mn-ea"/>
              </a:rPr>
              <a:t>2019.1.1</a:t>
            </a:r>
            <a:r>
              <a:rPr lang="zh-CN" altLang="en-US" sz="2400" b="1" dirty="0" smtClean="0">
                <a:solidFill>
                  <a:srgbClr val="C00000"/>
                </a:solidFill>
                <a:latin typeface="楷体" panose="02010609060101010101" pitchFamily="49" charset="-122"/>
                <a:ea typeface="楷体" panose="02010609060101010101" pitchFamily="49" charset="-122"/>
                <a:sym typeface="+mn-ea"/>
              </a:rPr>
              <a:t>实施</a:t>
            </a:r>
            <a:endParaRPr lang="zh-CN" altLang="en-US" sz="2400" b="1" dirty="0" smtClean="0">
              <a:solidFill>
                <a:srgbClr val="C00000"/>
              </a:solidFill>
              <a:latin typeface="楷体" panose="02010609060101010101" pitchFamily="49" charset="-122"/>
              <a:ea typeface="楷体" panose="02010609060101010101" pitchFamily="49" charset="-122"/>
              <a:sym typeface="+mn-ea"/>
            </a:endParaRPr>
          </a:p>
          <a:p>
            <a:pPr lvl="2" algn="l">
              <a:buFont typeface="Wingdings" panose="05000000000000000000" pitchFamily="2" charset="2"/>
              <a:buChar char="Ø"/>
            </a:pPr>
            <a:endParaRPr lang="en-US" altLang="zh-CN" sz="2400" dirty="0" smtClean="0">
              <a:solidFill>
                <a:schemeClr val="tx1"/>
              </a:solidFill>
              <a:latin typeface="楷体" panose="02010609060101010101" pitchFamily="49" charset="-122"/>
              <a:ea typeface="楷体" panose="02010609060101010101" pitchFamily="49" charset="-122"/>
            </a:endParaRPr>
          </a:p>
          <a:p>
            <a:pPr lvl="2">
              <a:buFont typeface="Wingdings" panose="05000000000000000000" pitchFamily="2" charset="2"/>
              <a:buChar char="Ø"/>
            </a:pPr>
            <a:endParaRPr lang="en-US" altLang="zh-CN" sz="2400" dirty="0">
              <a:solidFill>
                <a:schemeClr val="tx1"/>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7305" y="161925"/>
            <a:ext cx="8990965" cy="3633470"/>
          </a:xfrm>
          <a:prstGeom prst="rect">
            <a:avLst/>
          </a:prstGeom>
          <a:solidFill>
            <a:schemeClr val="bg1"/>
          </a:solidFill>
        </p:spPr>
        <p:txBody>
          <a:bodyPr wrap="square">
            <a:spAutoFit/>
          </a:bodyPr>
          <a:lstStyle/>
          <a:p>
            <a:pPr marL="457200" indent="0" fontAlgn="auto">
              <a:lnSpc>
                <a:spcPts val="3500"/>
              </a:lnSpc>
              <a:buFont typeface="Wingdings" panose="05000000000000000000" pitchFamily="2" charset="2"/>
              <a:buNone/>
            </a:pPr>
            <a:endParaRPr lang="zh-CN" altLang="en-US" sz="2600" dirty="0" smtClean="0">
              <a:solidFill>
                <a:schemeClr val="bg2">
                  <a:lumMod val="25000"/>
                </a:schemeClr>
              </a:solidFill>
              <a:latin typeface="楷体" panose="02010609060101010101" pitchFamily="49" charset="-122"/>
              <a:ea typeface="楷体" panose="02010609060101010101" pitchFamily="49" charset="-122"/>
            </a:endParaRPr>
          </a:p>
          <a:p>
            <a:pPr marL="457200" indent="0" fontAlgn="auto">
              <a:lnSpc>
                <a:spcPts val="3500"/>
              </a:lnSpc>
              <a:buFont typeface="Wingdings" panose="05000000000000000000" pitchFamily="2" charset="2"/>
              <a:buChar char="n"/>
            </a:pPr>
            <a:r>
              <a:rPr lang="zh-CN" altLang="en-US" sz="2600" dirty="0">
                <a:solidFill>
                  <a:schemeClr val="bg2">
                    <a:lumMod val="25000"/>
                  </a:schemeClr>
                </a:solidFill>
                <a:latin typeface="楷体" panose="02010609060101010101" pitchFamily="49" charset="-122"/>
                <a:ea typeface="楷体" panose="02010609060101010101" pitchFamily="49" charset="-122"/>
              </a:rPr>
              <a:t>研究制定中的准则</a:t>
            </a:r>
            <a:r>
              <a:rPr lang="zh-CN" altLang="en-US" sz="2600" dirty="0" smtClean="0">
                <a:solidFill>
                  <a:schemeClr val="bg2">
                    <a:lumMod val="25000"/>
                  </a:schemeClr>
                </a:solidFill>
                <a:latin typeface="楷体" panose="02010609060101010101" pitchFamily="49" charset="-122"/>
                <a:ea typeface="楷体" panose="02010609060101010101" pitchFamily="49" charset="-122"/>
              </a:rPr>
              <a:t>项目</a:t>
            </a:r>
            <a:endParaRPr lang="zh-CN" altLang="en-US" sz="2600" dirty="0" smtClean="0">
              <a:solidFill>
                <a:schemeClr val="bg2">
                  <a:lumMod val="25000"/>
                </a:schemeClr>
              </a:solidFill>
              <a:latin typeface="楷体" panose="02010609060101010101" pitchFamily="49" charset="-122"/>
              <a:ea typeface="楷体" panose="02010609060101010101" pitchFamily="49" charset="-122"/>
            </a:endParaRPr>
          </a:p>
          <a:p>
            <a:pPr marL="914400" lvl="1" indent="0" fontAlgn="auto">
              <a:lnSpc>
                <a:spcPts val="3500"/>
              </a:lnSpc>
              <a:buFont typeface="Wingdings" panose="05000000000000000000" charset="0"/>
              <a:buChar char=""/>
            </a:pPr>
            <a:r>
              <a:rPr lang="zh-CN" altLang="en-US" sz="2600" dirty="0" smtClean="0">
                <a:solidFill>
                  <a:schemeClr val="bg2">
                    <a:lumMod val="25000"/>
                  </a:schemeClr>
                </a:solidFill>
                <a:latin typeface="楷体" panose="02010609060101010101" pitchFamily="49" charset="-122"/>
                <a:ea typeface="楷体" panose="02010609060101010101" pitchFamily="49" charset="-122"/>
              </a:rPr>
              <a:t>政府</a:t>
            </a:r>
            <a:r>
              <a:rPr lang="zh-CN" altLang="en-US" sz="2600" dirty="0">
                <a:solidFill>
                  <a:schemeClr val="bg2">
                    <a:lumMod val="25000"/>
                  </a:schemeClr>
                </a:solidFill>
                <a:latin typeface="楷体" panose="02010609060101010101" pitchFamily="49" charset="-122"/>
                <a:ea typeface="楷体" panose="02010609060101010101" pitchFamily="49" charset="-122"/>
              </a:rPr>
              <a:t>负债、租赁、收入、费用、</a:t>
            </a:r>
            <a:r>
              <a:rPr lang="en-US" altLang="zh-CN" sz="2600" dirty="0">
                <a:solidFill>
                  <a:schemeClr val="bg2">
                    <a:lumMod val="25000"/>
                  </a:schemeClr>
                </a:solidFill>
                <a:latin typeface="楷体" panose="02010609060101010101" pitchFamily="49" charset="-122"/>
                <a:ea typeface="楷体" panose="02010609060101010101" pitchFamily="49" charset="-122"/>
              </a:rPr>
              <a:t>PPP</a:t>
            </a:r>
            <a:r>
              <a:rPr lang="zh-CN" altLang="en-US" sz="2600" dirty="0" smtClean="0">
                <a:solidFill>
                  <a:schemeClr val="bg2">
                    <a:lumMod val="25000"/>
                  </a:schemeClr>
                </a:solidFill>
                <a:latin typeface="楷体" panose="02010609060101010101" pitchFamily="49" charset="-122"/>
                <a:ea typeface="楷体" panose="02010609060101010101" pitchFamily="49" charset="-122"/>
              </a:rPr>
              <a:t>会计</a:t>
            </a:r>
            <a:endParaRPr lang="zh-CN" altLang="en-US" sz="2600" dirty="0" smtClean="0">
              <a:solidFill>
                <a:schemeClr val="bg2">
                  <a:lumMod val="25000"/>
                </a:schemeClr>
              </a:solidFill>
              <a:latin typeface="楷体" panose="02010609060101010101" pitchFamily="49" charset="-122"/>
              <a:ea typeface="楷体" panose="02010609060101010101" pitchFamily="49" charset="-122"/>
            </a:endParaRPr>
          </a:p>
          <a:p>
            <a:pPr marL="914400" lvl="1" indent="0" fontAlgn="auto">
              <a:lnSpc>
                <a:spcPts val="3500"/>
              </a:lnSpc>
              <a:buFont typeface="Wingdings" panose="05000000000000000000" charset="0"/>
              <a:buChar char=""/>
            </a:pPr>
            <a:r>
              <a:rPr lang="zh-CN" altLang="en-US" sz="2600" dirty="0" smtClean="0">
                <a:solidFill>
                  <a:schemeClr val="bg2">
                    <a:lumMod val="25000"/>
                  </a:schemeClr>
                </a:solidFill>
                <a:latin typeface="楷体" panose="02010609060101010101" pitchFamily="49" charset="-122"/>
                <a:ea typeface="楷体" panose="02010609060101010101" pitchFamily="49" charset="-122"/>
              </a:rPr>
              <a:t>文物</a:t>
            </a:r>
            <a:r>
              <a:rPr lang="zh-CN" altLang="en-US" sz="2600" dirty="0">
                <a:solidFill>
                  <a:schemeClr val="bg2">
                    <a:lumMod val="25000"/>
                  </a:schemeClr>
                </a:solidFill>
                <a:latin typeface="楷体" panose="02010609060101010101" pitchFamily="49" charset="-122"/>
                <a:ea typeface="楷体" panose="02010609060101010101" pitchFamily="49" charset="-122"/>
              </a:rPr>
              <a:t>文化资产、自然资源资产、保障性住房会计</a:t>
            </a:r>
            <a:r>
              <a:rPr lang="zh-CN" altLang="en-US" sz="2600" dirty="0" smtClean="0">
                <a:solidFill>
                  <a:schemeClr val="bg2">
                    <a:lumMod val="25000"/>
                  </a:schemeClr>
                </a:solidFill>
                <a:latin typeface="楷体" panose="02010609060101010101" pitchFamily="49" charset="-122"/>
                <a:ea typeface="楷体" panose="02010609060101010101" pitchFamily="49" charset="-122"/>
              </a:rPr>
              <a:t>等</a:t>
            </a:r>
            <a:endParaRPr lang="zh-CN" altLang="en-US" sz="2600" dirty="0" smtClean="0">
              <a:solidFill>
                <a:schemeClr val="bg2">
                  <a:lumMod val="25000"/>
                </a:schemeClr>
              </a:solidFill>
              <a:latin typeface="楷体" panose="02010609060101010101" pitchFamily="49" charset="-122"/>
              <a:ea typeface="楷体" panose="02010609060101010101" pitchFamily="49" charset="-122"/>
            </a:endParaRPr>
          </a:p>
          <a:p>
            <a:pPr marL="914400" lvl="1" indent="0" fontAlgn="auto">
              <a:lnSpc>
                <a:spcPts val="3500"/>
              </a:lnSpc>
              <a:buFont typeface="Wingdings" panose="05000000000000000000" charset="0"/>
              <a:buChar char=""/>
            </a:pPr>
            <a:r>
              <a:rPr lang="zh-CN" altLang="en-US" sz="2600" dirty="0" smtClean="0">
                <a:solidFill>
                  <a:schemeClr val="bg2">
                    <a:lumMod val="25000"/>
                  </a:schemeClr>
                </a:solidFill>
                <a:latin typeface="楷体" panose="02010609060101010101" pitchFamily="49" charset="-122"/>
                <a:ea typeface="楷体" panose="02010609060101010101" pitchFamily="49" charset="-122"/>
              </a:rPr>
              <a:t>政府</a:t>
            </a:r>
            <a:r>
              <a:rPr lang="zh-CN" altLang="en-US" sz="2600" dirty="0">
                <a:solidFill>
                  <a:schemeClr val="bg2">
                    <a:lumMod val="25000"/>
                  </a:schemeClr>
                </a:solidFill>
                <a:latin typeface="楷体" panose="02010609060101010101" pitchFamily="49" charset="-122"/>
                <a:ea typeface="楷体" panose="02010609060101010101" pitchFamily="49" charset="-122"/>
              </a:rPr>
              <a:t>会计制度新旧衔接、特殊行业补充规定</a:t>
            </a:r>
            <a:r>
              <a:rPr lang="zh-CN" altLang="en-US" sz="2600" dirty="0" smtClean="0">
                <a:solidFill>
                  <a:schemeClr val="bg2">
                    <a:lumMod val="25000"/>
                  </a:schemeClr>
                </a:solidFill>
                <a:latin typeface="楷体" panose="02010609060101010101" pitchFamily="49" charset="-122"/>
                <a:ea typeface="楷体" panose="02010609060101010101" pitchFamily="49" charset="-122"/>
              </a:rPr>
              <a:t>等</a:t>
            </a:r>
            <a:endParaRPr lang="zh-CN" altLang="en-US" sz="2600" dirty="0" smtClean="0">
              <a:solidFill>
                <a:schemeClr val="bg2">
                  <a:lumMod val="25000"/>
                </a:schemeClr>
              </a:solidFill>
              <a:latin typeface="楷体" panose="02010609060101010101" pitchFamily="49" charset="-122"/>
              <a:ea typeface="楷体" panose="02010609060101010101" pitchFamily="49" charset="-122"/>
            </a:endParaRPr>
          </a:p>
          <a:p>
            <a:pPr marL="457200" indent="0" fontAlgn="auto">
              <a:lnSpc>
                <a:spcPts val="3500"/>
              </a:lnSpc>
              <a:buFont typeface="Wingdings" panose="05000000000000000000" pitchFamily="2" charset="2"/>
              <a:buChar char="n"/>
            </a:pPr>
            <a:r>
              <a:rPr lang="zh-CN" altLang="en-US" sz="2600" u="sng" dirty="0" smtClean="0">
                <a:solidFill>
                  <a:schemeClr val="bg2">
                    <a:lumMod val="25000"/>
                  </a:schemeClr>
                </a:solidFill>
                <a:latin typeface="楷体" panose="02010609060101010101" pitchFamily="49" charset="-122"/>
                <a:ea typeface="楷体" panose="02010609060101010101" pitchFamily="49" charset="-122"/>
              </a:rPr>
              <a:t>目标</a:t>
            </a:r>
            <a:r>
              <a:rPr lang="en-US" altLang="zh-CN" sz="2600" u="sng" dirty="0">
                <a:solidFill>
                  <a:schemeClr val="bg2">
                    <a:lumMod val="25000"/>
                  </a:schemeClr>
                </a:solidFill>
                <a:latin typeface="楷体" panose="02010609060101010101" pitchFamily="49" charset="-122"/>
                <a:ea typeface="楷体" panose="02010609060101010101" pitchFamily="49" charset="-122"/>
              </a:rPr>
              <a:t>:</a:t>
            </a:r>
            <a:r>
              <a:rPr lang="zh-CN" altLang="en-US" sz="2600" u="sng" dirty="0">
                <a:solidFill>
                  <a:schemeClr val="bg2">
                    <a:lumMod val="25000"/>
                  </a:schemeClr>
                </a:solidFill>
                <a:latin typeface="楷体" panose="02010609060101010101" pitchFamily="49" charset="-122"/>
                <a:ea typeface="楷体" panose="02010609060101010101" pitchFamily="49" charset="-122"/>
              </a:rPr>
              <a:t>力争在</a:t>
            </a:r>
            <a:r>
              <a:rPr lang="en-US" altLang="zh-CN" sz="2600" u="sng" dirty="0">
                <a:solidFill>
                  <a:schemeClr val="bg2">
                    <a:lumMod val="25000"/>
                  </a:schemeClr>
                </a:solidFill>
                <a:latin typeface="楷体" panose="02010609060101010101" pitchFamily="49" charset="-122"/>
                <a:ea typeface="楷体" panose="02010609060101010101" pitchFamily="49" charset="-122"/>
              </a:rPr>
              <a:t>2020</a:t>
            </a:r>
            <a:r>
              <a:rPr lang="zh-CN" altLang="en-US" sz="2600" u="sng" dirty="0">
                <a:solidFill>
                  <a:schemeClr val="bg2">
                    <a:lumMod val="25000"/>
                  </a:schemeClr>
                </a:solidFill>
                <a:latin typeface="楷体" panose="02010609060101010101" pitchFamily="49" charset="-122"/>
                <a:ea typeface="楷体" panose="02010609060101010101" pitchFamily="49" charset="-122"/>
              </a:rPr>
              <a:t>年前建立具有中国特色的政府会计准则体系</a:t>
            </a:r>
            <a:endParaRPr lang="zh-CN" altLang="en-US" sz="2600" u="sng" dirty="0">
              <a:solidFill>
                <a:schemeClr val="bg2">
                  <a:lumMod val="25000"/>
                </a:schemeClr>
              </a:solidFill>
              <a:latin typeface="楷体" panose="02010609060101010101" pitchFamily="49" charset="-122"/>
              <a:ea typeface="楷体" panose="02010609060101010101" pitchFamily="49" charset="-122"/>
            </a:endParaRPr>
          </a:p>
          <a:p>
            <a:endParaRPr lang="zh-CN" altLang="en-US" sz="2600" u="sng" dirty="0">
              <a:solidFill>
                <a:schemeClr val="bg2">
                  <a:lumMod val="25000"/>
                </a:schemeClr>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55202" y="2234777"/>
            <a:ext cx="7408333" cy="3450696"/>
          </a:xfrm>
        </p:spPr>
        <p:txBody>
          <a:bodyPr/>
          <a:lstStyle/>
          <a:p>
            <a:r>
              <a:rPr lang="en-US" altLang="zh-CN" sz="2800" dirty="0" smtClean="0">
                <a:solidFill>
                  <a:schemeClr val="tx1"/>
                </a:solidFill>
              </a:rPr>
              <a:t>——2017</a:t>
            </a:r>
            <a:endParaRPr lang="en-US" altLang="zh-CN" sz="2800" dirty="0" smtClean="0">
              <a:solidFill>
                <a:schemeClr val="tx1"/>
              </a:solidFill>
            </a:endParaRPr>
          </a:p>
          <a:p>
            <a:r>
              <a:rPr lang="en-US" altLang="zh-CN" sz="2800" dirty="0" smtClean="0">
                <a:solidFill>
                  <a:schemeClr val="tx1"/>
                </a:solidFill>
              </a:rPr>
              <a:t>——2018</a:t>
            </a:r>
            <a:endParaRPr lang="en-US" altLang="zh-CN" sz="2800" dirty="0" smtClean="0">
              <a:solidFill>
                <a:schemeClr val="tx1"/>
              </a:solidFill>
            </a:endParaRPr>
          </a:p>
          <a:p>
            <a:r>
              <a:rPr lang="en-US" altLang="zh-CN" sz="2800" dirty="0" smtClean="0">
                <a:solidFill>
                  <a:schemeClr val="tx1"/>
                </a:solidFill>
              </a:rPr>
              <a:t>——2019</a:t>
            </a:r>
            <a:endParaRPr lang="zh-CN" altLang="en-US" sz="2800" dirty="0">
              <a:solidFill>
                <a:schemeClr val="tx1"/>
              </a:solidFill>
            </a:endParaRPr>
          </a:p>
        </p:txBody>
      </p:sp>
      <p:sp>
        <p:nvSpPr>
          <p:cNvPr id="2" name="标题 1"/>
          <p:cNvSpPr>
            <a:spLocks noGrp="1"/>
          </p:cNvSpPr>
          <p:nvPr>
            <p:ph type="title"/>
          </p:nvPr>
        </p:nvSpPr>
        <p:spPr/>
        <p:txBody>
          <a:bodyPr>
            <a:normAutofit/>
          </a:bodyPr>
          <a:lstStyle/>
          <a:p>
            <a:pPr marL="571500" indent="-571500" algn="l">
              <a:buFont typeface="Wingdings" panose="05000000000000000000" pitchFamily="2" charset="2"/>
              <a:buChar char="n"/>
            </a:pPr>
            <a:r>
              <a:rPr lang="zh-CN" altLang="en-US" sz="2800" b="1" dirty="0" smtClean="0">
                <a:latin typeface="黑体" panose="02010609060101010101" charset="-122"/>
                <a:ea typeface="黑体" panose="02010609060101010101" charset="-122"/>
              </a:rPr>
              <a:t>实施思路</a:t>
            </a:r>
            <a:endParaRPr lang="zh-CN" altLang="en-US" sz="2800" b="1" dirty="0" smtClean="0">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42900" y="2225675"/>
            <a:ext cx="7408545" cy="3353435"/>
          </a:xfrm>
        </p:spPr>
        <p:txBody>
          <a:bodyPr>
            <a:normAutofit/>
          </a:bodyPr>
          <a:lstStyle/>
          <a:p>
            <a:pPr marL="0" indent="0">
              <a:buNone/>
            </a:pPr>
            <a:r>
              <a:rPr lang="en-US" altLang="zh-CN" sz="2800" b="1" dirty="0">
                <a:solidFill>
                  <a:schemeClr val="bg2">
                    <a:lumMod val="25000"/>
                  </a:schemeClr>
                </a:solidFill>
                <a:latin typeface="楷体" panose="02010609060101010101" pitchFamily="49" charset="-122"/>
                <a:ea typeface="楷体" panose="02010609060101010101" pitchFamily="49" charset="-122"/>
              </a:rPr>
              <a:t>1</a:t>
            </a:r>
            <a:r>
              <a:rPr lang="zh-CN" altLang="en-US" sz="2800" b="1" dirty="0">
                <a:solidFill>
                  <a:schemeClr val="bg2">
                    <a:lumMod val="25000"/>
                  </a:schemeClr>
                </a:solidFill>
                <a:latin typeface="楷体" panose="02010609060101010101" pitchFamily="49" charset="-122"/>
                <a:ea typeface="楷体" panose="02010609060101010101" pitchFamily="49" charset="-122"/>
              </a:rPr>
              <a:t>、政府会计准则与制度的</a:t>
            </a:r>
            <a:r>
              <a:rPr lang="zh-CN" altLang="en-US" sz="2800" b="1" dirty="0" smtClean="0">
                <a:solidFill>
                  <a:schemeClr val="bg2">
                    <a:lumMod val="25000"/>
                  </a:schemeClr>
                </a:solidFill>
                <a:latin typeface="楷体" panose="02010609060101010101" pitchFamily="49" charset="-122"/>
                <a:ea typeface="楷体" panose="02010609060101010101" pitchFamily="49" charset="-122"/>
              </a:rPr>
              <a:t>关系</a:t>
            </a:r>
            <a:endParaRPr lang="zh-CN" altLang="en-US" sz="2800" b="1" dirty="0" smtClean="0">
              <a:solidFill>
                <a:schemeClr val="bg2">
                  <a:lumMod val="25000"/>
                </a:schemeClr>
              </a:solidFill>
              <a:latin typeface="楷体" panose="02010609060101010101" pitchFamily="49" charset="-122"/>
              <a:ea typeface="楷体" panose="02010609060101010101" pitchFamily="49" charset="-122"/>
            </a:endParaRPr>
          </a:p>
          <a:p>
            <a:pPr lvl="1">
              <a:buFont typeface="Wingdings" panose="05000000000000000000" charset="0"/>
              <a:buChar char=""/>
            </a:pPr>
            <a:r>
              <a:rPr lang="zh-CN" altLang="en-US" sz="2565" dirty="0" smtClean="0">
                <a:solidFill>
                  <a:schemeClr val="tx1"/>
                </a:solidFill>
              </a:rPr>
              <a:t>准则</a:t>
            </a:r>
            <a:endParaRPr lang="en-US" altLang="zh-CN" sz="2565" dirty="0" smtClean="0">
              <a:solidFill>
                <a:schemeClr val="tx1"/>
              </a:solidFill>
            </a:endParaRPr>
          </a:p>
          <a:p>
            <a:pPr lvl="1">
              <a:buFont typeface="Wingdings" panose="05000000000000000000" pitchFamily="2" charset="2"/>
              <a:buChar char="Ø"/>
            </a:pPr>
            <a:r>
              <a:rPr lang="zh-CN" altLang="en-US" sz="2565" dirty="0">
                <a:solidFill>
                  <a:schemeClr val="tx1"/>
                </a:solidFill>
              </a:rPr>
              <a:t>制度</a:t>
            </a:r>
            <a:endParaRPr lang="zh-CN" altLang="en-US" sz="2565" dirty="0">
              <a:solidFill>
                <a:schemeClr val="tx1"/>
              </a:solidFill>
            </a:endParaRPr>
          </a:p>
        </p:txBody>
      </p:sp>
      <p:sp>
        <p:nvSpPr>
          <p:cNvPr id="2" name="标题 1"/>
          <p:cNvSpPr>
            <a:spLocks noGrp="1"/>
          </p:cNvSpPr>
          <p:nvPr>
            <p:ph type="title"/>
          </p:nvPr>
        </p:nvSpPr>
        <p:spPr/>
        <p:txBody>
          <a:bodyPr>
            <a:normAutofit fontScale="90000"/>
          </a:bodyPr>
          <a:lstStyle/>
          <a:p>
            <a:br>
              <a:rPr lang="en-US" altLang="zh-CN" b="1" dirty="0"/>
            </a:br>
            <a:br>
              <a:rPr lang="en-US" altLang="zh-CN" b="1" dirty="0"/>
            </a:br>
            <a:r>
              <a:rPr lang="zh-CN" altLang="en-US" b="1" dirty="0"/>
              <a:t>五、关于几个关系的说明</a:t>
            </a:r>
            <a:br>
              <a:rPr lang="zh-CN" altLang="en-US" b="1" dirty="0"/>
            </a:br>
            <a:br>
              <a:rPr lang="zh-CN" altLang="en-US" b="1" dirty="0"/>
            </a:br>
            <a:endParaRPr lang="zh-CN" altLang="en-US"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流程图: 过程 4"/>
          <p:cNvSpPr/>
          <p:nvPr/>
        </p:nvSpPr>
        <p:spPr>
          <a:xfrm>
            <a:off x="497840" y="5804535"/>
            <a:ext cx="2475865" cy="794385"/>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属于概念框架，统驭具体会计准则和会计制度制定</a:t>
            </a:r>
            <a:endParaRPr lang="zh-CN" altLang="en-US" dirty="0"/>
          </a:p>
        </p:txBody>
      </p:sp>
      <p:sp>
        <p:nvSpPr>
          <p:cNvPr id="7" name="流程图: 过程 6"/>
          <p:cNvSpPr/>
          <p:nvPr/>
        </p:nvSpPr>
        <p:spPr>
          <a:xfrm>
            <a:off x="6028055" y="2795905"/>
            <a:ext cx="2828925" cy="1151890"/>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对具体准则的实际应用做出的操作性规定</a:t>
            </a:r>
            <a:endParaRPr lang="zh-CN" altLang="en-US" dirty="0"/>
          </a:p>
        </p:txBody>
      </p:sp>
      <p:sp>
        <p:nvSpPr>
          <p:cNvPr id="3" name="标题 2"/>
          <p:cNvSpPr>
            <a:spLocks noGrp="1"/>
          </p:cNvSpPr>
          <p:nvPr>
            <p:ph type="title"/>
          </p:nvPr>
        </p:nvSpPr>
        <p:spPr>
          <a:xfrm>
            <a:off x="-29210" y="135890"/>
            <a:ext cx="8682355" cy="856615"/>
          </a:xfrm>
        </p:spPr>
        <p:txBody>
          <a:bodyPr/>
          <a:lstStyle/>
          <a:p>
            <a:r>
              <a:rPr lang="zh-CN" altLang="en-US" sz="3600" b="1" dirty="0">
                <a:solidFill>
                  <a:schemeClr val="bg2">
                    <a:lumMod val="25000"/>
                  </a:schemeClr>
                </a:solidFill>
                <a:latin typeface="黑体" panose="02010609060101010101" charset="-122"/>
                <a:ea typeface="黑体" panose="02010609060101010101" charset="-122"/>
              </a:rPr>
              <a:t>政府</a:t>
            </a:r>
            <a:r>
              <a:rPr lang="zh-CN" altLang="en-US" sz="3600" b="1" dirty="0" smtClean="0">
                <a:solidFill>
                  <a:schemeClr val="bg2">
                    <a:lumMod val="25000"/>
                  </a:schemeClr>
                </a:solidFill>
                <a:latin typeface="黑体" panose="02010609060101010101" charset="-122"/>
                <a:ea typeface="黑体" panose="02010609060101010101" charset="-122"/>
              </a:rPr>
              <a:t>会计准则制度体系</a:t>
            </a:r>
            <a:endParaRPr lang="zh-CN" altLang="en-US" sz="3600" b="1" dirty="0" smtClean="0">
              <a:solidFill>
                <a:schemeClr val="bg2">
                  <a:lumMod val="25000"/>
                </a:schemeClr>
              </a:solidFill>
              <a:latin typeface="黑体" panose="02010609060101010101" charset="-122"/>
              <a:ea typeface="黑体" panose="02010609060101010101" charset="-122"/>
            </a:endParaRPr>
          </a:p>
        </p:txBody>
      </p:sp>
      <p:sp>
        <p:nvSpPr>
          <p:cNvPr id="8" name="流程图: 过程 7"/>
          <p:cNvSpPr/>
          <p:nvPr/>
        </p:nvSpPr>
        <p:spPr>
          <a:xfrm>
            <a:off x="6028055" y="4869180"/>
            <a:ext cx="2758440" cy="1052830"/>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规定政府会计科目，及其使用的说明、会计报表格式及其填制说明。</a:t>
            </a:r>
            <a:endParaRPr lang="zh-CN" altLang="en-US" dirty="0"/>
          </a:p>
        </p:txBody>
      </p:sp>
      <p:sp>
        <p:nvSpPr>
          <p:cNvPr id="6" name="流程图: 过程 5"/>
          <p:cNvSpPr/>
          <p:nvPr/>
        </p:nvSpPr>
        <p:spPr>
          <a:xfrm>
            <a:off x="282372" y="2055763"/>
            <a:ext cx="3024336" cy="86409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规定政府会计主体发生的经济业务或事项的会计处理</a:t>
            </a:r>
            <a:endParaRPr lang="zh-CN" altLang="en-US" b="1" dirty="0" smtClean="0"/>
          </a:p>
        </p:txBody>
      </p:sp>
      <p:pic>
        <p:nvPicPr>
          <p:cNvPr id="10" name="内容占位符 9" descr="`VA`S4T`24FYZVN85`{%(WF"/>
          <p:cNvPicPr>
            <a:picLocks noChangeAspect="1"/>
          </p:cNvPicPr>
          <p:nvPr>
            <p:ph idx="1"/>
          </p:nvPr>
        </p:nvPicPr>
        <p:blipFill>
          <a:blip r:embed="rId1"/>
          <a:stretch>
            <a:fillRect/>
          </a:stretch>
        </p:blipFill>
        <p:spPr>
          <a:xfrm>
            <a:off x="219710" y="992505"/>
            <a:ext cx="8699500" cy="566674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2285" y="2471420"/>
            <a:ext cx="7574915" cy="3450590"/>
          </a:xfrm>
        </p:spPr>
        <p:txBody>
          <a:bodyPr>
            <a:normAutofit/>
          </a:bodyPr>
          <a:lstStyle/>
          <a:p>
            <a:endParaRPr lang="en-US" altLang="zh-CN" sz="2800" dirty="0" smtClean="0">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Ø"/>
            </a:pP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改革方案</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在实施步骤部分提到“政府</a:t>
            </a:r>
            <a:r>
              <a:rPr lang="zh-CN" altLang="en-US" dirty="0" smtClean="0">
                <a:solidFill>
                  <a:schemeClr val="tx1"/>
                </a:solidFill>
                <a:latin typeface="楷体" panose="02010609060101010101" pitchFamily="49" charset="-122"/>
                <a:ea typeface="楷体" panose="02010609060101010101" pitchFamily="49" charset="-122"/>
              </a:rPr>
              <a:t>会计规则</a:t>
            </a:r>
            <a:r>
              <a:rPr lang="zh-CN" altLang="en-US" dirty="0">
                <a:solidFill>
                  <a:schemeClr val="tx1"/>
                </a:solidFill>
                <a:latin typeface="楷体" panose="02010609060101010101" pitchFamily="49" charset="-122"/>
                <a:ea typeface="楷体" panose="02010609060101010101" pitchFamily="49" charset="-122"/>
              </a:rPr>
              <a:t>尚未全面建立之前，在现行政府</a:t>
            </a:r>
            <a:r>
              <a:rPr lang="zh-CN" altLang="en-US" dirty="0" smtClean="0">
                <a:solidFill>
                  <a:schemeClr val="tx1"/>
                </a:solidFill>
                <a:latin typeface="楷体" panose="02010609060101010101" pitchFamily="49" charset="-122"/>
                <a:ea typeface="楷体" panose="02010609060101010101" pitchFamily="49" charset="-122"/>
              </a:rPr>
              <a:t>会计制度的</a:t>
            </a:r>
            <a:r>
              <a:rPr lang="zh-CN" altLang="en-US" dirty="0">
                <a:solidFill>
                  <a:schemeClr val="tx1"/>
                </a:solidFill>
                <a:latin typeface="楷体" panose="02010609060101010101" pitchFamily="49" charset="-122"/>
                <a:ea typeface="楷体" panose="02010609060101010101" pitchFamily="49" charset="-122"/>
              </a:rPr>
              <a:t>基础上，暂按照权责发生制原则和相关</a:t>
            </a:r>
            <a:r>
              <a:rPr lang="zh-CN" altLang="en-US" dirty="0" smtClean="0">
                <a:solidFill>
                  <a:schemeClr val="tx1"/>
                </a:solidFill>
                <a:latin typeface="楷体" panose="02010609060101010101" pitchFamily="49" charset="-122"/>
                <a:ea typeface="楷体" panose="02010609060101010101" pitchFamily="49" charset="-122"/>
              </a:rPr>
              <a:t>报告标准</a:t>
            </a:r>
            <a:r>
              <a:rPr lang="zh-CN" altLang="en-US" dirty="0">
                <a:solidFill>
                  <a:schemeClr val="tx1"/>
                </a:solidFill>
                <a:latin typeface="楷体" panose="02010609060101010101" pitchFamily="49" charset="-122"/>
                <a:ea typeface="楷体" panose="02010609060101010101" pitchFamily="49" charset="-122"/>
              </a:rPr>
              <a:t>，编制出反映一级政府整体财务状况的</a:t>
            </a:r>
            <a:r>
              <a:rPr lang="zh-CN" altLang="en-US" dirty="0" smtClean="0">
                <a:solidFill>
                  <a:schemeClr val="tx1"/>
                </a:solidFill>
                <a:latin typeface="楷体" panose="02010609060101010101" pitchFamily="49" charset="-122"/>
                <a:ea typeface="楷体" panose="02010609060101010101" pitchFamily="49" charset="-122"/>
              </a:rPr>
              <a:t>财务</a:t>
            </a:r>
            <a:r>
              <a:rPr lang="zh-CN" altLang="en-US" dirty="0">
                <a:solidFill>
                  <a:schemeClr val="tx1"/>
                </a:solidFill>
                <a:latin typeface="楷体" panose="02010609060101010101" pitchFamily="49" charset="-122"/>
                <a:ea typeface="楷体" panose="02010609060101010101" pitchFamily="49" charset="-122"/>
              </a:rPr>
              <a:t>报告”</a:t>
            </a:r>
            <a:endParaRPr lang="zh-CN" altLang="en-US" dirty="0">
              <a:solidFill>
                <a:schemeClr val="tx1"/>
              </a:solidFill>
              <a:latin typeface="楷体" panose="02010609060101010101" pitchFamily="49" charset="-122"/>
              <a:ea typeface="楷体" panose="02010609060101010101" pitchFamily="49" charset="-122"/>
            </a:endParaRPr>
          </a:p>
          <a:p>
            <a:pPr>
              <a:lnSpc>
                <a:spcPct val="150000"/>
              </a:lnSpc>
            </a:pPr>
            <a:endParaRPr lang="zh-CN" altLang="en-US" dirty="0">
              <a:latin typeface="楷体" panose="02010609060101010101" pitchFamily="49" charset="-122"/>
              <a:ea typeface="楷体" panose="02010609060101010101" pitchFamily="49" charset="-122"/>
            </a:endParaRPr>
          </a:p>
        </p:txBody>
      </p:sp>
      <p:sp>
        <p:nvSpPr>
          <p:cNvPr id="2" name="标题 1"/>
          <p:cNvSpPr>
            <a:spLocks noGrp="1"/>
          </p:cNvSpPr>
          <p:nvPr>
            <p:ph type="title"/>
          </p:nvPr>
        </p:nvSpPr>
        <p:spPr>
          <a:xfrm>
            <a:off x="210185" y="1251585"/>
            <a:ext cx="8710295" cy="1219835"/>
          </a:xfrm>
          <a:solidFill>
            <a:schemeClr val="bg1"/>
          </a:solidFill>
        </p:spPr>
        <p:txBody>
          <a:bodyPr>
            <a:normAutofit fontScale="90000"/>
          </a:bodyPr>
          <a:lstStyle/>
          <a:p>
            <a:pPr algn="l"/>
            <a:br>
              <a:rPr lang="zh-CN" altLang="en-US" sz="3600" b="1" dirty="0">
                <a:solidFill>
                  <a:schemeClr val="bg2">
                    <a:lumMod val="25000"/>
                  </a:schemeClr>
                </a:solidFill>
                <a:latin typeface="楷体" panose="02010609060101010101" pitchFamily="49" charset="-122"/>
                <a:ea typeface="楷体" panose="02010609060101010101" pitchFamily="49" charset="-122"/>
              </a:rPr>
            </a:br>
            <a:r>
              <a:rPr lang="en-US" altLang="zh-CN" sz="2800" b="1" dirty="0" smtClean="0">
                <a:solidFill>
                  <a:schemeClr val="bg2">
                    <a:lumMod val="25000"/>
                  </a:schemeClr>
                </a:solidFill>
                <a:latin typeface="楷体" panose="02010609060101010101" pitchFamily="49" charset="-122"/>
                <a:ea typeface="楷体" panose="02010609060101010101" pitchFamily="49" charset="-122"/>
              </a:rPr>
              <a:t>2</a:t>
            </a:r>
            <a:r>
              <a:rPr lang="zh-CN" altLang="en-US" sz="2800" b="1" dirty="0">
                <a:solidFill>
                  <a:schemeClr val="bg2">
                    <a:lumMod val="25000"/>
                  </a:schemeClr>
                </a:solidFill>
                <a:latin typeface="楷体" panose="02010609060101010101" pitchFamily="49" charset="-122"/>
                <a:ea typeface="楷体" panose="02010609060101010101" pitchFamily="49" charset="-122"/>
              </a:rPr>
              <a:t>、建立健全政府会计准则制度</a:t>
            </a:r>
            <a:r>
              <a:rPr lang="zh-CN" altLang="en-US" sz="2800" b="1" dirty="0" smtClean="0">
                <a:solidFill>
                  <a:schemeClr val="bg2">
                    <a:lumMod val="25000"/>
                  </a:schemeClr>
                </a:solidFill>
                <a:latin typeface="楷体" panose="02010609060101010101" pitchFamily="49" charset="-122"/>
                <a:ea typeface="楷体" panose="02010609060101010101" pitchFamily="49" charset="-122"/>
              </a:rPr>
              <a:t>与试点编制政府</a:t>
            </a:r>
            <a:r>
              <a:rPr lang="zh-CN" altLang="en-US" sz="2800" b="1" dirty="0">
                <a:solidFill>
                  <a:schemeClr val="bg2">
                    <a:lumMod val="25000"/>
                  </a:schemeClr>
                </a:solidFill>
                <a:latin typeface="楷体" panose="02010609060101010101" pitchFamily="49" charset="-122"/>
                <a:ea typeface="楷体" panose="02010609060101010101" pitchFamily="49" charset="-122"/>
              </a:rPr>
              <a:t>综合财务报告的关系</a:t>
            </a:r>
            <a:br>
              <a:rPr lang="zh-CN" altLang="en-US" sz="2800" b="1" dirty="0">
                <a:solidFill>
                  <a:schemeClr val="bg2">
                    <a:lumMod val="25000"/>
                  </a:schemeClr>
                </a:solidFill>
                <a:latin typeface="楷体" panose="02010609060101010101" pitchFamily="49" charset="-122"/>
                <a:ea typeface="楷体" panose="02010609060101010101" pitchFamily="49" charset="-122"/>
              </a:rPr>
            </a:br>
            <a:endParaRPr lang="zh-CN" altLang="en-US" sz="2800" b="1" dirty="0">
              <a:solidFill>
                <a:schemeClr val="bg2">
                  <a:lumMod val="25000"/>
                </a:schemeClr>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67622" y="2570057"/>
            <a:ext cx="7408333" cy="3450696"/>
          </a:xfrm>
        </p:spPr>
        <p:txBody>
          <a:bodyPr/>
          <a:lstStyle/>
          <a:p>
            <a:r>
              <a:rPr lang="zh-CN" altLang="en-US" sz="3200" b="1" dirty="0" smtClean="0">
                <a:solidFill>
                  <a:schemeClr val="tx1"/>
                </a:solidFill>
                <a:latin typeface="楷体" panose="02010609060101010101" pitchFamily="49" charset="-122"/>
                <a:ea typeface="楷体" panose="02010609060101010101" pitchFamily="49" charset="-122"/>
              </a:rPr>
              <a:t>现行预算会计体系及特点</a:t>
            </a:r>
            <a:endParaRPr lang="en-US" altLang="zh-CN" sz="3200" b="1" dirty="0" smtClean="0">
              <a:solidFill>
                <a:schemeClr val="tx1"/>
              </a:solidFill>
              <a:latin typeface="楷体" panose="02010609060101010101" pitchFamily="49" charset="-122"/>
              <a:ea typeface="楷体" panose="02010609060101010101" pitchFamily="49" charset="-122"/>
            </a:endParaRPr>
          </a:p>
          <a:p>
            <a:r>
              <a:rPr lang="zh-CN" altLang="en-US" sz="3200" b="1" dirty="0">
                <a:solidFill>
                  <a:schemeClr val="tx1"/>
                </a:solidFill>
                <a:latin typeface="楷体" panose="02010609060101010101" pitchFamily="49" charset="-122"/>
                <a:ea typeface="楷体" panose="02010609060101010101" pitchFamily="49" charset="-122"/>
              </a:rPr>
              <a:t>预算会计</a:t>
            </a:r>
            <a:r>
              <a:rPr lang="zh-CN" altLang="en-US" sz="3200" b="1" dirty="0" smtClean="0">
                <a:solidFill>
                  <a:schemeClr val="tx1"/>
                </a:solidFill>
                <a:latin typeface="楷体" panose="02010609060101010101" pitchFamily="49" charset="-122"/>
                <a:ea typeface="楷体" panose="02010609060101010101" pitchFamily="49" charset="-122"/>
              </a:rPr>
              <a:t>体系存在的问题</a:t>
            </a:r>
            <a:endParaRPr lang="en-US" altLang="zh-CN" sz="3200" b="1" dirty="0" smtClean="0">
              <a:solidFill>
                <a:schemeClr val="tx1"/>
              </a:solidFill>
              <a:latin typeface="楷体" panose="02010609060101010101" pitchFamily="49" charset="-122"/>
              <a:ea typeface="楷体" panose="02010609060101010101" pitchFamily="49" charset="-122"/>
            </a:endParaRPr>
          </a:p>
          <a:p>
            <a:r>
              <a:rPr lang="zh-CN" altLang="en-US" sz="3200" b="1" dirty="0">
                <a:solidFill>
                  <a:schemeClr val="tx1"/>
                </a:solidFill>
                <a:latin typeface="楷体" panose="02010609060101010101" pitchFamily="49" charset="-122"/>
                <a:ea typeface="楷体" panose="02010609060101010101" pitchFamily="49" charset="-122"/>
              </a:rPr>
              <a:t>改革</a:t>
            </a:r>
            <a:r>
              <a:rPr lang="zh-CN" altLang="en-US" sz="3200" b="1" dirty="0" smtClean="0">
                <a:solidFill>
                  <a:schemeClr val="tx1"/>
                </a:solidFill>
                <a:latin typeface="楷体" panose="02010609060101010101" pitchFamily="49" charset="-122"/>
                <a:ea typeface="楷体" panose="02010609060101010101" pitchFamily="49" charset="-122"/>
              </a:rPr>
              <a:t>的法规政策推动</a:t>
            </a:r>
            <a:endParaRPr lang="zh-CN" altLang="en-US" sz="3200" b="1" dirty="0">
              <a:solidFill>
                <a:schemeClr val="tx1"/>
              </a:solidFill>
              <a:latin typeface="楷体" panose="02010609060101010101" pitchFamily="49" charset="-122"/>
              <a:ea typeface="楷体" panose="02010609060101010101" pitchFamily="49" charset="-122"/>
            </a:endParaRPr>
          </a:p>
        </p:txBody>
      </p:sp>
      <p:sp>
        <p:nvSpPr>
          <p:cNvPr id="2" name="标题 1"/>
          <p:cNvSpPr>
            <a:spLocks noGrp="1"/>
          </p:cNvSpPr>
          <p:nvPr>
            <p:ph type="title"/>
          </p:nvPr>
        </p:nvSpPr>
        <p:spPr>
          <a:xfrm>
            <a:off x="294005" y="717550"/>
            <a:ext cx="8229600" cy="909955"/>
          </a:xfrm>
        </p:spPr>
        <p:txBody>
          <a:bodyPr>
            <a:normAutofit/>
          </a:bodyPr>
          <a:lstStyle/>
          <a:p>
            <a:r>
              <a:rPr lang="zh-CN" altLang="en-US" sz="3600" b="1" dirty="0" smtClean="0">
                <a:latin typeface="黑体" panose="02010609060101010101" charset="-122"/>
                <a:ea typeface="黑体" panose="02010609060101010101" charset="-122"/>
              </a:rPr>
              <a:t>一、</a:t>
            </a:r>
            <a:r>
              <a:rPr lang="zh-CN" altLang="en-US" sz="3600" b="1" dirty="0">
                <a:latin typeface="黑体" panose="02010609060101010101" charset="-122"/>
                <a:ea typeface="黑体" panose="02010609060101010101" charset="-122"/>
              </a:rPr>
              <a:t>为什么要推进政府会计改革</a:t>
            </a:r>
            <a:endParaRPr lang="zh-CN" altLang="en-US" sz="3600" b="1" dirty="0">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21285" y="963930"/>
            <a:ext cx="9011285" cy="2889885"/>
          </a:xfrm>
          <a:prstGeom prst="rect">
            <a:avLst/>
          </a:prstGeom>
        </p:spPr>
        <p:txBody>
          <a:bodyPr wrap="square">
            <a:spAutoFit/>
          </a:bodyPr>
          <a:lstStyle/>
          <a:p>
            <a:pPr marL="285750" indent="-285750">
              <a:lnSpc>
                <a:spcPct val="130000"/>
              </a:lnSpc>
              <a:spcBef>
                <a:spcPts val="0"/>
              </a:spcBef>
              <a:spcAft>
                <a:spcPts val="0"/>
              </a:spcAft>
              <a:buFont typeface="Wingdings" panose="05000000000000000000" pitchFamily="2" charset="2"/>
              <a:buChar char="n"/>
            </a:pPr>
            <a:r>
              <a:rPr lang="zh-CN" altLang="en-US" sz="2800" dirty="0">
                <a:latin typeface="楷体" panose="02010609060101010101" pitchFamily="49" charset="-122"/>
                <a:ea typeface="楷体" panose="02010609060101010101" pitchFamily="49" charset="-122"/>
              </a:rPr>
              <a:t>政府综合财务报告试编和</a:t>
            </a:r>
            <a:r>
              <a:rPr lang="zh-CN" altLang="en-US" sz="2800" dirty="0" smtClean="0">
                <a:latin typeface="楷体" panose="02010609060101010101" pitchFamily="49" charset="-122"/>
                <a:ea typeface="楷体" panose="02010609060101010101" pitchFamily="49" charset="-122"/>
              </a:rPr>
              <a:t>试点</a:t>
            </a:r>
            <a:endParaRPr lang="en-US" altLang="zh-CN" sz="2800" dirty="0" smtClean="0">
              <a:latin typeface="楷体" panose="02010609060101010101" pitchFamily="49" charset="-122"/>
              <a:ea typeface="楷体" panose="02010609060101010101" pitchFamily="49" charset="-122"/>
            </a:endParaRPr>
          </a:p>
          <a:p>
            <a:pPr marL="285750" indent="-285750">
              <a:lnSpc>
                <a:spcPct val="130000"/>
              </a:lnSpc>
              <a:spcBef>
                <a:spcPts val="0"/>
              </a:spcBef>
              <a:spcAft>
                <a:spcPts val="0"/>
              </a:spcAft>
              <a:buFont typeface="Wingdings" panose="05000000000000000000" pitchFamily="2" charset="2"/>
              <a:buChar char="n"/>
            </a:pPr>
            <a:r>
              <a:rPr lang="zh-CN" altLang="en-US" sz="2800" dirty="0" smtClean="0">
                <a:latin typeface="楷体" panose="02010609060101010101" pitchFamily="49" charset="-122"/>
                <a:ea typeface="楷体" panose="02010609060101010101" pitchFamily="49" charset="-122"/>
              </a:rPr>
              <a:t>试编</a:t>
            </a:r>
            <a:endParaRPr lang="en-US" altLang="zh-CN" sz="2800" dirty="0" smtClean="0">
              <a:latin typeface="楷体" panose="02010609060101010101" pitchFamily="49" charset="-122"/>
              <a:ea typeface="楷体" panose="02010609060101010101" pitchFamily="49" charset="-122"/>
            </a:endParaRPr>
          </a:p>
          <a:p>
            <a:pPr marL="285750" indent="-285750">
              <a:lnSpc>
                <a:spcPct val="130000"/>
              </a:lnSpc>
              <a:spcBef>
                <a:spcPts val="0"/>
              </a:spcBef>
              <a:spcAft>
                <a:spcPts val="0"/>
              </a:spcAft>
              <a:buFont typeface="Wingdings" panose="05000000000000000000" pitchFamily="2" charset="2"/>
              <a:buChar char="n"/>
            </a:pPr>
            <a:r>
              <a:rPr lang="zh-CN" altLang="en-US" sz="2800" dirty="0" smtClean="0">
                <a:latin typeface="楷体" panose="02010609060101010101" pitchFamily="49" charset="-122"/>
                <a:ea typeface="楷体" panose="02010609060101010101" pitchFamily="49" charset="-122"/>
              </a:rPr>
              <a:t>试点</a:t>
            </a:r>
            <a:endParaRPr lang="en-US" altLang="zh-CN" sz="2800" dirty="0" smtClean="0">
              <a:latin typeface="楷体" panose="02010609060101010101" pitchFamily="49" charset="-122"/>
              <a:ea typeface="楷体" panose="02010609060101010101" pitchFamily="49" charset="-122"/>
            </a:endParaRPr>
          </a:p>
          <a:p>
            <a:pPr lvl="4">
              <a:lnSpc>
                <a:spcPct val="130000"/>
              </a:lnSpc>
              <a:spcBef>
                <a:spcPts val="0"/>
              </a:spcBef>
              <a:spcAft>
                <a:spcPts val="0"/>
              </a:spcAft>
            </a:pPr>
            <a:br>
              <a:rPr lang="zh-CN" altLang="en-US" sz="2800" dirty="0">
                <a:latin typeface="楷体" panose="02010609060101010101" pitchFamily="49" charset="-122"/>
                <a:ea typeface="楷体" panose="02010609060101010101" pitchFamily="49" charset="-122"/>
              </a:rPr>
            </a:br>
            <a:endParaRPr lang="zh-CN" altLang="en-US" sz="28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06400" y="1330960"/>
            <a:ext cx="8554720" cy="2889885"/>
          </a:xfrm>
          <a:prstGeom prst="rect">
            <a:avLst/>
          </a:prstGeom>
          <a:noFill/>
        </p:spPr>
        <p:txBody>
          <a:bodyPr wrap="square" rtlCol="0">
            <a:spAutoFit/>
          </a:bodyPr>
          <a:p>
            <a:pPr marL="457200" indent="-457200" eaLnBrk="1" hangingPunct="1">
              <a:lnSpc>
                <a:spcPct val="130000"/>
              </a:lnSpc>
              <a:spcBef>
                <a:spcPts val="0"/>
              </a:spcBef>
              <a:spcAft>
                <a:spcPts val="0"/>
              </a:spcAft>
              <a:buFont typeface="Wingdings" panose="05000000000000000000" charset="0"/>
              <a:buChar char=""/>
            </a:pPr>
            <a:r>
              <a:rPr lang="zh-CN" altLang="en-US" sz="2800" b="1" dirty="0" smtClean="0">
                <a:latin typeface="楷体" panose="02010609060101010101" pitchFamily="49" charset="-122"/>
                <a:ea typeface="楷体" panose="02010609060101010101" pitchFamily="49" charset="-122"/>
                <a:sym typeface="+mn-ea"/>
              </a:rPr>
              <a:t>试编：</a:t>
            </a:r>
            <a:endParaRPr lang="zh-CN" altLang="en-US" sz="2800" b="1" dirty="0" smtClean="0">
              <a:latin typeface="楷体" panose="02010609060101010101" pitchFamily="49" charset="-122"/>
              <a:ea typeface="楷体" panose="02010609060101010101" pitchFamily="49" charset="-122"/>
              <a:sym typeface="+mn-ea"/>
            </a:endParaRPr>
          </a:p>
          <a:p>
            <a:pPr eaLnBrk="1" hangingPunct="1">
              <a:lnSpc>
                <a:spcPct val="130000"/>
              </a:lnSpc>
              <a:spcBef>
                <a:spcPts val="0"/>
              </a:spcBef>
              <a:spcAft>
                <a:spcPts val="0"/>
              </a:spcAft>
            </a:pPr>
            <a:r>
              <a:rPr lang="zh-CN" altLang="en-US" sz="2800" dirty="0" smtClean="0">
                <a:latin typeface="楷体" panose="02010609060101010101" pitchFamily="49" charset="-122"/>
                <a:ea typeface="楷体" panose="02010609060101010101" pitchFamily="49" charset="-122"/>
                <a:sym typeface="+mn-ea"/>
              </a:rPr>
              <a:t>    目前发达和发展中国家都在力推编制权责发生制政府综合财务报告。中国最近几年开展的试编工作，试编情况得到世界银行、国际货币基金组织的高度评价，在试编过程中也给予了中国较大的帮助和支持。</a:t>
            </a:r>
            <a:endParaRPr lang="zh-CN" altLang="en-US" sz="2800">
              <a:latin typeface="楷体" panose="02010609060101010101" pitchFamily="49" charset="-122"/>
              <a:ea typeface="楷体" panose="02010609060101010101" pitchFamily="49" charset="-122"/>
            </a:endParaRPr>
          </a:p>
        </p:txBody>
      </p:sp>
      <p:pic>
        <p:nvPicPr>
          <p:cNvPr id="3" name="图片 2" descr="IA95WQWLRX{B_$Y(BE{T3L1"/>
          <p:cNvPicPr>
            <a:picLocks noChangeAspect="1"/>
          </p:cNvPicPr>
          <p:nvPr/>
        </p:nvPicPr>
        <p:blipFill>
          <a:blip r:embed="rId1"/>
          <a:stretch>
            <a:fillRect/>
          </a:stretch>
        </p:blipFill>
        <p:spPr>
          <a:xfrm>
            <a:off x="515620" y="4316730"/>
            <a:ext cx="7629525" cy="2252345"/>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331470" y="1626870"/>
            <a:ext cx="7587615" cy="3928110"/>
          </a:xfrm>
          <a:prstGeom prst="rect">
            <a:avLst/>
          </a:prstGeom>
          <a:noFill/>
        </p:spPr>
        <p:txBody>
          <a:bodyPr wrap="square" rtlCol="0" anchor="t">
            <a:spAutoFit/>
          </a:bodyPr>
          <a:p>
            <a:pPr marL="742950" lvl="1" indent="-285750">
              <a:lnSpc>
                <a:spcPct val="130000"/>
              </a:lnSpc>
              <a:spcBef>
                <a:spcPts val="0"/>
              </a:spcBef>
              <a:spcAft>
                <a:spcPts val="0"/>
              </a:spcAft>
              <a:buFont typeface="Wingdings" panose="05000000000000000000" pitchFamily="2" charset="2"/>
              <a:buChar char="n"/>
            </a:pPr>
            <a:r>
              <a:rPr lang="zh-CN" altLang="en-US" sz="2400" dirty="0">
                <a:latin typeface="楷体" panose="02010609060101010101" pitchFamily="49" charset="-122"/>
                <a:ea typeface="楷体" panose="02010609060101010101" pitchFamily="49" charset="-122"/>
                <a:sym typeface="+mn-ea"/>
              </a:rPr>
              <a:t>试点</a:t>
            </a:r>
            <a:endParaRPr lang="en-US" altLang="zh-CN" sz="2400" dirty="0" smtClean="0">
              <a:latin typeface="楷体" panose="02010609060101010101" pitchFamily="49" charset="-122"/>
              <a:ea typeface="楷体" panose="02010609060101010101" pitchFamily="49" charset="-122"/>
            </a:endParaRPr>
          </a:p>
          <a:p>
            <a:pPr marL="742950" lvl="1" indent="-285750">
              <a:lnSpc>
                <a:spcPct val="130000"/>
              </a:lnSpc>
              <a:spcBef>
                <a:spcPts val="0"/>
              </a:spcBef>
              <a:spcAft>
                <a:spcPts val="0"/>
              </a:spcAft>
              <a:buFont typeface="Wingdings" panose="05000000000000000000" pitchFamily="2" charset="2"/>
              <a:buChar char="n"/>
            </a:pPr>
            <a:r>
              <a:rPr lang="zh-CN" altLang="en-US" sz="2400" dirty="0">
                <a:latin typeface="楷体" panose="02010609060101010101" pitchFamily="49" charset="-122"/>
                <a:ea typeface="楷体" panose="02010609060101010101" pitchFamily="49" charset="-122"/>
                <a:sym typeface="+mn-ea"/>
              </a:rPr>
              <a:t>试点编制制度</a:t>
            </a:r>
            <a:endParaRPr lang="zh-CN" altLang="en-US" sz="2400" dirty="0">
              <a:latin typeface="楷体" panose="02010609060101010101" pitchFamily="49" charset="-122"/>
              <a:ea typeface="楷体" panose="02010609060101010101" pitchFamily="49" charset="-122"/>
            </a:endParaRPr>
          </a:p>
          <a:p>
            <a:pPr marL="1200150" lvl="2" indent="-285750">
              <a:lnSpc>
                <a:spcPct val="130000"/>
              </a:lnSpc>
              <a:spcBef>
                <a:spcPts val="0"/>
              </a:spcBef>
              <a:spcAft>
                <a:spcPts val="0"/>
              </a:spcAft>
              <a:buFont typeface="Wingdings" panose="05000000000000000000" pitchFamily="2" charset="2"/>
              <a:buChar char="n"/>
            </a:pPr>
            <a:r>
              <a:rPr lang="en-US" altLang="zh-CN" sz="2400" dirty="0" smtClean="0">
                <a:latin typeface="楷体" panose="02010609060101010101" pitchFamily="49" charset="-122"/>
                <a:ea typeface="楷体" panose="02010609060101010101" pitchFamily="49" charset="-122"/>
                <a:sym typeface="+mn-ea"/>
              </a:rPr>
              <a:t>《</a:t>
            </a:r>
            <a:r>
              <a:rPr lang="zh-CN" altLang="en-US" sz="2400" dirty="0">
                <a:latin typeface="楷体" panose="02010609060101010101" pitchFamily="49" charset="-122"/>
                <a:ea typeface="楷体" panose="02010609060101010101" pitchFamily="49" charset="-122"/>
                <a:sym typeface="+mn-ea"/>
              </a:rPr>
              <a:t>政府财务报告编制办法</a:t>
            </a:r>
            <a:r>
              <a:rPr lang="en-US" altLang="zh-CN" sz="2400" dirty="0">
                <a:latin typeface="楷体" panose="02010609060101010101" pitchFamily="49" charset="-122"/>
                <a:ea typeface="楷体" panose="02010609060101010101" pitchFamily="49" charset="-122"/>
                <a:sym typeface="+mn-ea"/>
              </a:rPr>
              <a:t>(</a:t>
            </a:r>
            <a:r>
              <a:rPr lang="zh-CN" altLang="en-US" sz="2400" dirty="0">
                <a:latin typeface="楷体" panose="02010609060101010101" pitchFamily="49" charset="-122"/>
                <a:ea typeface="楷体" panose="02010609060101010101" pitchFamily="49" charset="-122"/>
                <a:sym typeface="+mn-ea"/>
              </a:rPr>
              <a:t>试行</a:t>
            </a:r>
            <a:r>
              <a:rPr lang="en-US" altLang="zh-CN" sz="2400" dirty="0">
                <a:latin typeface="楷体" panose="02010609060101010101" pitchFamily="49" charset="-122"/>
                <a:ea typeface="楷体" panose="02010609060101010101" pitchFamily="49" charset="-122"/>
                <a:sym typeface="+mn-ea"/>
              </a:rPr>
              <a:t>) )(</a:t>
            </a:r>
            <a:r>
              <a:rPr lang="zh-CN" altLang="en-US" sz="2400" dirty="0">
                <a:latin typeface="楷体" panose="02010609060101010101" pitchFamily="49" charset="-122"/>
                <a:ea typeface="楷体" panose="02010609060101010101" pitchFamily="49" charset="-122"/>
                <a:sym typeface="+mn-ea"/>
              </a:rPr>
              <a:t>财库</a:t>
            </a:r>
            <a:r>
              <a:rPr lang="en-US" altLang="zh-CN" sz="2400" dirty="0" smtClean="0">
                <a:latin typeface="楷体" panose="02010609060101010101" pitchFamily="49" charset="-122"/>
                <a:ea typeface="楷体" panose="02010609060101010101" pitchFamily="49" charset="-122"/>
                <a:sym typeface="+mn-ea"/>
              </a:rPr>
              <a:t> [</a:t>
            </a:r>
            <a:r>
              <a:rPr lang="en-US" altLang="zh-CN" sz="2400" dirty="0">
                <a:latin typeface="楷体" panose="02010609060101010101" pitchFamily="49" charset="-122"/>
                <a:ea typeface="楷体" panose="02010609060101010101" pitchFamily="49" charset="-122"/>
                <a:sym typeface="+mn-ea"/>
              </a:rPr>
              <a:t>2015] 212</a:t>
            </a:r>
            <a:r>
              <a:rPr lang="zh-CN" altLang="en-US" sz="2400" dirty="0">
                <a:latin typeface="楷体" panose="02010609060101010101" pitchFamily="49" charset="-122"/>
                <a:ea typeface="楷体" panose="02010609060101010101" pitchFamily="49" charset="-122"/>
                <a:sym typeface="+mn-ea"/>
              </a:rPr>
              <a:t>号</a:t>
            </a:r>
            <a:r>
              <a:rPr lang="en-US" altLang="zh-CN" sz="2400" dirty="0">
                <a:latin typeface="楷体" panose="02010609060101010101" pitchFamily="49" charset="-122"/>
                <a:ea typeface="楷体" panose="02010609060101010101" pitchFamily="49" charset="-122"/>
                <a:sym typeface="+mn-ea"/>
              </a:rPr>
              <a:t>)</a:t>
            </a:r>
            <a:r>
              <a:rPr lang="en-US" altLang="zh-CN" sz="2400" dirty="0" smtClean="0">
                <a:latin typeface="楷体" panose="02010609060101010101" pitchFamily="49" charset="-122"/>
                <a:ea typeface="楷体" panose="02010609060101010101" pitchFamily="49" charset="-122"/>
                <a:sym typeface="+mn-ea"/>
              </a:rPr>
              <a:t>                                </a:t>
            </a:r>
            <a:endParaRPr lang="en-US" altLang="zh-CN" sz="2400" dirty="0">
              <a:latin typeface="楷体" panose="02010609060101010101" pitchFamily="49" charset="-122"/>
              <a:ea typeface="楷体" panose="02010609060101010101" pitchFamily="49" charset="-122"/>
            </a:endParaRPr>
          </a:p>
          <a:p>
            <a:pPr marL="1200150" lvl="2" indent="-285750">
              <a:lnSpc>
                <a:spcPct val="130000"/>
              </a:lnSpc>
              <a:spcBef>
                <a:spcPts val="0"/>
              </a:spcBef>
              <a:spcAft>
                <a:spcPts val="0"/>
              </a:spcAft>
              <a:buFont typeface="Wingdings" panose="05000000000000000000" pitchFamily="2" charset="2"/>
              <a:buChar char="n"/>
            </a:pPr>
            <a:r>
              <a:rPr lang="en-US" altLang="zh-CN" sz="2400" dirty="0">
                <a:latin typeface="楷体" panose="02010609060101010101" pitchFamily="49" charset="-122"/>
                <a:ea typeface="楷体" panose="02010609060101010101" pitchFamily="49" charset="-122"/>
                <a:sym typeface="+mn-ea"/>
              </a:rPr>
              <a:t>《</a:t>
            </a:r>
            <a:r>
              <a:rPr lang="zh-CN" altLang="en-US" sz="2400" dirty="0">
                <a:latin typeface="楷体" panose="02010609060101010101" pitchFamily="49" charset="-122"/>
                <a:ea typeface="楷体" panose="02010609060101010101" pitchFamily="49" charset="-122"/>
                <a:sym typeface="+mn-ea"/>
              </a:rPr>
              <a:t>政府部门财务报告编制操作指南</a:t>
            </a:r>
            <a:r>
              <a:rPr lang="en-US" altLang="zh-CN" sz="2400" dirty="0">
                <a:latin typeface="楷体" panose="02010609060101010101" pitchFamily="49" charset="-122"/>
                <a:ea typeface="楷体" panose="02010609060101010101" pitchFamily="49" charset="-122"/>
                <a:sym typeface="+mn-ea"/>
              </a:rPr>
              <a:t>(</a:t>
            </a:r>
            <a:r>
              <a:rPr lang="zh-CN" altLang="en-US" sz="2400" dirty="0">
                <a:latin typeface="楷体" panose="02010609060101010101" pitchFamily="49" charset="-122"/>
                <a:ea typeface="楷体" panose="02010609060101010101" pitchFamily="49" charset="-122"/>
                <a:sym typeface="+mn-ea"/>
              </a:rPr>
              <a:t>试行</a:t>
            </a:r>
            <a:r>
              <a:rPr lang="en-US" altLang="zh-CN" sz="2400" dirty="0">
                <a:latin typeface="楷体" panose="02010609060101010101" pitchFamily="49" charset="-122"/>
                <a:ea typeface="楷体" panose="02010609060101010101" pitchFamily="49" charset="-122"/>
                <a:sym typeface="+mn-ea"/>
              </a:rPr>
              <a:t>) 》</a:t>
            </a:r>
            <a:endParaRPr lang="en-US" altLang="zh-CN" sz="2400" dirty="0">
              <a:latin typeface="楷体" panose="02010609060101010101" pitchFamily="49" charset="-122"/>
              <a:ea typeface="楷体" panose="02010609060101010101" pitchFamily="49" charset="-122"/>
            </a:endParaRPr>
          </a:p>
          <a:p>
            <a:pPr lvl="4">
              <a:lnSpc>
                <a:spcPct val="130000"/>
              </a:lnSpc>
              <a:spcBef>
                <a:spcPts val="0"/>
              </a:spcBef>
              <a:spcAft>
                <a:spcPts val="0"/>
              </a:spcAft>
            </a:pPr>
            <a:r>
              <a:rPr lang="en-US" altLang="zh-CN" sz="2400" dirty="0">
                <a:latin typeface="楷体" panose="02010609060101010101" pitchFamily="49" charset="-122"/>
                <a:ea typeface="楷体" panose="02010609060101010101" pitchFamily="49" charset="-122"/>
                <a:sym typeface="+mn-ea"/>
              </a:rPr>
              <a:t>(</a:t>
            </a:r>
            <a:r>
              <a:rPr lang="zh-CN" altLang="en-US" sz="2400" dirty="0">
                <a:latin typeface="楷体" panose="02010609060101010101" pitchFamily="49" charset="-122"/>
                <a:ea typeface="楷体" panose="02010609060101010101" pitchFamily="49" charset="-122"/>
                <a:sym typeface="+mn-ea"/>
              </a:rPr>
              <a:t>财库</a:t>
            </a:r>
            <a:r>
              <a:rPr lang="en-US" altLang="zh-CN" sz="2400" dirty="0">
                <a:latin typeface="楷体" panose="02010609060101010101" pitchFamily="49" charset="-122"/>
                <a:ea typeface="楷体" panose="02010609060101010101" pitchFamily="49" charset="-122"/>
                <a:sym typeface="+mn-ea"/>
              </a:rPr>
              <a:t>[2015]223</a:t>
            </a:r>
            <a:r>
              <a:rPr lang="zh-CN" altLang="en-US" sz="2400" dirty="0">
                <a:latin typeface="楷体" panose="02010609060101010101" pitchFamily="49" charset="-122"/>
                <a:ea typeface="楷体" panose="02010609060101010101" pitchFamily="49" charset="-122"/>
                <a:sym typeface="+mn-ea"/>
              </a:rPr>
              <a:t>号</a:t>
            </a:r>
            <a:r>
              <a:rPr lang="en-US" altLang="zh-CN" sz="2400" dirty="0">
                <a:latin typeface="楷体" panose="02010609060101010101" pitchFamily="49" charset="-122"/>
                <a:ea typeface="楷体" panose="02010609060101010101" pitchFamily="49" charset="-122"/>
                <a:sym typeface="+mn-ea"/>
              </a:rPr>
              <a:t>)</a:t>
            </a:r>
            <a:endParaRPr lang="en-US" altLang="zh-CN" sz="2400" dirty="0">
              <a:latin typeface="楷体" panose="02010609060101010101" pitchFamily="49" charset="-122"/>
              <a:ea typeface="楷体" panose="02010609060101010101" pitchFamily="49" charset="-122"/>
            </a:endParaRPr>
          </a:p>
          <a:p>
            <a:pPr marL="1200150" lvl="2" indent="-285750">
              <a:lnSpc>
                <a:spcPct val="130000"/>
              </a:lnSpc>
              <a:spcBef>
                <a:spcPts val="0"/>
              </a:spcBef>
              <a:spcAft>
                <a:spcPts val="0"/>
              </a:spcAft>
              <a:buFont typeface="Wingdings" panose="05000000000000000000" pitchFamily="2" charset="2"/>
              <a:buChar char="n"/>
            </a:pPr>
            <a:r>
              <a:rPr lang="en-US" altLang="zh-CN" sz="2400" dirty="0">
                <a:latin typeface="楷体" panose="02010609060101010101" pitchFamily="49" charset="-122"/>
                <a:ea typeface="楷体" panose="02010609060101010101" pitchFamily="49" charset="-122"/>
                <a:sym typeface="+mn-ea"/>
              </a:rPr>
              <a:t>《</a:t>
            </a:r>
            <a:r>
              <a:rPr lang="zh-CN" altLang="en-US" sz="2400" dirty="0">
                <a:latin typeface="楷体" panose="02010609060101010101" pitchFamily="49" charset="-122"/>
                <a:ea typeface="楷体" panose="02010609060101010101" pitchFamily="49" charset="-122"/>
                <a:sym typeface="+mn-ea"/>
              </a:rPr>
              <a:t>政府综合财务报告编制操作指南</a:t>
            </a:r>
            <a:r>
              <a:rPr lang="en-US" altLang="zh-CN" sz="2400" dirty="0">
                <a:latin typeface="楷体" panose="02010609060101010101" pitchFamily="49" charset="-122"/>
                <a:ea typeface="楷体" panose="02010609060101010101" pitchFamily="49" charset="-122"/>
                <a:sym typeface="+mn-ea"/>
              </a:rPr>
              <a:t>(</a:t>
            </a:r>
            <a:r>
              <a:rPr lang="zh-CN" altLang="en-US" sz="2400" dirty="0">
                <a:latin typeface="楷体" panose="02010609060101010101" pitchFamily="49" charset="-122"/>
                <a:ea typeface="楷体" panose="02010609060101010101" pitchFamily="49" charset="-122"/>
                <a:sym typeface="+mn-ea"/>
              </a:rPr>
              <a:t>试行</a:t>
            </a:r>
            <a:r>
              <a:rPr lang="en-US" altLang="zh-CN" sz="2400" dirty="0" smtClean="0">
                <a:latin typeface="楷体" panose="02010609060101010101" pitchFamily="49" charset="-122"/>
                <a:ea typeface="楷体" panose="02010609060101010101" pitchFamily="49" charset="-122"/>
                <a:sym typeface="+mn-ea"/>
              </a:rPr>
              <a:t>》》(</a:t>
            </a:r>
            <a:r>
              <a:rPr lang="zh-CN" altLang="en-US" sz="2400" dirty="0" smtClean="0">
                <a:latin typeface="楷体" panose="02010609060101010101" pitchFamily="49" charset="-122"/>
                <a:ea typeface="楷体" panose="02010609060101010101" pitchFamily="49" charset="-122"/>
                <a:sym typeface="+mn-ea"/>
              </a:rPr>
              <a:t>财</a:t>
            </a:r>
            <a:r>
              <a:rPr lang="zh-CN" altLang="en-US" sz="2400" dirty="0">
                <a:latin typeface="楷体" panose="02010609060101010101" pitchFamily="49" charset="-122"/>
                <a:ea typeface="楷体" panose="02010609060101010101" pitchFamily="49" charset="-122"/>
                <a:sym typeface="+mn-ea"/>
              </a:rPr>
              <a:t>库</a:t>
            </a:r>
            <a:r>
              <a:rPr lang="en-US" altLang="zh-CN" sz="2400" dirty="0">
                <a:latin typeface="楷体" panose="02010609060101010101" pitchFamily="49" charset="-122"/>
                <a:ea typeface="楷体" panose="02010609060101010101" pitchFamily="49" charset="-122"/>
                <a:sym typeface="+mn-ea"/>
              </a:rPr>
              <a:t>[2015] 224</a:t>
            </a:r>
            <a:r>
              <a:rPr lang="zh-CN" altLang="en-US" sz="2400" dirty="0">
                <a:latin typeface="楷体" panose="02010609060101010101" pitchFamily="49" charset="-122"/>
                <a:ea typeface="楷体" panose="02010609060101010101" pitchFamily="49" charset="-122"/>
                <a:sym typeface="+mn-ea"/>
              </a:rPr>
              <a:t>号</a:t>
            </a:r>
            <a:endParaRPr lang="zh-CN" altLang="en-US" sz="24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25425" y="905510"/>
            <a:ext cx="8770620" cy="5128895"/>
          </a:xfrm>
          <a:prstGeom prst="rect">
            <a:avLst/>
          </a:prstGeom>
        </p:spPr>
        <p:txBody>
          <a:bodyPr wrap="square">
            <a:spAutoFit/>
          </a:bodyPr>
          <a:lstStyle/>
          <a:p>
            <a:pPr marL="457200" indent="-457200">
              <a:lnSpc>
                <a:spcPct val="130000"/>
              </a:lnSpc>
              <a:spcBef>
                <a:spcPts val="0"/>
              </a:spcBef>
              <a:spcAft>
                <a:spcPts val="0"/>
              </a:spcAft>
              <a:buFont typeface="Wingdings" panose="05000000000000000000" pitchFamily="2" charset="2"/>
              <a:buChar char="p"/>
            </a:pPr>
            <a:r>
              <a:rPr lang="zh-CN" altLang="en-US" sz="2800" dirty="0" smtClean="0">
                <a:latin typeface="楷体" panose="02010609060101010101" pitchFamily="49" charset="-122"/>
                <a:ea typeface="楷体" panose="02010609060101010101" pitchFamily="49" charset="-122"/>
              </a:rPr>
              <a:t>试点</a:t>
            </a:r>
            <a:r>
              <a:rPr lang="zh-CN" altLang="en-US" sz="2800" dirty="0">
                <a:latin typeface="楷体" panose="02010609060101010101" pitchFamily="49" charset="-122"/>
                <a:ea typeface="楷体" panose="02010609060101010101" pitchFamily="49" charset="-122"/>
              </a:rPr>
              <a:t>编制政府综合会计报表的数据主要来源</a:t>
            </a:r>
            <a:r>
              <a:rPr lang="en-US" altLang="zh-CN" sz="2800" dirty="0">
                <a:latin typeface="楷体" panose="02010609060101010101" pitchFamily="49" charset="-122"/>
                <a:ea typeface="楷体" panose="02010609060101010101" pitchFamily="49" charset="-122"/>
              </a:rPr>
              <a:t>:</a:t>
            </a:r>
            <a:endParaRPr lang="en-US" altLang="zh-CN" sz="2800" dirty="0">
              <a:latin typeface="楷体" panose="02010609060101010101" pitchFamily="49" charset="-122"/>
              <a:ea typeface="楷体" panose="02010609060101010101" pitchFamily="49" charset="-122"/>
            </a:endParaRPr>
          </a:p>
          <a:p>
            <a:pPr>
              <a:lnSpc>
                <a:spcPct val="130000"/>
              </a:lnSpc>
              <a:spcBef>
                <a:spcPts val="0"/>
              </a:spcBef>
              <a:spcAft>
                <a:spcPts val="0"/>
              </a:spcAft>
            </a:pPr>
            <a:r>
              <a:rPr lang="en-US" altLang="zh-CN" sz="2800" dirty="0" smtClean="0">
                <a:latin typeface="楷体" panose="02010609060101010101" pitchFamily="49" charset="-122"/>
                <a:ea typeface="楷体" panose="02010609060101010101" pitchFamily="49" charset="-122"/>
              </a:rPr>
              <a:t>    (</a:t>
            </a:r>
            <a:r>
              <a:rPr lang="zh-CN" altLang="en-US" sz="2800" dirty="0" smtClean="0">
                <a:latin typeface="楷体" panose="02010609060101010101" pitchFamily="49" charset="-122"/>
                <a:ea typeface="楷体" panose="02010609060101010101" pitchFamily="49" charset="-122"/>
              </a:rPr>
              <a:t>一</a:t>
            </a:r>
            <a:r>
              <a:rPr lang="en-US" altLang="zh-CN" sz="2800" dirty="0" smtClean="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政府部门财务报表。</a:t>
            </a:r>
            <a:endParaRPr lang="zh-CN" altLang="en-US" sz="2800" dirty="0">
              <a:latin typeface="楷体" panose="02010609060101010101" pitchFamily="49" charset="-122"/>
              <a:ea typeface="楷体" panose="02010609060101010101" pitchFamily="49" charset="-122"/>
            </a:endParaRPr>
          </a:p>
          <a:p>
            <a:pPr>
              <a:lnSpc>
                <a:spcPct val="130000"/>
              </a:lnSpc>
              <a:spcBef>
                <a:spcPts val="0"/>
              </a:spcBef>
              <a:spcAft>
                <a:spcPts val="0"/>
              </a:spcAft>
            </a:pPr>
            <a:r>
              <a:rPr lang="en-US" altLang="zh-CN" sz="2800" dirty="0" smtClean="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二</a:t>
            </a:r>
            <a:r>
              <a:rPr lang="en-US" altLang="zh-CN"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财政总预算会计报表。</a:t>
            </a:r>
            <a:endParaRPr lang="zh-CN" altLang="en-US" sz="2800" dirty="0">
              <a:latin typeface="楷体" panose="02010609060101010101" pitchFamily="49" charset="-122"/>
              <a:ea typeface="楷体" panose="02010609060101010101" pitchFamily="49" charset="-122"/>
            </a:endParaRPr>
          </a:p>
          <a:p>
            <a:pPr>
              <a:lnSpc>
                <a:spcPct val="130000"/>
              </a:lnSpc>
              <a:spcBef>
                <a:spcPts val="0"/>
              </a:spcBef>
              <a:spcAft>
                <a:spcPts val="0"/>
              </a:spcAft>
            </a:pPr>
            <a:r>
              <a:rPr lang="en-US" altLang="zh-CN" sz="2800" dirty="0" smtClean="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三</a:t>
            </a:r>
            <a:r>
              <a:rPr lang="en-US" altLang="zh-CN"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农业综合开发资金会计报表。</a:t>
            </a:r>
            <a:endParaRPr lang="zh-CN" altLang="en-US" sz="2800" dirty="0">
              <a:latin typeface="楷体" panose="02010609060101010101" pitchFamily="49" charset="-122"/>
              <a:ea typeface="楷体" panose="02010609060101010101" pitchFamily="49" charset="-122"/>
            </a:endParaRPr>
          </a:p>
          <a:p>
            <a:pPr>
              <a:lnSpc>
                <a:spcPct val="130000"/>
              </a:lnSpc>
              <a:spcBef>
                <a:spcPts val="0"/>
              </a:spcBef>
              <a:spcAft>
                <a:spcPts val="0"/>
              </a:spcAft>
            </a:pPr>
            <a:r>
              <a:rPr lang="en-US" altLang="zh-CN" sz="2800" dirty="0" smtClean="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四</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土地储备资金财务报表。</a:t>
            </a:r>
            <a:endParaRPr lang="zh-CN" altLang="en-US" sz="2800" dirty="0">
              <a:latin typeface="楷体" panose="02010609060101010101" pitchFamily="49" charset="-122"/>
              <a:ea typeface="楷体" panose="02010609060101010101" pitchFamily="49" charset="-122"/>
            </a:endParaRPr>
          </a:p>
          <a:p>
            <a:pPr>
              <a:lnSpc>
                <a:spcPct val="130000"/>
              </a:lnSpc>
              <a:spcBef>
                <a:spcPts val="0"/>
              </a:spcBef>
              <a:spcAft>
                <a:spcPts val="0"/>
              </a:spcAft>
            </a:pPr>
            <a:r>
              <a:rPr lang="en-US" altLang="zh-CN" sz="2800" dirty="0" smtClean="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五</a:t>
            </a:r>
            <a:r>
              <a:rPr lang="en-US" altLang="zh-CN"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物资储备资金会计报表。</a:t>
            </a:r>
            <a:endParaRPr lang="zh-CN" altLang="en-US" sz="2800" dirty="0">
              <a:latin typeface="楷体" panose="02010609060101010101" pitchFamily="49" charset="-122"/>
              <a:ea typeface="楷体" panose="02010609060101010101" pitchFamily="49" charset="-122"/>
            </a:endParaRPr>
          </a:p>
          <a:p>
            <a:pPr>
              <a:lnSpc>
                <a:spcPct val="130000"/>
              </a:lnSpc>
              <a:spcBef>
                <a:spcPts val="0"/>
              </a:spcBef>
              <a:spcAft>
                <a:spcPts val="0"/>
              </a:spcAft>
            </a:pPr>
            <a:r>
              <a:rPr lang="en-US" altLang="zh-CN" sz="2800" dirty="0" smtClean="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六</a:t>
            </a:r>
            <a:r>
              <a:rPr lang="en-US" altLang="zh-CN"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政府持有股权的企业财务会计决算报表。</a:t>
            </a:r>
            <a:endParaRPr lang="zh-CN" altLang="en-US" sz="2800" dirty="0">
              <a:latin typeface="楷体" panose="02010609060101010101" pitchFamily="49" charset="-122"/>
              <a:ea typeface="楷体" panose="02010609060101010101" pitchFamily="49" charset="-122"/>
            </a:endParaRPr>
          </a:p>
          <a:p>
            <a:pPr>
              <a:lnSpc>
                <a:spcPct val="130000"/>
              </a:lnSpc>
              <a:spcBef>
                <a:spcPts val="0"/>
              </a:spcBef>
              <a:spcAft>
                <a:spcPts val="0"/>
              </a:spcAft>
            </a:pPr>
            <a:r>
              <a:rPr lang="en-US" altLang="zh-CN" sz="2800" dirty="0" smtClean="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一</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一</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五</a:t>
            </a:r>
            <a:r>
              <a:rPr lang="en-US" altLang="zh-CN"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类报表称为被合并主体报表，</a:t>
            </a:r>
            <a:r>
              <a:rPr lang="en-US" altLang="zh-CN" sz="2800" dirty="0" smtClean="0">
                <a:latin typeface="楷体" panose="02010609060101010101" pitchFamily="49" charset="-122"/>
                <a:ea typeface="楷体" panose="02010609060101010101" pitchFamily="49" charset="-122"/>
              </a:rPr>
              <a:t>(</a:t>
            </a:r>
            <a:r>
              <a:rPr lang="zh-CN" altLang="en-US" sz="2800" dirty="0" smtClean="0">
                <a:latin typeface="楷体" panose="02010609060101010101" pitchFamily="49" charset="-122"/>
                <a:ea typeface="楷体" panose="02010609060101010101" pitchFamily="49" charset="-122"/>
              </a:rPr>
              <a:t>六</a:t>
            </a:r>
            <a:r>
              <a:rPr lang="en-US" altLang="zh-CN"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类报表称为权益报表。</a:t>
            </a:r>
            <a:endParaRPr lang="zh-CN" altLang="en-US" sz="28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26695" y="691515"/>
            <a:ext cx="8702040" cy="5451475"/>
          </a:xfrm>
          <a:prstGeom prst="rect">
            <a:avLst/>
          </a:prstGeom>
          <a:solidFill>
            <a:schemeClr val="bg1"/>
          </a:solidFill>
        </p:spPr>
        <p:txBody>
          <a:bodyPr wrap="square">
            <a:spAutoFit/>
          </a:bodyPr>
          <a:lstStyle/>
          <a:p>
            <a:pPr marL="914400" indent="-457200" fontAlgn="auto">
              <a:lnSpc>
                <a:spcPts val="3800"/>
              </a:lnSpc>
              <a:buFont typeface="Wingdings" panose="05000000000000000000" charset="0"/>
              <a:buChar char=""/>
            </a:pP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改革方案</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在指导思想部分提出“</a:t>
            </a:r>
            <a:r>
              <a:rPr lang="zh-CN" altLang="en-US" sz="2800" dirty="0" smtClean="0">
                <a:latin typeface="楷体" panose="02010609060101010101" pitchFamily="49" charset="-122"/>
                <a:ea typeface="楷体" panose="02010609060101010101" pitchFamily="49" charset="-122"/>
              </a:rPr>
              <a:t>加快推进政府</a:t>
            </a:r>
            <a:r>
              <a:rPr lang="zh-CN" altLang="en-US" sz="2800" dirty="0">
                <a:latin typeface="楷体" panose="02010609060101010101" pitchFamily="49" charset="-122"/>
                <a:ea typeface="楷体" panose="02010609060101010101" pitchFamily="49" charset="-122"/>
              </a:rPr>
              <a:t>会计改革</a:t>
            </a:r>
            <a:r>
              <a:rPr lang="zh-CN" altLang="en-US" sz="2800" dirty="0" smtClean="0">
                <a:latin typeface="楷体" panose="02010609060101010101" pitchFamily="49" charset="-122"/>
                <a:ea typeface="楷体" panose="02010609060101010101" pitchFamily="49" charset="-122"/>
              </a:rPr>
              <a:t>，逐步</a:t>
            </a:r>
            <a:r>
              <a:rPr lang="zh-CN" altLang="en-US" sz="2800" dirty="0">
                <a:latin typeface="楷体" panose="02010609060101010101" pitchFamily="49" charset="-122"/>
                <a:ea typeface="楷体" panose="02010609060101010101" pitchFamily="49" charset="-122"/>
              </a:rPr>
              <a:t>建立</a:t>
            </a:r>
            <a:r>
              <a:rPr lang="zh-CN" altLang="en-US" sz="2800" dirty="0">
                <a:solidFill>
                  <a:srgbClr val="C00000"/>
                </a:solidFill>
                <a:latin typeface="楷体" panose="02010609060101010101" pitchFamily="49" charset="-122"/>
                <a:ea typeface="楷体" panose="02010609060101010101" pitchFamily="49" charset="-122"/>
              </a:rPr>
              <a:t>以权责发生制政府</a:t>
            </a:r>
            <a:r>
              <a:rPr lang="zh-CN" altLang="en-US" sz="2800" dirty="0" smtClean="0">
                <a:solidFill>
                  <a:srgbClr val="C00000"/>
                </a:solidFill>
                <a:latin typeface="楷体" panose="02010609060101010101" pitchFamily="49" charset="-122"/>
                <a:ea typeface="楷体" panose="02010609060101010101" pitchFamily="49" charset="-122"/>
              </a:rPr>
              <a:t>会计核算</a:t>
            </a:r>
            <a:r>
              <a:rPr lang="zh-CN" altLang="en-US" sz="2800" dirty="0">
                <a:solidFill>
                  <a:srgbClr val="C00000"/>
                </a:solidFill>
                <a:latin typeface="楷体" panose="02010609060101010101" pitchFamily="49" charset="-122"/>
                <a:ea typeface="楷体" panose="02010609060101010101" pitchFamily="49" charset="-122"/>
              </a:rPr>
              <a:t>为基础</a:t>
            </a:r>
            <a:r>
              <a:rPr lang="zh-CN" altLang="en-US" sz="2800" dirty="0" smtClean="0">
                <a:solidFill>
                  <a:srgbClr val="C00000"/>
                </a:solidFill>
                <a:latin typeface="楷体" panose="02010609060101010101" pitchFamily="49" charset="-122"/>
                <a:ea typeface="楷体" panose="02010609060101010101" pitchFamily="49" charset="-122"/>
              </a:rPr>
              <a:t>，以</a:t>
            </a:r>
            <a:r>
              <a:rPr lang="zh-CN" altLang="en-US" sz="2800" dirty="0">
                <a:solidFill>
                  <a:srgbClr val="C00000"/>
                </a:solidFill>
                <a:latin typeface="楷体" panose="02010609060101010101" pitchFamily="49" charset="-122"/>
                <a:ea typeface="楷体" panose="02010609060101010101" pitchFamily="49" charset="-122"/>
              </a:rPr>
              <a:t>编制和报告政府资产负债表、</a:t>
            </a:r>
            <a:r>
              <a:rPr lang="zh-CN" altLang="en-US" sz="2800" dirty="0" smtClean="0">
                <a:solidFill>
                  <a:srgbClr val="C00000"/>
                </a:solidFill>
                <a:latin typeface="楷体" panose="02010609060101010101" pitchFamily="49" charset="-122"/>
                <a:ea typeface="楷体" panose="02010609060101010101" pitchFamily="49" charset="-122"/>
              </a:rPr>
              <a:t>收入费用</a:t>
            </a:r>
            <a:r>
              <a:rPr lang="zh-CN" altLang="en-US" sz="2800" dirty="0">
                <a:solidFill>
                  <a:srgbClr val="C00000"/>
                </a:solidFill>
                <a:latin typeface="楷体" panose="02010609060101010101" pitchFamily="49" charset="-122"/>
                <a:ea typeface="楷体" panose="02010609060101010101" pitchFamily="49" charset="-122"/>
              </a:rPr>
              <a:t>表等报表为核心</a:t>
            </a:r>
            <a:r>
              <a:rPr lang="zh-CN" altLang="en-US" sz="2800" dirty="0">
                <a:latin typeface="楷体" panose="02010609060101010101" pitchFamily="49" charset="-122"/>
                <a:ea typeface="楷体" panose="02010609060101010101" pitchFamily="49" charset="-122"/>
              </a:rPr>
              <a:t>的权责发生制政府综合</a:t>
            </a:r>
            <a:r>
              <a:rPr lang="zh-CN" altLang="en-US" sz="2800" dirty="0" smtClean="0">
                <a:latin typeface="楷体" panose="02010609060101010101" pitchFamily="49" charset="-122"/>
                <a:ea typeface="楷体" panose="02010609060101010101" pitchFamily="49" charset="-122"/>
              </a:rPr>
              <a:t>财务报告</a:t>
            </a:r>
            <a:r>
              <a:rPr lang="zh-CN" altLang="en-US" sz="2800" dirty="0">
                <a:latin typeface="楷体" panose="02010609060101010101" pitchFamily="49" charset="-122"/>
                <a:ea typeface="楷体" panose="02010609060101010101" pitchFamily="49" charset="-122"/>
              </a:rPr>
              <a:t>制度</a:t>
            </a:r>
            <a:r>
              <a:rPr lang="zh-CN" altLang="en-US" sz="2800" dirty="0" smtClean="0">
                <a:latin typeface="楷体" panose="02010609060101010101" pitchFamily="49" charset="-122"/>
                <a:ea typeface="楷体" panose="02010609060101010101" pitchFamily="49" charset="-122"/>
              </a:rPr>
              <a:t>”</a:t>
            </a:r>
            <a:endParaRPr lang="en-US" altLang="zh-CN" sz="2800" dirty="0" smtClean="0">
              <a:latin typeface="楷体" panose="02010609060101010101" pitchFamily="49" charset="-122"/>
              <a:ea typeface="楷体" panose="02010609060101010101" pitchFamily="49" charset="-122"/>
            </a:endParaRPr>
          </a:p>
          <a:p>
            <a:pPr marL="914400" indent="-457200" algn="l" fontAlgn="auto">
              <a:lnSpc>
                <a:spcPts val="3800"/>
              </a:lnSpc>
              <a:buFont typeface="Wingdings" panose="05000000000000000000" charset="0"/>
              <a:buChar char=""/>
            </a:pPr>
            <a:r>
              <a:rPr lang="en-US" altLang="zh-CN" sz="2800" dirty="0">
                <a:latin typeface="楷体" panose="02010609060101010101" pitchFamily="49" charset="-122"/>
                <a:ea typeface="楷体" panose="02010609060101010101" pitchFamily="49" charset="-122"/>
              </a:rPr>
              <a:t>政府财务报告编制办法(试行) 》及其印发通</a:t>
            </a:r>
            <a:r>
              <a:rPr lang="zh-CN" altLang="en-US" sz="2800" dirty="0">
                <a:latin typeface="楷体" panose="02010609060101010101" pitchFamily="49" charset="-122"/>
                <a:ea typeface="楷体" panose="02010609060101010101" pitchFamily="49" charset="-122"/>
              </a:rPr>
              <a:t>知</a:t>
            </a:r>
            <a:r>
              <a:rPr lang="en-US" altLang="zh-CN" sz="2800" dirty="0">
                <a:latin typeface="楷体" panose="02010609060101010101" pitchFamily="49" charset="-122"/>
                <a:ea typeface="楷体" panose="02010609060101010101" pitchFamily="49" charset="-122"/>
              </a:rPr>
              <a:t>:“规范权责发生制政府综合财务报告制度改革试点期间的政府财务报告编制工作”“随着政府会计准则制度体系建立完善，及时修订政府财务报告编制相关制度”</a:t>
            </a:r>
            <a:endParaRPr lang="en-US" altLang="zh-CN" sz="2800" dirty="0">
              <a:latin typeface="楷体" panose="02010609060101010101" pitchFamily="49" charset="-122"/>
              <a:ea typeface="楷体" panose="02010609060101010101" pitchFamily="49" charset="-122"/>
            </a:endParaRPr>
          </a:p>
          <a:p>
            <a:pPr marL="914400" indent="-457200" algn="l" fontAlgn="auto">
              <a:lnSpc>
                <a:spcPts val="3800"/>
              </a:lnSpc>
              <a:buFont typeface="Wingdings" panose="05000000000000000000" charset="0"/>
              <a:buChar char=""/>
            </a:pPr>
            <a:endParaRPr lang="en-US" altLang="zh-CN" sz="28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19710" y="1635125"/>
            <a:ext cx="8704580" cy="3872865"/>
          </a:xfrm>
          <a:solidFill>
            <a:schemeClr val="bg1"/>
          </a:solidFill>
        </p:spPr>
        <p:txBody>
          <a:bodyPr>
            <a:normAutofit lnSpcReduction="10000"/>
          </a:bodyPr>
          <a:lstStyle/>
          <a:p>
            <a:pPr>
              <a:lnSpc>
                <a:spcPct val="150000"/>
              </a:lnSpc>
              <a:buFont typeface="Wingdings" panose="05000000000000000000" pitchFamily="2" charset="2"/>
              <a:buChar char="Ø"/>
            </a:pPr>
            <a:r>
              <a:rPr lang="zh-CN" altLang="en-US" dirty="0">
                <a:solidFill>
                  <a:schemeClr val="tx1"/>
                </a:solidFill>
                <a:latin typeface="楷体" panose="02010609060101010101" pitchFamily="49" charset="-122"/>
                <a:ea typeface="楷体" panose="02010609060101010101" pitchFamily="49" charset="-122"/>
              </a:rPr>
              <a:t>制定政府会计准则制度时尽可能与现行政策制度相</a:t>
            </a:r>
            <a:r>
              <a:rPr lang="zh-CN" altLang="en-US" dirty="0" smtClean="0">
                <a:solidFill>
                  <a:schemeClr val="tx1"/>
                </a:solidFill>
                <a:latin typeface="楷体" panose="02010609060101010101" pitchFamily="49" charset="-122"/>
                <a:ea typeface="楷体" panose="02010609060101010101" pitchFamily="49" charset="-122"/>
              </a:rPr>
              <a:t>协调</a:t>
            </a:r>
            <a:endParaRPr lang="en-US" altLang="zh-CN" dirty="0" smtClean="0">
              <a:solidFill>
                <a:schemeClr val="tx1"/>
              </a:solidFill>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Ø"/>
            </a:pP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改革方案</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在配套措施部分</a:t>
            </a:r>
            <a:r>
              <a:rPr lang="zh-CN" altLang="en-US" u="sng" dirty="0">
                <a:solidFill>
                  <a:schemeClr val="tx1"/>
                </a:solidFill>
                <a:latin typeface="楷体" panose="02010609060101010101" pitchFamily="49" charset="-122"/>
                <a:ea typeface="楷体" panose="02010609060101010101" pitchFamily="49" charset="-122"/>
              </a:rPr>
              <a:t>对修订法律法规、完善</a:t>
            </a:r>
            <a:r>
              <a:rPr lang="zh-CN" altLang="en-US" u="sng" dirty="0" smtClean="0">
                <a:solidFill>
                  <a:schemeClr val="tx1"/>
                </a:solidFill>
                <a:latin typeface="楷体" panose="02010609060101010101" pitchFamily="49" charset="-122"/>
                <a:ea typeface="楷体" panose="02010609060101010101" pitchFamily="49" charset="-122"/>
              </a:rPr>
              <a:t>财务</a:t>
            </a:r>
            <a:r>
              <a:rPr lang="zh-CN" altLang="en-US" u="sng" dirty="0">
                <a:solidFill>
                  <a:schemeClr val="tx1"/>
                </a:solidFill>
                <a:latin typeface="楷体" panose="02010609060101010101" pitchFamily="49" charset="-122"/>
                <a:ea typeface="楷体" panose="02010609060101010101" pitchFamily="49" charset="-122"/>
              </a:rPr>
              <a:t>制度、完善决算报告制度、优化信息系统、加强</a:t>
            </a:r>
            <a:r>
              <a:rPr lang="zh-CN" altLang="en-US" u="sng" dirty="0" smtClean="0">
                <a:solidFill>
                  <a:schemeClr val="tx1"/>
                </a:solidFill>
                <a:latin typeface="楷体" panose="02010609060101010101" pitchFamily="49" charset="-122"/>
                <a:ea typeface="楷体" panose="02010609060101010101" pitchFamily="49" charset="-122"/>
              </a:rPr>
              <a:t>内部控制</a:t>
            </a:r>
            <a:r>
              <a:rPr lang="zh-CN" altLang="en-US" dirty="0">
                <a:solidFill>
                  <a:schemeClr val="tx1"/>
                </a:solidFill>
                <a:latin typeface="楷体" panose="02010609060101010101" pitchFamily="49" charset="-122"/>
                <a:ea typeface="楷体" panose="02010609060101010101" pitchFamily="49" charset="-122"/>
              </a:rPr>
              <a:t>等配套措施提出了要求，其中指出“</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二</a:t>
            </a:r>
            <a:r>
              <a:rPr lang="en-US" altLang="zh-CN" dirty="0">
                <a:solidFill>
                  <a:schemeClr val="tx1"/>
                </a:solidFill>
                <a:latin typeface="楷体" panose="02010609060101010101" pitchFamily="49" charset="-122"/>
                <a:ea typeface="楷体" panose="02010609060101010101" pitchFamily="49" charset="-122"/>
              </a:rPr>
              <a:t>) </a:t>
            </a:r>
            <a:r>
              <a:rPr lang="zh-CN" altLang="en-US" dirty="0">
                <a:solidFill>
                  <a:schemeClr val="tx1"/>
                </a:solidFill>
                <a:latin typeface="楷体" panose="02010609060101010101" pitchFamily="49" charset="-122"/>
                <a:ea typeface="楷体" panose="02010609060101010101" pitchFamily="49" charset="-122"/>
              </a:rPr>
              <a:t>修订</a:t>
            </a:r>
            <a:r>
              <a:rPr lang="zh-CN" altLang="en-US" dirty="0" smtClean="0">
                <a:solidFill>
                  <a:schemeClr val="tx1"/>
                </a:solidFill>
                <a:latin typeface="楷体" panose="02010609060101010101" pitchFamily="49" charset="-122"/>
                <a:ea typeface="楷体" panose="02010609060101010101" pitchFamily="49" charset="-122"/>
              </a:rPr>
              <a:t>完善</a:t>
            </a:r>
            <a:r>
              <a:rPr lang="zh-CN" altLang="en-US" dirty="0">
                <a:solidFill>
                  <a:schemeClr val="tx1"/>
                </a:solidFill>
                <a:latin typeface="楷体" panose="02010609060101010101" pitchFamily="49" charset="-122"/>
                <a:ea typeface="楷体" panose="02010609060101010101" pitchFamily="49" charset="-122"/>
              </a:rPr>
              <a:t>相关财务制度。根据需要，进一步完善相关行政</a:t>
            </a:r>
            <a:r>
              <a:rPr lang="zh-CN" altLang="en-US" dirty="0" smtClean="0">
                <a:solidFill>
                  <a:schemeClr val="tx1"/>
                </a:solidFill>
                <a:latin typeface="楷体" panose="02010609060101010101" pitchFamily="49" charset="-122"/>
                <a:ea typeface="楷体" panose="02010609060101010101" pitchFamily="49" charset="-122"/>
              </a:rPr>
              <a:t>事业单位</a:t>
            </a:r>
            <a:r>
              <a:rPr lang="zh-CN" altLang="en-US" dirty="0">
                <a:solidFill>
                  <a:schemeClr val="tx1"/>
                </a:solidFill>
                <a:latin typeface="楷体" panose="02010609060101010101" pitchFamily="49" charset="-122"/>
                <a:ea typeface="楷体" panose="02010609060101010101" pitchFamily="49" charset="-122"/>
              </a:rPr>
              <a:t>财务制度和</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行政单位国有资产管理暂行办法</a:t>
            </a:r>
            <a:r>
              <a:rPr lang="en-US" altLang="zh-CN" dirty="0">
                <a:solidFill>
                  <a:schemeClr val="tx1"/>
                </a:solidFill>
                <a:latin typeface="楷体" panose="02010609060101010101" pitchFamily="49" charset="-122"/>
                <a:ea typeface="楷体" panose="02010609060101010101" pitchFamily="49" charset="-122"/>
              </a:rPr>
              <a:t>》</a:t>
            </a:r>
            <a:r>
              <a:rPr lang="zh-CN" altLang="en-US" dirty="0" smtClean="0">
                <a:solidFill>
                  <a:schemeClr val="tx1"/>
                </a:solidFill>
                <a:latin typeface="楷体" panose="02010609060101010101" pitchFamily="49" charset="-122"/>
                <a:ea typeface="楷体" panose="02010609060101010101" pitchFamily="49" charset="-122"/>
              </a:rPr>
              <a:t>、</a:t>
            </a:r>
            <a:r>
              <a:rPr lang="en-US" altLang="zh-CN" dirty="0" smtClean="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事业单位国有资产管理暂行办法</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等，保证改革</a:t>
            </a:r>
            <a:r>
              <a:rPr lang="zh-CN" altLang="en-US" dirty="0" smtClean="0">
                <a:solidFill>
                  <a:schemeClr val="tx1"/>
                </a:solidFill>
                <a:latin typeface="楷体" panose="02010609060101010101" pitchFamily="49" charset="-122"/>
                <a:ea typeface="楷体" panose="02010609060101010101" pitchFamily="49" charset="-122"/>
              </a:rPr>
              <a:t>顺利实施</a:t>
            </a:r>
            <a:r>
              <a:rPr lang="zh-CN" altLang="en-US" dirty="0">
                <a:solidFill>
                  <a:schemeClr val="tx1"/>
                </a:solidFill>
                <a:latin typeface="楷体" panose="02010609060101010101" pitchFamily="49" charset="-122"/>
                <a:ea typeface="楷体" panose="02010609060101010101" pitchFamily="49" charset="-122"/>
              </a:rPr>
              <a:t>”</a:t>
            </a:r>
            <a:endParaRPr lang="zh-CN" altLang="en-US" dirty="0">
              <a:solidFill>
                <a:schemeClr val="tx1"/>
              </a:solidFill>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Ø"/>
            </a:pPr>
            <a:endParaRPr lang="zh-CN" altLang="en-US" dirty="0">
              <a:solidFill>
                <a:schemeClr val="tx1"/>
              </a:solidFill>
              <a:latin typeface="楷体" panose="02010609060101010101" pitchFamily="49" charset="-122"/>
              <a:ea typeface="楷体" panose="02010609060101010101" pitchFamily="49" charset="-122"/>
            </a:endParaRPr>
          </a:p>
          <a:p>
            <a:endParaRPr lang="zh-CN" altLang="en-US" dirty="0">
              <a:latin typeface="楷体" panose="02010609060101010101" pitchFamily="49" charset="-122"/>
              <a:ea typeface="楷体" panose="02010609060101010101" pitchFamily="49" charset="-122"/>
            </a:endParaRPr>
          </a:p>
        </p:txBody>
      </p:sp>
      <p:sp>
        <p:nvSpPr>
          <p:cNvPr id="2" name="标题 1"/>
          <p:cNvSpPr>
            <a:spLocks noGrp="1"/>
          </p:cNvSpPr>
          <p:nvPr>
            <p:ph type="title"/>
          </p:nvPr>
        </p:nvSpPr>
        <p:spPr>
          <a:xfrm>
            <a:off x="457200" y="338328"/>
            <a:ext cx="8229600" cy="1578504"/>
          </a:xfrm>
        </p:spPr>
        <p:txBody>
          <a:bodyPr>
            <a:normAutofit/>
          </a:bodyPr>
          <a:lstStyle/>
          <a:p>
            <a:pPr algn="l"/>
            <a:r>
              <a:rPr lang="en-US" altLang="zh-CN" sz="2800" b="1" dirty="0">
                <a:solidFill>
                  <a:schemeClr val="tx1">
                    <a:lumMod val="85000"/>
                    <a:lumOff val="15000"/>
                  </a:schemeClr>
                </a:solidFill>
                <a:latin typeface="楷体" panose="02010609060101010101" pitchFamily="49" charset="-122"/>
                <a:ea typeface="楷体" panose="02010609060101010101" pitchFamily="49" charset="-122"/>
              </a:rPr>
              <a:t>3</a:t>
            </a:r>
            <a:r>
              <a:rPr lang="zh-CN" altLang="en-US" sz="2800" b="1" dirty="0">
                <a:solidFill>
                  <a:schemeClr val="tx1">
                    <a:lumMod val="85000"/>
                    <a:lumOff val="15000"/>
                  </a:schemeClr>
                </a:solidFill>
                <a:latin typeface="楷体" panose="02010609060101010101" pitchFamily="49" charset="-122"/>
                <a:ea typeface="楷体" panose="02010609060101010101" pitchFamily="49" charset="-122"/>
              </a:rPr>
              <a:t>、政府会计准则制度与现行财务、资产管理</a:t>
            </a:r>
            <a:r>
              <a:rPr lang="zh-CN" altLang="en-US" sz="2800" b="1" dirty="0" smtClean="0">
                <a:solidFill>
                  <a:schemeClr val="tx1">
                    <a:lumMod val="85000"/>
                    <a:lumOff val="15000"/>
                  </a:schemeClr>
                </a:solidFill>
                <a:latin typeface="楷体" panose="02010609060101010101" pitchFamily="49" charset="-122"/>
                <a:ea typeface="楷体" panose="02010609060101010101" pitchFamily="49" charset="-122"/>
              </a:rPr>
              <a:t>等制度</a:t>
            </a:r>
            <a:r>
              <a:rPr lang="zh-CN" altLang="en-US" sz="2800" b="1" dirty="0">
                <a:solidFill>
                  <a:schemeClr val="tx1">
                    <a:lumMod val="85000"/>
                    <a:lumOff val="15000"/>
                  </a:schemeClr>
                </a:solidFill>
                <a:latin typeface="楷体" panose="02010609060101010101" pitchFamily="49" charset="-122"/>
                <a:ea typeface="楷体" panose="02010609060101010101" pitchFamily="49" charset="-122"/>
              </a:rPr>
              <a:t>的关系</a:t>
            </a:r>
            <a:br>
              <a:rPr lang="zh-CN" altLang="en-US" sz="2800" b="1" dirty="0">
                <a:solidFill>
                  <a:schemeClr val="tx1">
                    <a:lumMod val="85000"/>
                    <a:lumOff val="15000"/>
                  </a:schemeClr>
                </a:solidFill>
                <a:latin typeface="楷体" panose="02010609060101010101" pitchFamily="49" charset="-122"/>
                <a:ea typeface="楷体" panose="02010609060101010101" pitchFamily="49" charset="-122"/>
              </a:rPr>
            </a:br>
            <a:endParaRPr lang="zh-CN" altLang="en-US" sz="2800" b="1" dirty="0">
              <a:solidFill>
                <a:schemeClr val="tx1">
                  <a:lumMod val="85000"/>
                  <a:lumOff val="15000"/>
                </a:schemeClr>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17805" y="2613660"/>
            <a:ext cx="8707755" cy="3653155"/>
          </a:xfrm>
        </p:spPr>
        <p:txBody>
          <a:bodyPr/>
          <a:lstStyle/>
          <a:p>
            <a:pPr>
              <a:buFont typeface="Wingdings" panose="05000000000000000000" pitchFamily="2" charset="2"/>
              <a:buChar char="Ø"/>
            </a:pPr>
            <a:r>
              <a:rPr lang="zh-CN" altLang="en-US" sz="2800" dirty="0" smtClean="0">
                <a:solidFill>
                  <a:schemeClr val="tx1"/>
                </a:solidFill>
                <a:latin typeface="楷体" panose="02010609060101010101" pitchFamily="49" charset="-122"/>
                <a:ea typeface="楷体" panose="02010609060101010101" pitchFamily="49" charset="-122"/>
              </a:rPr>
              <a:t>统一</a:t>
            </a:r>
            <a:r>
              <a:rPr lang="zh-CN" altLang="en-US" sz="2800" dirty="0">
                <a:solidFill>
                  <a:schemeClr val="tx1"/>
                </a:solidFill>
                <a:latin typeface="楷体" panose="02010609060101010101" pitchFamily="49" charset="-122"/>
                <a:ea typeface="楷体" panose="02010609060101010101" pitchFamily="49" charset="-122"/>
              </a:rPr>
              <a:t>制度的</a:t>
            </a:r>
            <a:r>
              <a:rPr lang="zh-CN" altLang="en-US" sz="2800" dirty="0" smtClean="0">
                <a:solidFill>
                  <a:schemeClr val="tx1"/>
                </a:solidFill>
                <a:latin typeface="楷体" panose="02010609060101010101" pitchFamily="49" charset="-122"/>
                <a:ea typeface="楷体" panose="02010609060101010101" pitchFamily="49" charset="-122"/>
              </a:rPr>
              <a:t>必要性</a:t>
            </a:r>
            <a:endParaRPr lang="en-US" altLang="zh-CN" sz="2800" dirty="0" smtClean="0">
              <a:solidFill>
                <a:schemeClr val="tx1"/>
              </a:solidFill>
              <a:latin typeface="楷体" panose="02010609060101010101" pitchFamily="49" charset="-122"/>
              <a:ea typeface="楷体" panose="02010609060101010101" pitchFamily="49" charset="-122"/>
            </a:endParaRPr>
          </a:p>
          <a:p>
            <a:pPr>
              <a:buFont typeface="Wingdings" panose="05000000000000000000" pitchFamily="2" charset="2"/>
              <a:buChar char="Ø"/>
            </a:pPr>
            <a:r>
              <a:rPr lang="zh-CN" altLang="en-US" sz="2800" dirty="0" smtClean="0">
                <a:solidFill>
                  <a:schemeClr val="tx1"/>
                </a:solidFill>
                <a:latin typeface="楷体" panose="02010609060101010101" pitchFamily="49" charset="-122"/>
                <a:ea typeface="楷体" panose="02010609060101010101" pitchFamily="49" charset="-122"/>
              </a:rPr>
              <a:t>相同</a:t>
            </a:r>
            <a:r>
              <a:rPr lang="zh-CN" altLang="en-US" sz="2800" dirty="0">
                <a:solidFill>
                  <a:schemeClr val="tx1"/>
                </a:solidFill>
                <a:latin typeface="楷体" panose="02010609060101010101" pitchFamily="49" charset="-122"/>
                <a:ea typeface="楷体" panose="02010609060101010101" pitchFamily="49" charset="-122"/>
              </a:rPr>
              <a:t>或类似经济业务事项</a:t>
            </a:r>
            <a:r>
              <a:rPr lang="en-US" altLang="zh-CN" sz="2800" dirty="0">
                <a:solidFill>
                  <a:schemeClr val="tx1"/>
                </a:solidFill>
                <a:latin typeface="楷体" panose="02010609060101010101" pitchFamily="49" charset="-122"/>
                <a:ea typeface="楷体" panose="02010609060101010101" pitchFamily="49" charset="-122"/>
              </a:rPr>
              <a:t>: </a:t>
            </a:r>
            <a:r>
              <a:rPr lang="zh-CN" altLang="en-US" sz="2800" dirty="0">
                <a:solidFill>
                  <a:schemeClr val="tx1"/>
                </a:solidFill>
                <a:latin typeface="楷体" panose="02010609060101010101" pitchFamily="49" charset="-122"/>
                <a:ea typeface="楷体" panose="02010609060101010101" pitchFamily="49" charset="-122"/>
              </a:rPr>
              <a:t>纳入统一制度</a:t>
            </a:r>
            <a:r>
              <a:rPr lang="zh-CN" altLang="en-US" sz="2800" dirty="0" smtClean="0">
                <a:solidFill>
                  <a:schemeClr val="tx1"/>
                </a:solidFill>
                <a:latin typeface="楷体" panose="02010609060101010101" pitchFamily="49" charset="-122"/>
                <a:ea typeface="楷体" panose="02010609060101010101" pitchFamily="49" charset="-122"/>
              </a:rPr>
              <a:t>加以规范</a:t>
            </a:r>
            <a:endParaRPr lang="en-US" altLang="zh-CN" sz="2800" dirty="0" smtClean="0">
              <a:solidFill>
                <a:schemeClr val="tx1"/>
              </a:solidFill>
              <a:latin typeface="楷体" panose="02010609060101010101" pitchFamily="49" charset="-122"/>
              <a:ea typeface="楷体" panose="02010609060101010101" pitchFamily="49" charset="-122"/>
            </a:endParaRPr>
          </a:p>
          <a:p>
            <a:pPr>
              <a:buFont typeface="Wingdings" panose="05000000000000000000" pitchFamily="2" charset="2"/>
              <a:buChar char="Ø"/>
            </a:pPr>
            <a:r>
              <a:rPr lang="zh-CN" altLang="en-US" sz="2800" dirty="0" smtClean="0">
                <a:solidFill>
                  <a:schemeClr val="tx1"/>
                </a:solidFill>
                <a:latin typeface="楷体" panose="02010609060101010101" pitchFamily="49" charset="-122"/>
                <a:ea typeface="楷体" panose="02010609060101010101" pitchFamily="49" charset="-122"/>
              </a:rPr>
              <a:t>必要</a:t>
            </a:r>
            <a:r>
              <a:rPr lang="zh-CN" altLang="en-US" sz="2800" dirty="0">
                <a:solidFill>
                  <a:schemeClr val="tx1"/>
                </a:solidFill>
                <a:latin typeface="楷体" panose="02010609060101010101" pitchFamily="49" charset="-122"/>
                <a:ea typeface="楷体" panose="02010609060101010101" pitchFamily="49" charset="-122"/>
              </a:rPr>
              <a:t>行业特色业务事项</a:t>
            </a:r>
            <a:r>
              <a:rPr lang="en-US" altLang="zh-CN" sz="2800" dirty="0">
                <a:solidFill>
                  <a:schemeClr val="tx1"/>
                </a:solidFill>
                <a:latin typeface="楷体" panose="02010609060101010101" pitchFamily="49" charset="-122"/>
                <a:ea typeface="楷体" panose="02010609060101010101" pitchFamily="49" charset="-122"/>
              </a:rPr>
              <a:t>: </a:t>
            </a:r>
            <a:r>
              <a:rPr lang="zh-CN" altLang="en-US" sz="2800" dirty="0">
                <a:solidFill>
                  <a:schemeClr val="tx1"/>
                </a:solidFill>
                <a:latin typeface="楷体" panose="02010609060101010101" pitchFamily="49" charset="-122"/>
                <a:ea typeface="楷体" panose="02010609060101010101" pitchFamily="49" charset="-122"/>
              </a:rPr>
              <a:t>制定行业补充规定</a:t>
            </a:r>
            <a:r>
              <a:rPr lang="en-US" altLang="zh-CN" sz="2800" dirty="0">
                <a:latin typeface="楷体" panose="02010609060101010101" pitchFamily="49" charset="-122"/>
                <a:ea typeface="楷体" panose="02010609060101010101" pitchFamily="49" charset="-122"/>
              </a:rPr>
              <a:t>?</a:t>
            </a:r>
            <a:endParaRPr lang="en-US" altLang="zh-CN" sz="2800" dirty="0">
              <a:latin typeface="楷体" panose="02010609060101010101" pitchFamily="49" charset="-122"/>
              <a:ea typeface="楷体" panose="02010609060101010101" pitchFamily="49" charset="-122"/>
            </a:endParaRPr>
          </a:p>
          <a:p>
            <a:endParaRPr lang="en-US" altLang="zh-CN" sz="2800" dirty="0">
              <a:latin typeface="楷体" panose="02010609060101010101" pitchFamily="49" charset="-122"/>
              <a:ea typeface="楷体" panose="02010609060101010101" pitchFamily="49" charset="-122"/>
            </a:endParaRPr>
          </a:p>
          <a:p>
            <a:endParaRPr lang="zh-CN" altLang="en-US" sz="2800" dirty="0">
              <a:latin typeface="楷体" panose="02010609060101010101" pitchFamily="49" charset="-122"/>
              <a:ea typeface="楷体" panose="02010609060101010101" pitchFamily="49" charset="-122"/>
            </a:endParaRPr>
          </a:p>
        </p:txBody>
      </p:sp>
      <p:sp>
        <p:nvSpPr>
          <p:cNvPr id="2" name="标题 1"/>
          <p:cNvSpPr>
            <a:spLocks noGrp="1"/>
          </p:cNvSpPr>
          <p:nvPr>
            <p:ph type="title"/>
          </p:nvPr>
        </p:nvSpPr>
        <p:spPr>
          <a:xfrm>
            <a:off x="217805" y="229870"/>
            <a:ext cx="8708390" cy="1511935"/>
          </a:xfrm>
        </p:spPr>
        <p:txBody>
          <a:bodyPr>
            <a:normAutofit/>
          </a:bodyPr>
          <a:lstStyle/>
          <a:p>
            <a:pPr algn="l"/>
            <a:r>
              <a:rPr lang="en-US" altLang="zh-CN" sz="2800" b="1" dirty="0">
                <a:solidFill>
                  <a:schemeClr val="tx1">
                    <a:lumMod val="85000"/>
                    <a:lumOff val="15000"/>
                  </a:schemeClr>
                </a:solidFill>
                <a:latin typeface="楷体" panose="02010609060101010101" pitchFamily="49" charset="-122"/>
                <a:ea typeface="楷体" panose="02010609060101010101" pitchFamily="49" charset="-122"/>
              </a:rPr>
              <a:t>4</a:t>
            </a:r>
            <a:r>
              <a:rPr lang="zh-CN" altLang="en-US" sz="2800" b="1" dirty="0">
                <a:solidFill>
                  <a:schemeClr val="tx1">
                    <a:lumMod val="85000"/>
                    <a:lumOff val="15000"/>
                  </a:schemeClr>
                </a:solidFill>
                <a:latin typeface="楷体" panose="02010609060101010101" pitchFamily="49" charset="-122"/>
                <a:ea typeface="楷体" panose="02010609060101010101" pitchFamily="49" charset="-122"/>
              </a:rPr>
              <a:t>、统一行政事业单位</a:t>
            </a:r>
            <a:r>
              <a:rPr lang="zh-CN" altLang="en-US" sz="2800" b="1" dirty="0" smtClean="0">
                <a:solidFill>
                  <a:schemeClr val="tx1">
                    <a:lumMod val="85000"/>
                    <a:lumOff val="15000"/>
                  </a:schemeClr>
                </a:solidFill>
                <a:latin typeface="楷体" panose="02010609060101010101" pitchFamily="49" charset="-122"/>
                <a:ea typeface="楷体" panose="02010609060101010101" pitchFamily="49" charset="-122"/>
              </a:rPr>
              <a:t>会计制度与考虑行业特点</a:t>
            </a:r>
            <a:r>
              <a:rPr lang="zh-CN" altLang="en-US" sz="2800" b="1" dirty="0">
                <a:solidFill>
                  <a:schemeClr val="tx1">
                    <a:lumMod val="85000"/>
                    <a:lumOff val="15000"/>
                  </a:schemeClr>
                </a:solidFill>
                <a:latin typeface="楷体" panose="02010609060101010101" pitchFamily="49" charset="-122"/>
                <a:ea typeface="楷体" panose="02010609060101010101" pitchFamily="49" charset="-122"/>
              </a:rPr>
              <a:t>的关系</a:t>
            </a:r>
            <a:endParaRPr lang="zh-CN" altLang="en-US" sz="2800" b="1" dirty="0">
              <a:solidFill>
                <a:schemeClr val="tx1">
                  <a:lumMod val="85000"/>
                  <a:lumOff val="15000"/>
                </a:schemeClr>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a:xfrm>
            <a:off x="756285" y="1309370"/>
            <a:ext cx="7772400" cy="1780108"/>
          </a:xfrm>
        </p:spPr>
        <p:txBody>
          <a:bodyPr>
            <a:normAutofit/>
          </a:bodyPr>
          <a:lstStyle/>
          <a:p>
            <a:r>
              <a:rPr lang="zh-CN" altLang="en-US" sz="6000" b="1" dirty="0">
                <a:solidFill>
                  <a:schemeClr val="tx1">
                    <a:lumMod val="85000"/>
                    <a:lumOff val="15000"/>
                  </a:schemeClr>
                </a:solidFill>
                <a:latin typeface="楷体" panose="02010609060101010101" pitchFamily="49" charset="-122"/>
                <a:ea typeface="楷体" panose="02010609060101010101" pitchFamily="49" charset="-122"/>
              </a:rPr>
              <a:t>谢谢</a:t>
            </a:r>
            <a:r>
              <a:rPr lang="zh-CN" altLang="en-US" sz="6000" b="1" dirty="0" smtClean="0">
                <a:solidFill>
                  <a:schemeClr val="tx1">
                    <a:lumMod val="85000"/>
                    <a:lumOff val="15000"/>
                  </a:schemeClr>
                </a:solidFill>
                <a:latin typeface="楷体" panose="02010609060101010101" pitchFamily="49" charset="-122"/>
                <a:ea typeface="楷体" panose="02010609060101010101" pitchFamily="49" charset="-122"/>
              </a:rPr>
              <a:t>大家！</a:t>
            </a:r>
            <a:endParaRPr lang="zh-CN" altLang="en-US" sz="6000" b="1" dirty="0" smtClean="0">
              <a:solidFill>
                <a:schemeClr val="tx1">
                  <a:lumMod val="85000"/>
                  <a:lumOff val="15000"/>
                </a:schemeClr>
              </a:solidFill>
              <a:latin typeface="楷体" panose="02010609060101010101" pitchFamily="49" charset="-122"/>
              <a:ea typeface="楷体" panose="02010609060101010101" pitchFamily="49" charset="-122"/>
            </a:endParaRPr>
          </a:p>
        </p:txBody>
      </p:sp>
      <p:sp>
        <p:nvSpPr>
          <p:cNvPr id="5" name="副标题 4"/>
          <p:cNvSpPr>
            <a:spLocks noGrp="1"/>
          </p:cNvSpPr>
          <p:nvPr>
            <p:ph type="subTitle" idx="1"/>
          </p:nvPr>
        </p:nvSpPr>
        <p:spPr/>
        <p:txBody>
          <a:bodyPr>
            <a:normAutofit/>
          </a:bodyPr>
          <a:lstStyle/>
          <a:p>
            <a:pPr algn="l"/>
            <a:r>
              <a:rPr lang="zh-CN" altLang="en-US" sz="2400" b="1" dirty="0">
                <a:solidFill>
                  <a:schemeClr val="tx1">
                    <a:lumMod val="65000"/>
                    <a:lumOff val="35000"/>
                  </a:schemeClr>
                </a:solidFill>
                <a:latin typeface="楷体" panose="02010609060101010101" pitchFamily="49" charset="-122"/>
                <a:ea typeface="楷体" panose="02010609060101010101" pitchFamily="49" charset="-122"/>
              </a:rPr>
              <a:t>唐山学院  李雅丽</a:t>
            </a:r>
            <a:endParaRPr lang="zh-CN" altLang="en-US" sz="2400" b="1" dirty="0">
              <a:solidFill>
                <a:schemeClr val="tx1">
                  <a:lumMod val="65000"/>
                  <a:lumOff val="35000"/>
                </a:schemeClr>
              </a:solidFill>
              <a:latin typeface="楷体" panose="02010609060101010101" pitchFamily="49" charset="-122"/>
              <a:ea typeface="楷体" panose="02010609060101010101" pitchFamily="49" charset="-122"/>
            </a:endParaRPr>
          </a:p>
          <a:p>
            <a:pPr algn="l"/>
            <a:r>
              <a:rPr lang="zh-CN" altLang="en-US" sz="2400" b="1" dirty="0">
                <a:solidFill>
                  <a:schemeClr val="tx1">
                    <a:lumMod val="65000"/>
                    <a:lumOff val="35000"/>
                  </a:schemeClr>
                </a:solidFill>
                <a:latin typeface="楷体" panose="02010609060101010101" pitchFamily="49" charset="-122"/>
                <a:ea typeface="楷体" panose="02010609060101010101" pitchFamily="49" charset="-122"/>
              </a:rPr>
              <a:t>联系电话</a:t>
            </a:r>
            <a:r>
              <a:rPr lang="en-US" altLang="zh-CN" sz="2400" b="1" dirty="0">
                <a:solidFill>
                  <a:schemeClr val="tx1">
                    <a:lumMod val="65000"/>
                    <a:lumOff val="35000"/>
                  </a:schemeClr>
                </a:solidFill>
                <a:latin typeface="楷体" panose="02010609060101010101" pitchFamily="49" charset="-122"/>
                <a:ea typeface="楷体" panose="02010609060101010101" pitchFamily="49" charset="-122"/>
              </a:rPr>
              <a:t>: 18031320591</a:t>
            </a:r>
            <a:endParaRPr lang="en-US" altLang="zh-CN" sz="2400" b="1" dirty="0">
              <a:solidFill>
                <a:schemeClr val="tx1">
                  <a:lumMod val="65000"/>
                  <a:lumOff val="35000"/>
                </a:schemeClr>
              </a:solidFill>
              <a:latin typeface="楷体" panose="02010609060101010101" pitchFamily="49" charset="-122"/>
              <a:ea typeface="楷体" panose="02010609060101010101" pitchFamily="49" charset="-122"/>
            </a:endParaRPr>
          </a:p>
          <a:p>
            <a:pPr algn="l"/>
            <a:r>
              <a:rPr lang="zh-CN" altLang="en-US" sz="2400" b="1" dirty="0">
                <a:solidFill>
                  <a:schemeClr val="tx1">
                    <a:lumMod val="65000"/>
                    <a:lumOff val="35000"/>
                  </a:schemeClr>
                </a:solidFill>
                <a:latin typeface="楷体" panose="02010609060101010101" pitchFamily="49" charset="-122"/>
                <a:ea typeface="楷体" panose="02010609060101010101" pitchFamily="49" charset="-122"/>
              </a:rPr>
              <a:t>电子邮件</a:t>
            </a:r>
            <a:r>
              <a:rPr lang="en-US" altLang="zh-CN" sz="2400" b="1" dirty="0">
                <a:solidFill>
                  <a:schemeClr val="tx1">
                    <a:lumMod val="65000"/>
                    <a:lumOff val="35000"/>
                  </a:schemeClr>
                </a:solidFill>
                <a:latin typeface="楷体" panose="02010609060101010101" pitchFamily="49" charset="-122"/>
                <a:ea typeface="楷体" panose="02010609060101010101" pitchFamily="49" charset="-122"/>
              </a:rPr>
              <a:t>: 450776124@qq.com</a:t>
            </a:r>
            <a:endParaRPr lang="en-US" altLang="zh-CN" sz="2400" b="1" dirty="0">
              <a:solidFill>
                <a:schemeClr val="tx1">
                  <a:lumMod val="65000"/>
                  <a:lumOff val="35000"/>
                </a:schemeClr>
              </a:solidFill>
              <a:latin typeface="楷体" panose="02010609060101010101" pitchFamily="49" charset="-122"/>
              <a:ea typeface="楷体" panose="02010609060101010101" pitchFamily="49" charset="-122"/>
            </a:endParaRPr>
          </a:p>
          <a:p>
            <a:pPr algn="l"/>
            <a:endParaRPr lang="en-US" altLang="zh-CN" sz="2400" b="1" dirty="0">
              <a:solidFill>
                <a:schemeClr val="tx1">
                  <a:lumMod val="65000"/>
                  <a:lumOff val="35000"/>
                </a:schemeClr>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543560" y="2060575"/>
            <a:ext cx="8084820" cy="4020185"/>
          </a:xfrm>
        </p:spPr>
        <p:txBody>
          <a:bodyPr>
            <a:normAutofit/>
          </a:bodyPr>
          <a:lstStyle/>
          <a:p>
            <a:pPr algn="l">
              <a:lnSpc>
                <a:spcPct val="150000"/>
              </a:lnSpc>
            </a:pPr>
            <a:r>
              <a:rPr lang="en-US" altLang="zh-CN" sz="2800" b="1" dirty="0" smtClean="0">
                <a:solidFill>
                  <a:schemeClr val="tx1"/>
                </a:solidFill>
                <a:latin typeface="楷体" panose="02010609060101010101" pitchFamily="49" charset="-122"/>
                <a:ea typeface="楷体" panose="02010609060101010101" pitchFamily="49" charset="-122"/>
              </a:rPr>
              <a:t>    </a:t>
            </a:r>
            <a:r>
              <a:rPr lang="zh-CN" altLang="en-US" sz="2800" b="1" dirty="0" smtClean="0">
                <a:solidFill>
                  <a:schemeClr val="tx1"/>
                </a:solidFill>
                <a:latin typeface="楷体" panose="02010609060101010101" pitchFamily="49" charset="-122"/>
                <a:ea typeface="楷体" panose="02010609060101010101" pitchFamily="49" charset="-122"/>
              </a:rPr>
              <a:t>目前</a:t>
            </a:r>
            <a:r>
              <a:rPr lang="zh-CN" altLang="en-US" sz="2800" b="1" dirty="0">
                <a:solidFill>
                  <a:schemeClr val="tx1"/>
                </a:solidFill>
                <a:latin typeface="楷体" panose="02010609060101010101" pitchFamily="49" charset="-122"/>
                <a:ea typeface="楷体" panose="02010609060101010101" pitchFamily="49" charset="-122"/>
              </a:rPr>
              <a:t>，我国的政府财政报告制度</a:t>
            </a:r>
            <a:r>
              <a:rPr lang="zh-CN" altLang="en-US" sz="2800" b="1" dirty="0" smtClean="0">
                <a:solidFill>
                  <a:schemeClr val="tx1"/>
                </a:solidFill>
                <a:latin typeface="楷体" panose="02010609060101010101" pitchFamily="49" charset="-122"/>
                <a:ea typeface="楷体" panose="02010609060101010101" pitchFamily="49" charset="-122"/>
              </a:rPr>
              <a:t>实行以</a:t>
            </a:r>
            <a:r>
              <a:rPr lang="zh-CN" altLang="en-US" sz="2800" b="1" dirty="0">
                <a:solidFill>
                  <a:schemeClr val="tx1"/>
                </a:solidFill>
                <a:latin typeface="楷体" panose="02010609060101010101" pitchFamily="49" charset="-122"/>
                <a:ea typeface="楷体" panose="02010609060101010101" pitchFamily="49" charset="-122"/>
              </a:rPr>
              <a:t>收付实现制政府会计核算</a:t>
            </a:r>
            <a:r>
              <a:rPr lang="zh-CN" altLang="en-US" sz="2800" b="1" dirty="0" smtClean="0">
                <a:solidFill>
                  <a:schemeClr val="tx1"/>
                </a:solidFill>
                <a:latin typeface="楷体" panose="02010609060101010101" pitchFamily="49" charset="-122"/>
                <a:ea typeface="楷体" panose="02010609060101010101" pitchFamily="49" charset="-122"/>
              </a:rPr>
              <a:t>为基础的决算</a:t>
            </a:r>
            <a:r>
              <a:rPr lang="zh-CN" altLang="en-US" sz="2800" b="1" dirty="0">
                <a:solidFill>
                  <a:schemeClr val="tx1"/>
                </a:solidFill>
                <a:latin typeface="楷体" panose="02010609060101010101" pitchFamily="49" charset="-122"/>
                <a:ea typeface="楷体" panose="02010609060101010101" pitchFamily="49" charset="-122"/>
              </a:rPr>
              <a:t>报告制度，包括财政总决算和</a:t>
            </a:r>
            <a:r>
              <a:rPr lang="zh-CN" altLang="en-US" sz="2800" b="1" dirty="0" smtClean="0">
                <a:solidFill>
                  <a:schemeClr val="tx1"/>
                </a:solidFill>
                <a:latin typeface="楷体" panose="02010609060101010101" pitchFamily="49" charset="-122"/>
                <a:ea typeface="楷体" panose="02010609060101010101" pitchFamily="49" charset="-122"/>
              </a:rPr>
              <a:t>部门决算，主要</a:t>
            </a:r>
            <a:r>
              <a:rPr lang="zh-CN" altLang="en-US" sz="2800" b="1" dirty="0">
                <a:solidFill>
                  <a:schemeClr val="tx1"/>
                </a:solidFill>
                <a:latin typeface="楷体" panose="02010609060101010101" pitchFamily="49" charset="-122"/>
                <a:ea typeface="楷体" panose="02010609060101010101" pitchFamily="49" charset="-122"/>
              </a:rPr>
              <a:t>反映政府年度</a:t>
            </a:r>
            <a:r>
              <a:rPr lang="zh-CN" altLang="en-US" sz="2800" b="1" dirty="0" smtClean="0">
                <a:solidFill>
                  <a:schemeClr val="tx1"/>
                </a:solidFill>
                <a:latin typeface="楷体" panose="02010609060101010101" pitchFamily="49" charset="-122"/>
                <a:ea typeface="楷体" panose="02010609060101010101" pitchFamily="49" charset="-122"/>
              </a:rPr>
              <a:t>预算执行情况</a:t>
            </a:r>
            <a:r>
              <a:rPr lang="zh-CN" altLang="en-US" sz="2800" b="1" dirty="0">
                <a:solidFill>
                  <a:schemeClr val="tx1"/>
                </a:solidFill>
                <a:latin typeface="楷体" panose="02010609060101010101" pitchFamily="49" charset="-122"/>
                <a:ea typeface="楷体" panose="02010609060101010101" pitchFamily="49" charset="-122"/>
              </a:rPr>
              <a:t>的结果，对准确反映</a:t>
            </a:r>
            <a:r>
              <a:rPr lang="zh-CN" altLang="en-US" sz="2800" b="1" dirty="0" smtClean="0">
                <a:solidFill>
                  <a:schemeClr val="tx1"/>
                </a:solidFill>
                <a:latin typeface="楷体" panose="02010609060101010101" pitchFamily="49" charset="-122"/>
                <a:ea typeface="楷体" panose="02010609060101010101" pitchFamily="49" charset="-122"/>
              </a:rPr>
              <a:t>预算收支情况，加强</a:t>
            </a:r>
            <a:r>
              <a:rPr lang="zh-CN" altLang="en-US" sz="2800" b="1" dirty="0">
                <a:solidFill>
                  <a:schemeClr val="tx1"/>
                </a:solidFill>
                <a:latin typeface="楷体" panose="02010609060101010101" pitchFamily="49" charset="-122"/>
                <a:ea typeface="楷体" panose="02010609060101010101" pitchFamily="49" charset="-122"/>
              </a:rPr>
              <a:t>预算管理和监督发挥了</a:t>
            </a:r>
            <a:r>
              <a:rPr lang="zh-CN" altLang="en-US" sz="2800" b="1" dirty="0" smtClean="0">
                <a:solidFill>
                  <a:schemeClr val="tx1"/>
                </a:solidFill>
                <a:latin typeface="楷体" panose="02010609060101010101" pitchFamily="49" charset="-122"/>
                <a:ea typeface="楷体" panose="02010609060101010101" pitchFamily="49" charset="-122"/>
              </a:rPr>
              <a:t>重要作用</a:t>
            </a:r>
            <a:r>
              <a:rPr lang="zh-CN" altLang="en-US" sz="2800" b="1" dirty="0">
                <a:solidFill>
                  <a:schemeClr val="tx1"/>
                </a:solidFill>
                <a:latin typeface="楷体" panose="02010609060101010101" pitchFamily="49" charset="-122"/>
                <a:ea typeface="楷体" panose="02010609060101010101" pitchFamily="49" charset="-122"/>
              </a:rPr>
              <a:t>。</a:t>
            </a:r>
            <a:endParaRPr lang="zh-CN" altLang="en-US" sz="2800" b="1" dirty="0">
              <a:solidFill>
                <a:schemeClr val="tx1"/>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73384" y="999654"/>
            <a:ext cx="6768752" cy="521970"/>
          </a:xfrm>
          <a:prstGeom prst="rect">
            <a:avLst/>
          </a:prstGeom>
          <a:solidFill>
            <a:schemeClr val="bg1"/>
          </a:solidFill>
        </p:spPr>
        <p:txBody>
          <a:bodyPr wrap="square" rtlCol="0">
            <a:spAutoFit/>
          </a:bodyPr>
          <a:lstStyle/>
          <a:p>
            <a:pPr algn="ctr"/>
            <a:r>
              <a:rPr lang="zh-CN" altLang="en-US" sz="2800" b="1" dirty="0">
                <a:latin typeface="楷体" panose="02010609060101010101" pitchFamily="49" charset="-122"/>
                <a:ea typeface="楷体" panose="02010609060101010101" pitchFamily="49" charset="-122"/>
              </a:rPr>
              <a:t>现行</a:t>
            </a:r>
            <a:r>
              <a:rPr lang="zh-CN" altLang="en-US" sz="2800" b="1" dirty="0" smtClean="0">
                <a:latin typeface="楷体" panose="02010609060101010101" pitchFamily="49" charset="-122"/>
                <a:ea typeface="楷体" panose="02010609060101010101" pitchFamily="49" charset="-122"/>
              </a:rPr>
              <a:t>政府预算会计制度体系</a:t>
            </a:r>
            <a:endParaRPr lang="zh-CN" altLang="en-US" sz="2800" b="1" dirty="0">
              <a:latin typeface="楷体" panose="02010609060101010101" pitchFamily="49" charset="-122"/>
              <a:ea typeface="楷体" panose="02010609060101010101" pitchFamily="49" charset="-122"/>
            </a:endParaRPr>
          </a:p>
        </p:txBody>
      </p:sp>
      <p:graphicFrame>
        <p:nvGraphicFramePr>
          <p:cNvPr id="7" name="图示 6"/>
          <p:cNvGraphicFramePr/>
          <p:nvPr/>
        </p:nvGraphicFramePr>
        <p:xfrm>
          <a:off x="971600" y="1628800"/>
          <a:ext cx="6720408" cy="4330546"/>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713740" y="2586990"/>
            <a:ext cx="7973695" cy="3450590"/>
          </a:xfrm>
        </p:spPr>
        <p:txBody>
          <a:bodyPr/>
          <a:lstStyle/>
          <a:p>
            <a:pPr algn="l"/>
            <a:r>
              <a:rPr lang="zh-CN" altLang="en-US" sz="2800" b="1" dirty="0">
                <a:solidFill>
                  <a:schemeClr val="tx1"/>
                </a:solidFill>
                <a:latin typeface="楷体" panose="02010609060101010101" pitchFamily="49" charset="-122"/>
                <a:ea typeface="楷体" panose="02010609060101010101" pitchFamily="49" charset="-122"/>
              </a:rPr>
              <a:t>无法全面准确核算和反映资产、</a:t>
            </a:r>
            <a:r>
              <a:rPr lang="zh-CN" altLang="en-US" sz="2800" b="1" dirty="0" smtClean="0">
                <a:solidFill>
                  <a:schemeClr val="tx1"/>
                </a:solidFill>
                <a:latin typeface="楷体" panose="02010609060101010101" pitchFamily="49" charset="-122"/>
                <a:ea typeface="楷体" panose="02010609060101010101" pitchFamily="49" charset="-122"/>
              </a:rPr>
              <a:t>负债</a:t>
            </a:r>
            <a:endParaRPr lang="en-US" altLang="zh-CN" sz="2800" b="1" dirty="0" smtClean="0">
              <a:solidFill>
                <a:schemeClr val="tx1"/>
              </a:solidFill>
              <a:latin typeface="楷体" panose="02010609060101010101" pitchFamily="49" charset="-122"/>
              <a:ea typeface="楷体" panose="02010609060101010101" pitchFamily="49" charset="-122"/>
            </a:endParaRPr>
          </a:p>
          <a:p>
            <a:pPr algn="l"/>
            <a:r>
              <a:rPr lang="zh-CN" altLang="en-US" sz="2800" b="1" dirty="0">
                <a:solidFill>
                  <a:schemeClr val="tx1"/>
                </a:solidFill>
                <a:latin typeface="楷体" panose="02010609060101010101" pitchFamily="49" charset="-122"/>
                <a:ea typeface="楷体" panose="02010609060101010101" pitchFamily="49" charset="-122"/>
              </a:rPr>
              <a:t>无法科学合理反映政府成本</a:t>
            </a:r>
            <a:r>
              <a:rPr lang="zh-CN" altLang="en-US" sz="2800" b="1" dirty="0" smtClean="0">
                <a:solidFill>
                  <a:schemeClr val="tx1"/>
                </a:solidFill>
                <a:latin typeface="楷体" panose="02010609060101010101" pitchFamily="49" charset="-122"/>
                <a:ea typeface="楷体" panose="02010609060101010101" pitchFamily="49" charset="-122"/>
              </a:rPr>
              <a:t>费用</a:t>
            </a:r>
            <a:endParaRPr lang="en-US" altLang="zh-CN" sz="2800" b="1" dirty="0" smtClean="0">
              <a:solidFill>
                <a:schemeClr val="tx1"/>
              </a:solidFill>
              <a:latin typeface="楷体" panose="02010609060101010101" pitchFamily="49" charset="-122"/>
              <a:ea typeface="楷体" panose="02010609060101010101" pitchFamily="49" charset="-122"/>
            </a:endParaRPr>
          </a:p>
          <a:p>
            <a:pPr algn="l"/>
            <a:r>
              <a:rPr lang="zh-CN" altLang="en-US" sz="2800" b="1" dirty="0">
                <a:solidFill>
                  <a:schemeClr val="tx1"/>
                </a:solidFill>
                <a:latin typeface="楷体" panose="02010609060101010101" pitchFamily="49" charset="-122"/>
                <a:ea typeface="楷体" panose="02010609060101010101" pitchFamily="49" charset="-122"/>
              </a:rPr>
              <a:t>缺乏政府综合财务报告、政府部门财务报</a:t>
            </a:r>
            <a:r>
              <a:rPr lang="zh-CN" altLang="en-US" sz="2800" b="1" dirty="0" smtClean="0">
                <a:solidFill>
                  <a:schemeClr val="tx1"/>
                </a:solidFill>
                <a:latin typeface="楷体" panose="02010609060101010101" pitchFamily="49" charset="-122"/>
                <a:ea typeface="楷体" panose="02010609060101010101" pitchFamily="49" charset="-122"/>
              </a:rPr>
              <a:t>告</a:t>
            </a:r>
            <a:r>
              <a:rPr lang="zh-CN" altLang="en-US" sz="2800" b="1" dirty="0">
                <a:solidFill>
                  <a:schemeClr val="tx1"/>
                </a:solidFill>
                <a:latin typeface="楷体" panose="02010609060101010101" pitchFamily="49" charset="-122"/>
                <a:ea typeface="楷体" panose="02010609060101010101" pitchFamily="49" charset="-122"/>
              </a:rPr>
              <a:t>和单位合并财务</a:t>
            </a:r>
            <a:r>
              <a:rPr lang="zh-CN" altLang="en-US" sz="2800" b="1" dirty="0" smtClean="0">
                <a:solidFill>
                  <a:schemeClr val="tx1"/>
                </a:solidFill>
                <a:latin typeface="楷体" panose="02010609060101010101" pitchFamily="49" charset="-122"/>
                <a:ea typeface="楷体" panose="02010609060101010101" pitchFamily="49" charset="-122"/>
              </a:rPr>
              <a:t>报表</a:t>
            </a:r>
            <a:endParaRPr lang="en-US" altLang="zh-CN" sz="2800" b="1" dirty="0" smtClean="0">
              <a:solidFill>
                <a:schemeClr val="tx1"/>
              </a:solidFill>
              <a:latin typeface="楷体" panose="02010609060101010101" pitchFamily="49" charset="-122"/>
              <a:ea typeface="楷体" panose="02010609060101010101" pitchFamily="49" charset="-122"/>
            </a:endParaRPr>
          </a:p>
          <a:p>
            <a:pPr algn="l"/>
            <a:r>
              <a:rPr lang="zh-CN" altLang="en-US" sz="2800" b="1" dirty="0">
                <a:solidFill>
                  <a:schemeClr val="tx1"/>
                </a:solidFill>
                <a:latin typeface="楷体" panose="02010609060101010101" pitchFamily="49" charset="-122"/>
                <a:ea typeface="楷体" panose="02010609060101010101" pitchFamily="49" charset="-122"/>
              </a:rPr>
              <a:t>会计制度各自独立、体系繁杂</a:t>
            </a:r>
            <a:endParaRPr lang="zh-CN" altLang="en-US" sz="2800" b="1" dirty="0">
              <a:solidFill>
                <a:schemeClr val="tx1"/>
              </a:solidFill>
              <a:latin typeface="楷体" panose="02010609060101010101" pitchFamily="49" charset="-122"/>
              <a:ea typeface="楷体" panose="02010609060101010101" pitchFamily="49" charset="-122"/>
            </a:endParaRPr>
          </a:p>
          <a:p>
            <a:pPr algn="l"/>
            <a:endParaRPr lang="zh-CN" altLang="en-US" sz="2800" b="1" dirty="0">
              <a:solidFill>
                <a:schemeClr val="tx1"/>
              </a:solidFill>
              <a:latin typeface="楷体" panose="02010609060101010101" pitchFamily="49" charset="-122"/>
              <a:ea typeface="楷体" panose="02010609060101010101" pitchFamily="49" charset="-122"/>
            </a:endParaRPr>
          </a:p>
          <a:p>
            <a:pPr algn="l"/>
            <a:endParaRPr lang="zh-CN" altLang="en-US" sz="2800" b="1" dirty="0">
              <a:latin typeface="楷体" panose="02010609060101010101" pitchFamily="49" charset="-122"/>
              <a:ea typeface="楷体" panose="02010609060101010101" pitchFamily="49" charset="-122"/>
            </a:endParaRPr>
          </a:p>
          <a:p>
            <a:pPr algn="l"/>
            <a:endParaRPr lang="zh-CN" altLang="en-US" sz="2800" b="1" dirty="0">
              <a:latin typeface="楷体" panose="02010609060101010101" pitchFamily="49" charset="-122"/>
              <a:ea typeface="楷体" panose="02010609060101010101" pitchFamily="49" charset="-122"/>
            </a:endParaRPr>
          </a:p>
        </p:txBody>
      </p:sp>
      <p:sp>
        <p:nvSpPr>
          <p:cNvPr id="2" name="标题 1"/>
          <p:cNvSpPr>
            <a:spLocks noGrp="1"/>
          </p:cNvSpPr>
          <p:nvPr>
            <p:ph type="title"/>
          </p:nvPr>
        </p:nvSpPr>
        <p:spPr>
          <a:xfrm>
            <a:off x="457200" y="478790"/>
            <a:ext cx="8229600" cy="1112520"/>
          </a:xfrm>
        </p:spPr>
        <p:txBody>
          <a:bodyPr/>
          <a:lstStyle/>
          <a:p>
            <a:r>
              <a:rPr lang="zh-CN" altLang="en-US" sz="3600" b="1" smtClean="0">
                <a:solidFill>
                  <a:srgbClr val="4D4D4D"/>
                </a:solidFill>
                <a:latin typeface="楷体" panose="02010609060101010101" pitchFamily="49" charset="-122"/>
                <a:ea typeface="楷体" panose="02010609060101010101" pitchFamily="49" charset="-122"/>
              </a:rPr>
              <a:t>预算会计体系问题</a:t>
            </a:r>
            <a:endParaRPr lang="zh-CN" altLang="en-US" sz="3600" b="1" dirty="0" smtClean="0">
              <a:solidFill>
                <a:srgbClr val="4D4D4D"/>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36245" y="2657475"/>
            <a:ext cx="8148955" cy="3450590"/>
          </a:xfrm>
        </p:spPr>
        <p:txBody>
          <a:bodyPr/>
          <a:lstStyle/>
          <a:p>
            <a:pPr>
              <a:lnSpc>
                <a:spcPct val="120000"/>
              </a:lnSpc>
              <a:spcBef>
                <a:spcPts val="20"/>
              </a:spcBef>
              <a:spcAft>
                <a:spcPts val="0"/>
              </a:spcAft>
              <a:buFont typeface="Wingdings" panose="05000000000000000000" charset="0"/>
              <a:buChar char=""/>
            </a:pPr>
            <a:r>
              <a:rPr lang="zh-CN" altLang="en-US" sz="2800" b="1" u="sng" dirty="0">
                <a:solidFill>
                  <a:srgbClr val="002060"/>
                </a:solidFill>
                <a:latin typeface="楷体" panose="02010609060101010101" pitchFamily="49" charset="-122"/>
                <a:ea typeface="楷体" panose="02010609060101010101" pitchFamily="49" charset="-122"/>
              </a:rPr>
              <a:t>“十一五”规划</a:t>
            </a:r>
            <a:r>
              <a:rPr lang="en-US" altLang="zh-CN" sz="2800" b="1" u="sng" dirty="0">
                <a:solidFill>
                  <a:srgbClr val="002060"/>
                </a:solidFill>
                <a:latin typeface="楷体" panose="02010609060101010101" pitchFamily="49" charset="-122"/>
                <a:ea typeface="楷体" panose="02010609060101010101" pitchFamily="49" charset="-122"/>
              </a:rPr>
              <a:t>(2006)</a:t>
            </a:r>
            <a:r>
              <a:rPr lang="en-US" altLang="zh-CN" sz="2800" b="1" dirty="0">
                <a:solidFill>
                  <a:srgbClr val="002060"/>
                </a:solidFill>
                <a:latin typeface="楷体" panose="02010609060101010101" pitchFamily="49" charset="-122"/>
                <a:ea typeface="楷体" panose="02010609060101010101" pitchFamily="49" charset="-122"/>
              </a:rPr>
              <a:t> :</a:t>
            </a:r>
            <a:r>
              <a:rPr lang="zh-CN" altLang="en-US" sz="2800" b="1" dirty="0">
                <a:solidFill>
                  <a:srgbClr val="002060"/>
                </a:solidFill>
                <a:latin typeface="楷体" panose="02010609060101010101" pitchFamily="49" charset="-122"/>
                <a:ea typeface="楷体" panose="02010609060101010101" pitchFamily="49" charset="-122"/>
              </a:rPr>
              <a:t>“推进政府会计改革</a:t>
            </a:r>
            <a:r>
              <a:rPr lang="zh-CN" altLang="en-US" sz="2800" b="1" dirty="0" smtClean="0">
                <a:solidFill>
                  <a:srgbClr val="002060"/>
                </a:solidFill>
                <a:latin typeface="楷体" panose="02010609060101010101" pitchFamily="49" charset="-122"/>
                <a:ea typeface="楷体" panose="02010609060101010101" pitchFamily="49" charset="-122"/>
              </a:rPr>
              <a:t>”</a:t>
            </a:r>
            <a:endParaRPr lang="zh-CN" altLang="en-US" sz="2800" b="1" dirty="0" smtClean="0">
              <a:solidFill>
                <a:srgbClr val="002060"/>
              </a:solidFill>
              <a:latin typeface="楷体" panose="02010609060101010101" pitchFamily="49" charset="-122"/>
              <a:ea typeface="楷体" panose="02010609060101010101" pitchFamily="49" charset="-122"/>
            </a:endParaRPr>
          </a:p>
          <a:p>
            <a:pPr>
              <a:lnSpc>
                <a:spcPct val="120000"/>
              </a:lnSpc>
              <a:spcBef>
                <a:spcPts val="20"/>
              </a:spcBef>
              <a:spcAft>
                <a:spcPts val="0"/>
              </a:spcAft>
              <a:buFont typeface="Wingdings" panose="05000000000000000000" charset="0"/>
              <a:buChar char=""/>
            </a:pPr>
            <a:r>
              <a:rPr lang="zh-CN" altLang="en-US" sz="2800" b="1" u="sng" dirty="0">
                <a:solidFill>
                  <a:srgbClr val="002060"/>
                </a:solidFill>
                <a:latin typeface="楷体" panose="02010609060101010101" pitchFamily="49" charset="-122"/>
                <a:ea typeface="楷体" panose="02010609060101010101" pitchFamily="49" charset="-122"/>
              </a:rPr>
              <a:t>“十二五”规划</a:t>
            </a:r>
            <a:r>
              <a:rPr lang="en-US" altLang="zh-CN" sz="2800" b="1" u="sng" dirty="0">
                <a:solidFill>
                  <a:srgbClr val="002060"/>
                </a:solidFill>
                <a:latin typeface="楷体" panose="02010609060101010101" pitchFamily="49" charset="-122"/>
                <a:ea typeface="楷体" panose="02010609060101010101" pitchFamily="49" charset="-122"/>
              </a:rPr>
              <a:t>(2011) </a:t>
            </a:r>
            <a:r>
              <a:rPr lang="en-US" altLang="zh-CN" sz="2800" b="1" dirty="0">
                <a:solidFill>
                  <a:srgbClr val="002060"/>
                </a:solidFill>
                <a:latin typeface="楷体" panose="02010609060101010101" pitchFamily="49" charset="-122"/>
                <a:ea typeface="楷体" panose="02010609060101010101" pitchFamily="49" charset="-122"/>
              </a:rPr>
              <a:t>:“</a:t>
            </a:r>
            <a:r>
              <a:rPr lang="zh-CN" altLang="en-US" sz="2800" b="1" dirty="0">
                <a:solidFill>
                  <a:srgbClr val="002060"/>
                </a:solidFill>
                <a:latin typeface="楷体" panose="02010609060101010101" pitchFamily="49" charset="-122"/>
                <a:ea typeface="楷体" panose="02010609060101010101" pitchFamily="49" charset="-122"/>
              </a:rPr>
              <a:t>进一步推进政府会计改革，逐步建立政府</a:t>
            </a:r>
            <a:r>
              <a:rPr lang="zh-CN" altLang="en-US" sz="2800" b="1" dirty="0" smtClean="0">
                <a:solidFill>
                  <a:srgbClr val="002060"/>
                </a:solidFill>
                <a:latin typeface="楷体" panose="02010609060101010101" pitchFamily="49" charset="-122"/>
                <a:ea typeface="楷体" panose="02010609060101010101" pitchFamily="49" charset="-122"/>
              </a:rPr>
              <a:t>财务</a:t>
            </a:r>
            <a:r>
              <a:rPr lang="zh-CN" altLang="en-US" sz="2800" b="1" dirty="0">
                <a:solidFill>
                  <a:srgbClr val="002060"/>
                </a:solidFill>
                <a:latin typeface="楷体" panose="02010609060101010101" pitchFamily="49" charset="-122"/>
                <a:ea typeface="楷体" panose="02010609060101010101" pitchFamily="49" charset="-122"/>
              </a:rPr>
              <a:t>报告</a:t>
            </a:r>
            <a:r>
              <a:rPr lang="zh-CN" altLang="en-US" sz="2800" b="1" dirty="0" smtClean="0">
                <a:solidFill>
                  <a:srgbClr val="002060"/>
                </a:solidFill>
                <a:latin typeface="楷体" panose="02010609060101010101" pitchFamily="49" charset="-122"/>
                <a:ea typeface="楷体" panose="02010609060101010101" pitchFamily="49" charset="-122"/>
              </a:rPr>
              <a:t>制度”</a:t>
            </a:r>
            <a:endParaRPr lang="zh-CN" altLang="en-US" sz="2800" b="1" dirty="0" smtClean="0">
              <a:solidFill>
                <a:srgbClr val="002060"/>
              </a:solidFill>
              <a:latin typeface="楷体" panose="02010609060101010101" pitchFamily="49" charset="-122"/>
              <a:ea typeface="楷体" panose="02010609060101010101" pitchFamily="49" charset="-122"/>
            </a:endParaRPr>
          </a:p>
          <a:p>
            <a:endParaRPr lang="zh-CN" altLang="en-US" sz="2800" b="1" dirty="0" smtClean="0">
              <a:solidFill>
                <a:srgbClr val="002060"/>
              </a:solidFill>
              <a:latin typeface="楷体" panose="02010609060101010101" pitchFamily="49" charset="-122"/>
              <a:ea typeface="楷体" panose="02010609060101010101" pitchFamily="49" charset="-122"/>
            </a:endParaRPr>
          </a:p>
        </p:txBody>
      </p:sp>
      <p:sp>
        <p:nvSpPr>
          <p:cNvPr id="2" name="标题 1"/>
          <p:cNvSpPr>
            <a:spLocks noGrp="1"/>
          </p:cNvSpPr>
          <p:nvPr>
            <p:ph type="title"/>
          </p:nvPr>
        </p:nvSpPr>
        <p:spPr>
          <a:xfrm>
            <a:off x="395605" y="577215"/>
            <a:ext cx="8229600" cy="1063625"/>
          </a:xfrm>
        </p:spPr>
        <p:txBody>
          <a:bodyPr>
            <a:normAutofit/>
          </a:bodyPr>
          <a:lstStyle/>
          <a:p>
            <a:r>
              <a:rPr lang="zh-CN" altLang="en-US" b="1" dirty="0">
                <a:solidFill>
                  <a:srgbClr val="4D4D4D"/>
                </a:solidFill>
              </a:rPr>
              <a:t>改革的法规政策推动</a:t>
            </a:r>
            <a:endParaRPr lang="zh-CN" altLang="en-US" b="1" dirty="0">
              <a:solidFill>
                <a:srgbClr val="4D4D4D"/>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1765" y="1643380"/>
            <a:ext cx="8790305" cy="4097020"/>
          </a:xfrm>
          <a:solidFill>
            <a:schemeClr val="bg1"/>
          </a:solidFill>
        </p:spPr>
        <p:txBody>
          <a:bodyPr>
            <a:noAutofit/>
          </a:bodyPr>
          <a:lstStyle/>
          <a:p>
            <a:pPr>
              <a:lnSpc>
                <a:spcPct val="150000"/>
              </a:lnSpc>
              <a:buFont typeface="Wingdings" panose="05000000000000000000" charset="0"/>
              <a:buChar char=""/>
            </a:pPr>
            <a:r>
              <a:rPr lang="zh-CN" altLang="en-US" sz="2500" b="1" u="sng" dirty="0">
                <a:solidFill>
                  <a:srgbClr val="002060"/>
                </a:solidFill>
                <a:latin typeface="楷体" panose="02010609060101010101" pitchFamily="49" charset="-122"/>
                <a:ea typeface="楷体" panose="02010609060101010101" pitchFamily="49" charset="-122"/>
              </a:rPr>
              <a:t>党的十八届三中全会通过</a:t>
            </a:r>
            <a:r>
              <a:rPr lang="en-US" altLang="zh-CN" sz="2500" b="1" u="sng" dirty="0">
                <a:solidFill>
                  <a:srgbClr val="002060"/>
                </a:solidFill>
                <a:latin typeface="楷体" panose="02010609060101010101" pitchFamily="49" charset="-122"/>
                <a:ea typeface="楷体" panose="02010609060101010101" pitchFamily="49" charset="-122"/>
              </a:rPr>
              <a:t>《</a:t>
            </a:r>
            <a:r>
              <a:rPr lang="zh-CN" altLang="en-US" sz="2500" b="1" u="sng" dirty="0">
                <a:solidFill>
                  <a:srgbClr val="002060"/>
                </a:solidFill>
                <a:latin typeface="楷体" panose="02010609060101010101" pitchFamily="49" charset="-122"/>
                <a:ea typeface="楷体" panose="02010609060101010101" pitchFamily="49" charset="-122"/>
              </a:rPr>
              <a:t>中共中央关于</a:t>
            </a:r>
            <a:r>
              <a:rPr lang="zh-CN" altLang="en-US" sz="2500" b="1" u="sng" dirty="0" smtClean="0">
                <a:solidFill>
                  <a:srgbClr val="002060"/>
                </a:solidFill>
                <a:latin typeface="楷体" panose="02010609060101010101" pitchFamily="49" charset="-122"/>
                <a:ea typeface="楷体" panose="02010609060101010101" pitchFamily="49" charset="-122"/>
              </a:rPr>
              <a:t>全面</a:t>
            </a:r>
            <a:r>
              <a:rPr lang="zh-CN" altLang="en-US" sz="2500" b="1" u="sng" dirty="0">
                <a:solidFill>
                  <a:srgbClr val="002060"/>
                </a:solidFill>
                <a:latin typeface="楷体" panose="02010609060101010101" pitchFamily="49" charset="-122"/>
                <a:ea typeface="楷体" panose="02010609060101010101" pitchFamily="49" charset="-122"/>
              </a:rPr>
              <a:t>深化改革若干重大问题的</a:t>
            </a:r>
            <a:r>
              <a:rPr lang="zh-CN" altLang="en-US" sz="2500" b="1" u="sng" dirty="0" smtClean="0">
                <a:solidFill>
                  <a:srgbClr val="002060"/>
                </a:solidFill>
                <a:latin typeface="楷体" panose="02010609060101010101" pitchFamily="49" charset="-122"/>
                <a:ea typeface="楷体" panose="02010609060101010101" pitchFamily="49" charset="-122"/>
              </a:rPr>
              <a:t>决定</a:t>
            </a:r>
            <a:r>
              <a:rPr lang="en-US" altLang="zh-CN" sz="2500" b="1" u="sng" dirty="0">
                <a:solidFill>
                  <a:srgbClr val="002060"/>
                </a:solidFill>
                <a:latin typeface="楷体" panose="02010609060101010101" pitchFamily="49" charset="-122"/>
                <a:ea typeface="楷体" panose="02010609060101010101" pitchFamily="49" charset="-122"/>
                <a:sym typeface="+mn-ea"/>
              </a:rPr>
              <a:t>》</a:t>
            </a:r>
            <a:r>
              <a:rPr lang="zh-CN" altLang="en-US" sz="2500" b="1" u="sng" dirty="0" smtClean="0">
                <a:solidFill>
                  <a:srgbClr val="002060"/>
                </a:solidFill>
                <a:latin typeface="楷体" panose="02010609060101010101" pitchFamily="49" charset="-122"/>
                <a:ea typeface="楷体" panose="02010609060101010101" pitchFamily="49" charset="-122"/>
              </a:rPr>
              <a:t>（</a:t>
            </a:r>
            <a:r>
              <a:rPr lang="en-US" altLang="zh-CN" sz="2500" b="1" u="sng" dirty="0" smtClean="0">
                <a:solidFill>
                  <a:srgbClr val="002060"/>
                </a:solidFill>
                <a:latin typeface="楷体" panose="02010609060101010101" pitchFamily="49" charset="-122"/>
                <a:ea typeface="楷体" panose="02010609060101010101" pitchFamily="49" charset="-122"/>
              </a:rPr>
              <a:t>2013</a:t>
            </a:r>
            <a:r>
              <a:rPr lang="zh-CN" altLang="en-US" sz="2500" b="1" u="sng" dirty="0" smtClean="0">
                <a:solidFill>
                  <a:srgbClr val="002060"/>
                </a:solidFill>
                <a:latin typeface="楷体" panose="02010609060101010101" pitchFamily="49" charset="-122"/>
                <a:ea typeface="楷体" panose="02010609060101010101" pitchFamily="49" charset="-122"/>
              </a:rPr>
              <a:t>）</a:t>
            </a:r>
            <a:endParaRPr lang="zh-CN" altLang="en-US" sz="2500" b="1" u="sng" dirty="0" smtClean="0">
              <a:solidFill>
                <a:srgbClr val="002060"/>
              </a:solidFill>
              <a:latin typeface="楷体" panose="02010609060101010101" pitchFamily="49" charset="-122"/>
              <a:ea typeface="楷体" panose="02010609060101010101" pitchFamily="49" charset="-122"/>
            </a:endParaRPr>
          </a:p>
          <a:p>
            <a:pPr marL="0" indent="0">
              <a:lnSpc>
                <a:spcPct val="150000"/>
              </a:lnSpc>
              <a:buFont typeface="Wingdings" panose="05000000000000000000" charset="0"/>
              <a:buNone/>
            </a:pPr>
            <a:r>
              <a:rPr lang="zh-CN" altLang="en-US" sz="2500" b="1" dirty="0">
                <a:solidFill>
                  <a:schemeClr val="tx1"/>
                </a:solidFill>
                <a:latin typeface="楷体" panose="02010609060101010101" pitchFamily="49" charset="-122"/>
                <a:ea typeface="楷体" panose="02010609060101010101" pitchFamily="49" charset="-122"/>
              </a:rPr>
              <a:t>  “建立权责发生制的政府综合财务报告制度，</a:t>
            </a:r>
            <a:r>
              <a:rPr lang="zh-CN" altLang="en-US" sz="2500" b="1" dirty="0" smtClean="0">
                <a:solidFill>
                  <a:schemeClr val="tx1"/>
                </a:solidFill>
                <a:latin typeface="楷体" panose="02010609060101010101" pitchFamily="49" charset="-122"/>
                <a:ea typeface="楷体" panose="02010609060101010101" pitchFamily="49" charset="-122"/>
              </a:rPr>
              <a:t>建立</a:t>
            </a:r>
            <a:r>
              <a:rPr lang="zh-CN" altLang="en-US" sz="2500" b="1" dirty="0">
                <a:solidFill>
                  <a:schemeClr val="tx1"/>
                </a:solidFill>
                <a:latin typeface="楷体" panose="02010609060101010101" pitchFamily="49" charset="-122"/>
                <a:ea typeface="楷体" panose="02010609060101010101" pitchFamily="49" charset="-122"/>
              </a:rPr>
              <a:t>规范合理的中央和地方政府债务管理及</a:t>
            </a:r>
            <a:r>
              <a:rPr lang="zh-CN" altLang="en-US" sz="2500" b="1" dirty="0" smtClean="0">
                <a:solidFill>
                  <a:schemeClr val="tx1"/>
                </a:solidFill>
                <a:latin typeface="楷体" panose="02010609060101010101" pitchFamily="49" charset="-122"/>
                <a:ea typeface="楷体" panose="02010609060101010101" pitchFamily="49" charset="-122"/>
              </a:rPr>
              <a:t>风险预警</a:t>
            </a:r>
            <a:r>
              <a:rPr lang="zh-CN" altLang="en-US" sz="2500" b="1" dirty="0">
                <a:solidFill>
                  <a:schemeClr val="tx1"/>
                </a:solidFill>
                <a:latin typeface="楷体" panose="02010609060101010101" pitchFamily="49" charset="-122"/>
                <a:ea typeface="楷体" panose="02010609060101010101" pitchFamily="49" charset="-122"/>
              </a:rPr>
              <a:t>机制</a:t>
            </a:r>
            <a:r>
              <a:rPr lang="zh-CN" altLang="en-US" sz="2500" b="1" dirty="0" smtClean="0">
                <a:solidFill>
                  <a:schemeClr val="tx1"/>
                </a:solidFill>
                <a:latin typeface="楷体" panose="02010609060101010101" pitchFamily="49" charset="-122"/>
                <a:ea typeface="楷体" panose="02010609060101010101" pitchFamily="49" charset="-122"/>
              </a:rPr>
              <a:t>”</a:t>
            </a:r>
            <a:endParaRPr lang="zh-CN" altLang="en-US" sz="2500" b="1" dirty="0" smtClean="0">
              <a:solidFill>
                <a:schemeClr val="tx1"/>
              </a:solidFill>
              <a:latin typeface="楷体" panose="02010609060101010101" pitchFamily="49" charset="-122"/>
              <a:ea typeface="楷体" panose="02010609060101010101" pitchFamily="49" charset="-122"/>
            </a:endParaRPr>
          </a:p>
          <a:p>
            <a:pPr>
              <a:lnSpc>
                <a:spcPct val="150000"/>
              </a:lnSpc>
              <a:buFont typeface="Wingdings" panose="05000000000000000000" charset="0"/>
              <a:buChar char=""/>
            </a:pPr>
            <a:r>
              <a:rPr lang="en-US" altLang="zh-CN" sz="2500" b="1" u="sng" dirty="0" smtClean="0">
                <a:solidFill>
                  <a:srgbClr val="002060"/>
                </a:solidFill>
                <a:latin typeface="楷体" panose="02010609060101010101" pitchFamily="49" charset="-122"/>
                <a:ea typeface="楷体" panose="02010609060101010101" pitchFamily="49" charset="-122"/>
              </a:rPr>
              <a:t>《</a:t>
            </a:r>
            <a:r>
              <a:rPr lang="zh-CN" altLang="en-US" sz="2500" b="1" u="sng" dirty="0" smtClean="0">
                <a:solidFill>
                  <a:srgbClr val="002060"/>
                </a:solidFill>
                <a:latin typeface="楷体" panose="02010609060101010101" pitchFamily="49" charset="-122"/>
                <a:ea typeface="楷体" panose="02010609060101010101" pitchFamily="49" charset="-122"/>
              </a:rPr>
              <a:t>党政机关</a:t>
            </a:r>
            <a:r>
              <a:rPr lang="zh-CN" altLang="en-US" sz="2500" b="1" u="sng" dirty="0">
                <a:solidFill>
                  <a:srgbClr val="002060"/>
                </a:solidFill>
                <a:latin typeface="楷体" panose="02010609060101010101" pitchFamily="49" charset="-122"/>
                <a:ea typeface="楷体" panose="02010609060101010101" pitchFamily="49" charset="-122"/>
              </a:rPr>
              <a:t>厉行节约反对浪费</a:t>
            </a:r>
            <a:r>
              <a:rPr lang="zh-CN" altLang="en-US" sz="2500" b="1" u="sng" dirty="0" smtClean="0">
                <a:solidFill>
                  <a:srgbClr val="002060"/>
                </a:solidFill>
                <a:latin typeface="楷体" panose="02010609060101010101" pitchFamily="49" charset="-122"/>
                <a:ea typeface="楷体" panose="02010609060101010101" pitchFamily="49" charset="-122"/>
              </a:rPr>
              <a:t>条例</a:t>
            </a:r>
            <a:r>
              <a:rPr lang="en-US" altLang="zh-CN" sz="2500" b="1" u="sng" dirty="0">
                <a:solidFill>
                  <a:srgbClr val="002060"/>
                </a:solidFill>
                <a:latin typeface="楷体" panose="02010609060101010101" pitchFamily="49" charset="-122"/>
                <a:ea typeface="楷体" panose="02010609060101010101" pitchFamily="49" charset="-122"/>
              </a:rPr>
              <a:t>》</a:t>
            </a:r>
            <a:r>
              <a:rPr lang="zh-CN" altLang="en-US" sz="2500" b="1" u="sng" dirty="0" smtClean="0">
                <a:solidFill>
                  <a:srgbClr val="002060"/>
                </a:solidFill>
                <a:latin typeface="楷体" panose="02010609060101010101" pitchFamily="49" charset="-122"/>
                <a:ea typeface="楷体" panose="02010609060101010101" pitchFamily="49" charset="-122"/>
              </a:rPr>
              <a:t>（</a:t>
            </a:r>
            <a:r>
              <a:rPr lang="en-US" altLang="zh-CN" sz="2500" b="1" u="sng" dirty="0" smtClean="0">
                <a:solidFill>
                  <a:srgbClr val="002060"/>
                </a:solidFill>
                <a:latin typeface="楷体" panose="02010609060101010101" pitchFamily="49" charset="-122"/>
                <a:ea typeface="楷体" panose="02010609060101010101" pitchFamily="49" charset="-122"/>
              </a:rPr>
              <a:t>2013</a:t>
            </a:r>
            <a:r>
              <a:rPr lang="zh-CN" altLang="en-US" sz="2500" b="1" u="sng" dirty="0" smtClean="0">
                <a:solidFill>
                  <a:srgbClr val="002060"/>
                </a:solidFill>
                <a:latin typeface="楷体" panose="02010609060101010101" pitchFamily="49" charset="-122"/>
                <a:ea typeface="楷体" panose="02010609060101010101" pitchFamily="49" charset="-122"/>
              </a:rPr>
              <a:t>）</a:t>
            </a:r>
            <a:endParaRPr lang="zh-CN" altLang="en-US" sz="2500" b="1" u="sng" dirty="0" smtClean="0">
              <a:solidFill>
                <a:srgbClr val="002060"/>
              </a:solidFill>
              <a:latin typeface="楷体" panose="02010609060101010101" pitchFamily="49" charset="-122"/>
              <a:ea typeface="楷体" panose="02010609060101010101" pitchFamily="49" charset="-122"/>
            </a:endParaRPr>
          </a:p>
          <a:p>
            <a:pPr marL="0" indent="0">
              <a:lnSpc>
                <a:spcPct val="150000"/>
              </a:lnSpc>
              <a:buFont typeface="Wingdings" panose="05000000000000000000" charset="0"/>
              <a:buNone/>
            </a:pPr>
            <a:r>
              <a:rPr lang="zh-CN" altLang="en-US" sz="2500" b="1" dirty="0">
                <a:solidFill>
                  <a:schemeClr val="tx1"/>
                </a:solidFill>
                <a:latin typeface="楷体" panose="02010609060101010101" pitchFamily="49" charset="-122"/>
                <a:ea typeface="楷体" panose="02010609060101010101" pitchFamily="49" charset="-122"/>
              </a:rPr>
              <a:t>  “推进政府会计改革，进一步健全会计制度，</a:t>
            </a:r>
            <a:r>
              <a:rPr lang="zh-CN" altLang="en-US" sz="2500" b="1" dirty="0" smtClean="0">
                <a:solidFill>
                  <a:schemeClr val="tx1"/>
                </a:solidFill>
                <a:latin typeface="楷体" panose="02010609060101010101" pitchFamily="49" charset="-122"/>
                <a:ea typeface="楷体" panose="02010609060101010101" pitchFamily="49" charset="-122"/>
              </a:rPr>
              <a:t>准确</a:t>
            </a:r>
            <a:r>
              <a:rPr lang="zh-CN" altLang="en-US" sz="2500" b="1" dirty="0">
                <a:solidFill>
                  <a:schemeClr val="tx1"/>
                </a:solidFill>
                <a:latin typeface="楷体" panose="02010609060101010101" pitchFamily="49" charset="-122"/>
                <a:ea typeface="楷体" panose="02010609060101010101" pitchFamily="49" charset="-122"/>
              </a:rPr>
              <a:t>核算机关运行经费，全面反映</a:t>
            </a:r>
            <a:r>
              <a:rPr lang="zh-CN" altLang="en-US" sz="2500" b="1" dirty="0">
                <a:solidFill>
                  <a:srgbClr val="C00000"/>
                </a:solidFill>
                <a:latin typeface="楷体" panose="02010609060101010101" pitchFamily="49" charset="-122"/>
                <a:ea typeface="楷体" panose="02010609060101010101" pitchFamily="49" charset="-122"/>
              </a:rPr>
              <a:t>行政成本</a:t>
            </a:r>
            <a:r>
              <a:rPr lang="zh-CN" altLang="en-US" sz="2500" b="1" dirty="0">
                <a:solidFill>
                  <a:schemeClr val="tx1"/>
                </a:solidFill>
                <a:latin typeface="楷体" panose="02010609060101010101" pitchFamily="49" charset="-122"/>
                <a:ea typeface="楷体" panose="02010609060101010101" pitchFamily="49" charset="-122"/>
              </a:rPr>
              <a:t>”</a:t>
            </a:r>
            <a:endParaRPr lang="zh-CN" altLang="en-US" sz="2500" b="1" dirty="0">
              <a:solidFill>
                <a:schemeClr val="tx1"/>
              </a:solidFill>
              <a:latin typeface="楷体" panose="02010609060101010101" pitchFamily="49" charset="-122"/>
              <a:ea typeface="楷体" panose="02010609060101010101" pitchFamily="49" charset="-122"/>
            </a:endParaRPr>
          </a:p>
          <a:p>
            <a:pPr>
              <a:lnSpc>
                <a:spcPct val="150000"/>
              </a:lnSpc>
              <a:buFont typeface="Wingdings" panose="05000000000000000000" charset="0"/>
              <a:buChar char=""/>
            </a:pPr>
            <a:endParaRPr lang="zh-CN" altLang="en-US" sz="2200" b="1" dirty="0">
              <a:solidFill>
                <a:schemeClr val="tx1"/>
              </a:solidFill>
              <a:latin typeface="楷体" panose="02010609060101010101" pitchFamily="49" charset="-122"/>
              <a:ea typeface="楷体" panose="02010609060101010101" pitchFamily="49" charset="-122"/>
            </a:endParaRPr>
          </a:p>
          <a:p>
            <a:pPr>
              <a:lnSpc>
                <a:spcPct val="150000"/>
              </a:lnSpc>
              <a:buFont typeface="Wingdings" panose="05000000000000000000" charset="0"/>
              <a:buChar char=""/>
            </a:pPr>
            <a:endParaRPr lang="zh-CN" altLang="en-US" sz="1900" b="1" dirty="0">
              <a:solidFill>
                <a:schemeClr val="tx1"/>
              </a:solidFill>
              <a:latin typeface="楷体" panose="02010609060101010101" pitchFamily="49" charset="-122"/>
              <a:ea typeface="楷体" panose="02010609060101010101" pitchFamily="49" charset="-122"/>
            </a:endParaRPr>
          </a:p>
          <a:p>
            <a:pPr>
              <a:lnSpc>
                <a:spcPct val="150000"/>
              </a:lnSpc>
              <a:buFont typeface="Wingdings" panose="05000000000000000000" charset="0"/>
              <a:buChar char=""/>
            </a:pPr>
            <a:endParaRPr lang="zh-CN" altLang="en-US" sz="1700" b="1" dirty="0">
              <a:solidFill>
                <a:schemeClr val="tx1"/>
              </a:solidFill>
              <a:latin typeface="楷体" panose="02010609060101010101" pitchFamily="49" charset="-122"/>
              <a:ea typeface="楷体" panose="02010609060101010101" pitchFamily="49" charset="-122"/>
            </a:endParaRPr>
          </a:p>
          <a:p>
            <a:endParaRPr lang="zh-CN" altLang="en-US" sz="1500" b="1" dirty="0">
              <a:solidFill>
                <a:schemeClr val="tx1"/>
              </a:solidFill>
              <a:latin typeface="楷体" panose="02010609060101010101" pitchFamily="49" charset="-122"/>
              <a:ea typeface="楷体" panose="02010609060101010101" pitchFamily="49" charset="-122"/>
            </a:endParaRPr>
          </a:p>
        </p:txBody>
      </p:sp>
      <p:sp>
        <p:nvSpPr>
          <p:cNvPr id="2" name="标题 1"/>
          <p:cNvSpPr>
            <a:spLocks noGrp="1"/>
          </p:cNvSpPr>
          <p:nvPr>
            <p:ph type="title"/>
          </p:nvPr>
        </p:nvSpPr>
        <p:spPr>
          <a:xfrm>
            <a:off x="431984" y="195868"/>
            <a:ext cx="8229600" cy="1512168"/>
          </a:xfrm>
        </p:spPr>
        <p:txBody>
          <a:bodyPr>
            <a:normAutofit/>
          </a:bodyPr>
          <a:lstStyle/>
          <a:p>
            <a:r>
              <a:rPr lang="zh-CN" altLang="en-US" b="1" dirty="0">
                <a:solidFill>
                  <a:srgbClr val="4D4D4D"/>
                </a:solidFill>
              </a:rPr>
              <a:t>改革的法规政策推动</a:t>
            </a:r>
            <a:endParaRPr lang="zh-CN" altLang="en-US" b="1" dirty="0">
              <a:solidFill>
                <a:srgbClr val="4D4D4D"/>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27965" y="674370"/>
            <a:ext cx="8700770" cy="5688965"/>
          </a:xfrm>
          <a:prstGeom prst="rect">
            <a:avLst/>
          </a:prstGeom>
          <a:solidFill>
            <a:schemeClr val="bg1"/>
          </a:solidFill>
        </p:spPr>
        <p:txBody>
          <a:bodyPr wrap="square">
            <a:spAutoFit/>
          </a:bodyPr>
          <a:lstStyle/>
          <a:p>
            <a:pPr marL="457200" indent="-457200">
              <a:lnSpc>
                <a:spcPct val="130000"/>
              </a:lnSpc>
              <a:spcBef>
                <a:spcPts val="0"/>
              </a:spcBef>
              <a:spcAft>
                <a:spcPts val="0"/>
              </a:spcAft>
              <a:buFont typeface="Wingdings" panose="05000000000000000000" charset="0"/>
              <a:buChar char=""/>
            </a:pPr>
            <a:r>
              <a:rPr lang="en-US" altLang="zh-CN" sz="2800" b="1" u="sng" dirty="0" smtClean="0">
                <a:solidFill>
                  <a:srgbClr val="002060"/>
                </a:solidFill>
                <a:latin typeface="楷体" panose="02010609060101010101" pitchFamily="49" charset="-122"/>
                <a:ea typeface="楷体" panose="02010609060101010101" pitchFamily="49" charset="-122"/>
              </a:rPr>
              <a:t>《</a:t>
            </a:r>
            <a:r>
              <a:rPr lang="zh-CN" altLang="en-US" sz="2800" b="1" u="sng" dirty="0" smtClean="0">
                <a:solidFill>
                  <a:srgbClr val="002060"/>
                </a:solidFill>
                <a:latin typeface="楷体" panose="02010609060101010101" pitchFamily="49" charset="-122"/>
                <a:ea typeface="楷体" panose="02010609060101010101" pitchFamily="49" charset="-122"/>
              </a:rPr>
              <a:t>国务院关于加强地方政府性债务管理的意见</a:t>
            </a:r>
            <a:r>
              <a:rPr lang="en-US" altLang="zh-CN" sz="2800" b="1" u="sng" dirty="0" smtClean="0">
                <a:solidFill>
                  <a:srgbClr val="002060"/>
                </a:solidFill>
                <a:latin typeface="楷体" panose="02010609060101010101" pitchFamily="49" charset="-122"/>
                <a:ea typeface="楷体" panose="02010609060101010101" pitchFamily="49" charset="-122"/>
              </a:rPr>
              <a:t>》</a:t>
            </a:r>
            <a:r>
              <a:rPr lang="en-US" altLang="zh-CN" sz="2800" b="1" u="sng" dirty="0">
                <a:solidFill>
                  <a:srgbClr val="002060"/>
                </a:solidFill>
                <a:latin typeface="楷体" panose="02010609060101010101" pitchFamily="49" charset="-122"/>
                <a:ea typeface="楷体" panose="02010609060101010101" pitchFamily="49" charset="-122"/>
              </a:rPr>
              <a:t>(</a:t>
            </a:r>
            <a:r>
              <a:rPr lang="zh-CN" altLang="en-US" sz="2800" b="1" u="sng" dirty="0" smtClean="0">
                <a:solidFill>
                  <a:srgbClr val="002060"/>
                </a:solidFill>
                <a:latin typeface="楷体" panose="02010609060101010101" pitchFamily="49" charset="-122"/>
                <a:ea typeface="楷体" panose="02010609060101010101" pitchFamily="49" charset="-122"/>
              </a:rPr>
              <a:t>国发</a:t>
            </a:r>
            <a:r>
              <a:rPr lang="en-US" altLang="zh-CN" sz="2800" b="1" u="sng" dirty="0" smtClean="0">
                <a:solidFill>
                  <a:srgbClr val="002060"/>
                </a:solidFill>
                <a:latin typeface="楷体" panose="02010609060101010101" pitchFamily="49" charset="-122"/>
                <a:ea typeface="楷体" panose="02010609060101010101" pitchFamily="49" charset="-122"/>
              </a:rPr>
              <a:t>[2014]43</a:t>
            </a:r>
            <a:r>
              <a:rPr lang="zh-CN" altLang="en-US" sz="2800" b="1" u="sng" dirty="0">
                <a:solidFill>
                  <a:srgbClr val="002060"/>
                </a:solidFill>
                <a:latin typeface="楷体" panose="02010609060101010101" pitchFamily="49" charset="-122"/>
                <a:ea typeface="楷体" panose="02010609060101010101" pitchFamily="49" charset="-122"/>
              </a:rPr>
              <a:t>号</a:t>
            </a:r>
            <a:r>
              <a:rPr lang="en-US" altLang="zh-CN" sz="2800" b="1" u="sng" dirty="0">
                <a:solidFill>
                  <a:srgbClr val="002060"/>
                </a:solidFill>
                <a:latin typeface="楷体" panose="02010609060101010101" pitchFamily="49" charset="-122"/>
                <a:ea typeface="楷体" panose="02010609060101010101" pitchFamily="49" charset="-122"/>
              </a:rPr>
              <a:t>)</a:t>
            </a:r>
            <a:endParaRPr lang="en-US" altLang="zh-CN" sz="2800" b="1" u="sng" dirty="0">
              <a:solidFill>
                <a:srgbClr val="002060"/>
              </a:solidFill>
              <a:latin typeface="楷体" panose="02010609060101010101" pitchFamily="49" charset="-122"/>
              <a:ea typeface="楷体" panose="02010609060101010101" pitchFamily="49" charset="-122"/>
            </a:endParaRPr>
          </a:p>
          <a:p>
            <a:pPr lvl="1" indent="0">
              <a:lnSpc>
                <a:spcPct val="130000"/>
              </a:lnSpc>
              <a:spcBef>
                <a:spcPts val="0"/>
              </a:spcBef>
              <a:spcAft>
                <a:spcPts val="0"/>
              </a:spcAft>
              <a:buFont typeface="Wingdings" panose="05000000000000000000" charset="0"/>
              <a:buNone/>
            </a:pPr>
            <a:r>
              <a:rPr lang="zh-CN" altLang="en-US" sz="2800" dirty="0">
                <a:latin typeface="楷体" panose="02010609060101010101" pitchFamily="49" charset="-122"/>
                <a:ea typeface="楷体" panose="02010609060101010101" pitchFamily="49" charset="-122"/>
              </a:rPr>
              <a:t>加快建立权责发生制的政府综合财务报告</a:t>
            </a:r>
            <a:r>
              <a:rPr lang="zh-CN" altLang="en-US" sz="2800" dirty="0" smtClean="0">
                <a:latin typeface="楷体" panose="02010609060101010101" pitchFamily="49" charset="-122"/>
                <a:ea typeface="楷体" panose="02010609060101010101" pitchFamily="49" charset="-122"/>
              </a:rPr>
              <a:t>制度，全面</a:t>
            </a:r>
            <a:r>
              <a:rPr lang="zh-CN" altLang="en-US" sz="2800" dirty="0">
                <a:latin typeface="楷体" panose="02010609060101010101" pitchFamily="49" charset="-122"/>
                <a:ea typeface="楷体" panose="02010609060101010101" pitchFamily="49" charset="-122"/>
              </a:rPr>
              <a:t>反映政府的资产负债情况</a:t>
            </a:r>
            <a:r>
              <a:rPr lang="zh-CN" altLang="en-US" sz="2800" dirty="0" smtClean="0">
                <a:latin typeface="楷体" panose="02010609060101010101" pitchFamily="49" charset="-122"/>
                <a:ea typeface="楷体" panose="02010609060101010101" pitchFamily="49" charset="-122"/>
              </a:rPr>
              <a:t>。</a:t>
            </a:r>
            <a:endParaRPr lang="zh-CN" altLang="en-US" sz="2800" dirty="0">
              <a:latin typeface="楷体" panose="02010609060101010101" pitchFamily="49" charset="-122"/>
              <a:ea typeface="楷体" panose="02010609060101010101" pitchFamily="49" charset="-122"/>
            </a:endParaRPr>
          </a:p>
          <a:p>
            <a:pPr marL="457200" indent="-457200">
              <a:lnSpc>
                <a:spcPct val="130000"/>
              </a:lnSpc>
              <a:spcBef>
                <a:spcPts val="0"/>
              </a:spcBef>
              <a:spcAft>
                <a:spcPts val="0"/>
              </a:spcAft>
              <a:buFont typeface="Wingdings" panose="05000000000000000000" charset="0"/>
              <a:buChar char=""/>
            </a:pPr>
            <a:r>
              <a:rPr lang="en-US" altLang="zh-CN" sz="2800" b="1" u="sng" dirty="0">
                <a:solidFill>
                  <a:srgbClr val="002060"/>
                </a:solidFill>
                <a:latin typeface="楷体" panose="02010609060101010101" pitchFamily="49" charset="-122"/>
                <a:ea typeface="楷体" panose="02010609060101010101" pitchFamily="49" charset="-122"/>
              </a:rPr>
              <a:t>《</a:t>
            </a:r>
            <a:r>
              <a:rPr lang="zh-CN" altLang="en-US" sz="2800" b="1" u="sng" dirty="0">
                <a:solidFill>
                  <a:srgbClr val="002060"/>
                </a:solidFill>
                <a:latin typeface="楷体" panose="02010609060101010101" pitchFamily="49" charset="-122"/>
                <a:ea typeface="楷体" panose="02010609060101010101" pitchFamily="49" charset="-122"/>
              </a:rPr>
              <a:t>国务院关于深化预算管理制度改革的</a:t>
            </a:r>
            <a:r>
              <a:rPr lang="zh-CN" altLang="en-US" sz="2800" b="1" u="sng" dirty="0" smtClean="0">
                <a:solidFill>
                  <a:srgbClr val="002060"/>
                </a:solidFill>
                <a:latin typeface="楷体" panose="02010609060101010101" pitchFamily="49" charset="-122"/>
                <a:ea typeface="楷体" panose="02010609060101010101" pitchFamily="49" charset="-122"/>
              </a:rPr>
              <a:t>决定</a:t>
            </a:r>
            <a:r>
              <a:rPr lang="en-US" altLang="zh-CN" sz="2800" b="1" u="sng" dirty="0" smtClean="0">
                <a:solidFill>
                  <a:srgbClr val="002060"/>
                </a:solidFill>
                <a:latin typeface="楷体" panose="02010609060101010101" pitchFamily="49" charset="-122"/>
                <a:ea typeface="楷体" panose="02010609060101010101" pitchFamily="49" charset="-122"/>
              </a:rPr>
              <a:t>(</a:t>
            </a:r>
            <a:r>
              <a:rPr lang="zh-CN" altLang="en-US" sz="2800" b="1" u="sng" dirty="0">
                <a:solidFill>
                  <a:srgbClr val="002060"/>
                </a:solidFill>
                <a:latin typeface="楷体" panose="02010609060101010101" pitchFamily="49" charset="-122"/>
                <a:ea typeface="楷体" panose="02010609060101010101" pitchFamily="49" charset="-122"/>
              </a:rPr>
              <a:t>国发</a:t>
            </a:r>
            <a:r>
              <a:rPr lang="en-US" altLang="zh-CN" sz="2800" b="1" u="sng" dirty="0">
                <a:solidFill>
                  <a:srgbClr val="002060"/>
                </a:solidFill>
                <a:latin typeface="楷体" panose="02010609060101010101" pitchFamily="49" charset="-122"/>
                <a:ea typeface="楷体" panose="02010609060101010101" pitchFamily="49" charset="-122"/>
              </a:rPr>
              <a:t>[2014]45</a:t>
            </a:r>
            <a:r>
              <a:rPr lang="zh-CN" altLang="en-US" sz="2800" b="1" u="sng" dirty="0">
                <a:solidFill>
                  <a:srgbClr val="002060"/>
                </a:solidFill>
                <a:latin typeface="楷体" panose="02010609060101010101" pitchFamily="49" charset="-122"/>
                <a:ea typeface="楷体" panose="02010609060101010101" pitchFamily="49" charset="-122"/>
              </a:rPr>
              <a:t>号</a:t>
            </a:r>
            <a:r>
              <a:rPr lang="en-US" altLang="zh-CN" sz="2800" b="1" u="sng" dirty="0">
                <a:solidFill>
                  <a:srgbClr val="002060"/>
                </a:solidFill>
                <a:latin typeface="楷体" panose="02010609060101010101" pitchFamily="49" charset="-122"/>
                <a:ea typeface="楷体" panose="02010609060101010101" pitchFamily="49" charset="-122"/>
              </a:rPr>
              <a:t>)</a:t>
            </a:r>
            <a:endParaRPr lang="en-US" altLang="zh-CN" sz="2800" b="1" u="sng" dirty="0">
              <a:solidFill>
                <a:srgbClr val="002060"/>
              </a:solidFill>
              <a:latin typeface="楷体" panose="02010609060101010101" pitchFamily="49" charset="-122"/>
              <a:ea typeface="楷体" panose="02010609060101010101" pitchFamily="49" charset="-122"/>
            </a:endParaRPr>
          </a:p>
          <a:p>
            <a:pPr lvl="1" indent="0">
              <a:lnSpc>
                <a:spcPct val="130000"/>
              </a:lnSpc>
              <a:spcBef>
                <a:spcPts val="0"/>
              </a:spcBef>
              <a:spcAft>
                <a:spcPts val="0"/>
              </a:spcAft>
              <a:buFont typeface="Wingdings" panose="05000000000000000000" charset="0"/>
              <a:buNone/>
            </a:pPr>
            <a:r>
              <a:rPr lang="zh-CN" altLang="en-US" sz="2800" dirty="0">
                <a:latin typeface="楷体" panose="02010609060101010101" pitchFamily="49" charset="-122"/>
                <a:ea typeface="楷体" panose="02010609060101010101" pitchFamily="49" charset="-122"/>
              </a:rPr>
              <a:t>建立权责发生制的政府综合财务报告制度。</a:t>
            </a:r>
            <a:r>
              <a:rPr lang="zh-CN" altLang="en-US" sz="2800" dirty="0" smtClean="0">
                <a:latin typeface="楷体" panose="02010609060101010101" pitchFamily="49" charset="-122"/>
                <a:ea typeface="楷体" panose="02010609060101010101" pitchFamily="49" charset="-122"/>
              </a:rPr>
              <a:t>研究</a:t>
            </a:r>
            <a:r>
              <a:rPr lang="zh-CN" altLang="en-US" sz="2800" dirty="0">
                <a:latin typeface="楷体" panose="02010609060101010101" pitchFamily="49" charset="-122"/>
                <a:ea typeface="楷体" panose="02010609060101010101" pitchFamily="49" charset="-122"/>
              </a:rPr>
              <a:t>制定政府综合财务报告制度改革方案、</a:t>
            </a:r>
            <a:r>
              <a:rPr lang="zh-CN" altLang="en-US" sz="2800" dirty="0" smtClean="0">
                <a:latin typeface="楷体" panose="02010609060101010101" pitchFamily="49" charset="-122"/>
                <a:ea typeface="楷体" panose="02010609060101010101" pitchFamily="49" charset="-122"/>
              </a:rPr>
              <a:t>制度规范</a:t>
            </a:r>
            <a:r>
              <a:rPr lang="zh-CN" altLang="en-US" sz="2800" dirty="0">
                <a:latin typeface="楷体" panose="02010609060101010101" pitchFamily="49" charset="-122"/>
                <a:ea typeface="楷体" panose="02010609060101010101" pitchFamily="49" charset="-122"/>
              </a:rPr>
              <a:t>和操作指南，建立政府综合财务报告和</a:t>
            </a:r>
            <a:r>
              <a:rPr lang="zh-CN" altLang="en-US" sz="2800" dirty="0" smtClean="0">
                <a:latin typeface="楷体" panose="02010609060101010101" pitchFamily="49" charset="-122"/>
                <a:ea typeface="楷体" panose="02010609060101010101" pitchFamily="49" charset="-122"/>
              </a:rPr>
              <a:t>政府</a:t>
            </a:r>
            <a:r>
              <a:rPr lang="zh-CN" altLang="en-US" sz="2800" dirty="0">
                <a:latin typeface="楷体" panose="02010609060101010101" pitchFamily="49" charset="-122"/>
                <a:ea typeface="楷体" panose="02010609060101010101" pitchFamily="49" charset="-122"/>
              </a:rPr>
              <a:t>会计标准体系</a:t>
            </a:r>
            <a:r>
              <a:rPr lang="en-US" altLang="zh-CN" sz="2800" dirty="0">
                <a:latin typeface="楷体" panose="02010609060101010101" pitchFamily="49" charset="-122"/>
                <a:ea typeface="楷体" panose="02010609060101010101" pitchFamily="49" charset="-122"/>
              </a:rPr>
              <a:t>.....</a:t>
            </a:r>
            <a:endParaRPr lang="en-US" altLang="zh-CN" sz="28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0</TotalTime>
  <Words>4025</Words>
  <Application>WPS 演示</Application>
  <PresentationFormat>全屏显示(4:3)</PresentationFormat>
  <Paragraphs>281</Paragraphs>
  <Slides>37</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37</vt:i4>
      </vt:variant>
    </vt:vector>
  </HeadingPairs>
  <TitlesOfParts>
    <vt:vector size="52" baseType="lpstr">
      <vt:lpstr>Arial</vt:lpstr>
      <vt:lpstr>宋体</vt:lpstr>
      <vt:lpstr>Wingdings</vt:lpstr>
      <vt:lpstr>Symbol</vt:lpstr>
      <vt:lpstr>黑体</vt:lpstr>
      <vt:lpstr>楷体</vt:lpstr>
      <vt:lpstr>Wingdings</vt:lpstr>
      <vt:lpstr>Candara</vt:lpstr>
      <vt:lpstr>微软雅黑</vt:lpstr>
      <vt:lpstr>Arial Unicode MS</vt:lpstr>
      <vt:lpstr>华文新魏</vt:lpstr>
      <vt:lpstr>Segoe Print</vt:lpstr>
      <vt:lpstr>华文楷体</vt:lpstr>
      <vt:lpstr>Calibri</vt:lpstr>
      <vt:lpstr>波形</vt:lpstr>
      <vt:lpstr>政府会计准则制度建设与实施相关问题解析</vt:lpstr>
      <vt:lpstr>问 题 概 览</vt:lpstr>
      <vt:lpstr>一、为什么要推进政府会计改革</vt:lpstr>
      <vt:lpstr>    目前，我国的政府财政报告制度实行以收付实现制政府会计核算为基础的决算报告制度，包括财政总决算和部门决算，主要反映政府年度预算执行情况的结果，对准确反映预算收支情况，加强预算管理和监督发挥了重要作用。</vt:lpstr>
      <vt:lpstr>PowerPoint 演示文稿</vt:lpstr>
      <vt:lpstr>预算会计体系问题</vt:lpstr>
      <vt:lpstr>改革的法规政策推动</vt:lpstr>
      <vt:lpstr>改革的法规政策推动</vt:lpstr>
      <vt:lpstr>PowerPoint 演示文稿</vt:lpstr>
      <vt:lpstr>PowerPoint 演示文稿</vt:lpstr>
      <vt:lpstr>主要任务和内容</vt:lpstr>
      <vt:lpstr>二、关于权责发生制政府综合财务报告</vt:lpstr>
      <vt:lpstr>(二) 如何编制?</vt:lpstr>
      <vt:lpstr>政府决算报告和政府财务报告的区别</vt:lpstr>
      <vt:lpstr>三、关于“双功能/双基础/双报告”会计核算模式</vt:lpstr>
      <vt:lpstr>PowerPoint 演示文稿</vt:lpstr>
      <vt:lpstr>依据二: 《基本准则》(第三、五、五十六条)</vt:lpstr>
      <vt:lpstr>为什么?</vt:lpstr>
      <vt:lpstr>如何理解和实现?</vt:lpstr>
      <vt:lpstr>所谓“相互衔接”: </vt:lpstr>
      <vt:lpstr>PowerPoint 演示文稿</vt:lpstr>
      <vt:lpstr>四、关于政府会计准则制度体系 建设及实施思路</vt:lpstr>
      <vt:lpstr>PowerPoint 演示文稿</vt:lpstr>
      <vt:lpstr>PowerPoint 演示文稿</vt:lpstr>
      <vt:lpstr>PowerPoint 演示文稿</vt:lpstr>
      <vt:lpstr>实施思路</vt:lpstr>
      <vt:lpstr>  五、关于几个关系的说明  </vt:lpstr>
      <vt:lpstr>政府会计准则制度体系</vt:lpstr>
      <vt:lpstr> 2、建立健全政府会计准则制度与试点编制政府综合财务报告的关系 </vt:lpstr>
      <vt:lpstr>PowerPoint 演示文稿</vt:lpstr>
      <vt:lpstr>PowerPoint 演示文稿</vt:lpstr>
      <vt:lpstr>PowerPoint 演示文稿</vt:lpstr>
      <vt:lpstr>PowerPoint 演示文稿</vt:lpstr>
      <vt:lpstr>PowerPoint 演示文稿</vt:lpstr>
      <vt:lpstr>3、政府会计准则制度与现行财务、资产管理等制度的关系 </vt:lpstr>
      <vt:lpstr>4、统一行政事业单位会计制度与考虑行业特点的关系</vt:lpstr>
      <vt:lpstr>谢谢大家！</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政府会计准则制度建设与实施相关问题解析</dc:title>
  <dc:creator>lenovo</dc:creator>
  <cp:lastModifiedBy>清雅淡茶</cp:lastModifiedBy>
  <cp:revision>48</cp:revision>
  <dcterms:created xsi:type="dcterms:W3CDTF">2017-11-14T05:19:00Z</dcterms:created>
  <dcterms:modified xsi:type="dcterms:W3CDTF">2017-11-17T03:56:36Z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